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5"/>
  </p:sldMasterIdLst>
  <p:notesMasterIdLst>
    <p:notesMasterId r:id="rId22"/>
  </p:notesMasterIdLst>
  <p:handoutMasterIdLst>
    <p:handoutMasterId r:id="rId23"/>
  </p:handoutMasterIdLst>
  <p:sldIdLst>
    <p:sldId id="256" r:id="rId6"/>
    <p:sldId id="257" r:id="rId7"/>
    <p:sldId id="258" r:id="rId8"/>
    <p:sldId id="259" r:id="rId9"/>
    <p:sldId id="260" r:id="rId10"/>
    <p:sldId id="261" r:id="rId11"/>
    <p:sldId id="269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70" r:id="rId20"/>
    <p:sldId id="271" r:id="rId21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D11"/>
    <a:srgbClr val="1B386D"/>
    <a:srgbClr val="6D46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96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1092"/>
    </p:cViewPr>
  </p:sorterViewPr>
  <p:notesViewPr>
    <p:cSldViewPr snapToGrid="0">
      <p:cViewPr varScale="1">
        <p:scale>
          <a:sx n="115" d="100"/>
          <a:sy n="115" d="100"/>
        </p:scale>
        <p:origin x="241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5F26D77-74A2-4682-BC4F-2C0E9806103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B8AF35-A33A-425F-A308-7DBE22FA646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1AAE68-CC4B-4611-B632-9407B202FD4D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26CB9C-092D-482E-A375-ECB6AE88C01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F7F76F-ADAF-4BF4-AA7B-D902382832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C7792-65C8-48E1-A719-774129539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492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8-13T17:33:42.779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8070 790 24567,'-3'31'0,"-6"0"0,-7 0 0,-6 0 0,-6-1 0,-5 0 0,-7 0 0,-6 0 0,-6-1 0,-6 0 0,-6 0 0,-5-1 0,-5-1 0,-7 0 0,-4-1 0,-6-1 0,-4 0 0,-6-1 0,-4-1 0,-5 0 0,-4-2 0,-4 0 0,-5-2 0,-3 0 0,-4-1 0,-4-1 0,-2-2 0,-4 0 0,-3-2 0,-2 0 0,-2-2 0,-3-1 0,-2-1 0,-1-1 0,-2-1 0,-1-2 0,-1 0 0,0-2 0,-2-2 0,1 0 0,0-2 0,-1 0 0,2-2 0,0-2 0,1 0 0,1-2 0,2-1 0,1-1 0,2-1 0,3-1 0,2-2 0,2 0 0,3-2 0,4 0 0,2-2 0,4-1 0,4-1 0,3 0 0,5-2 0,4 0 0,4-2 0,5 0 0,4-1 0,6-1 0,4 0 0,6-1 0,4-1 0,7 0 0,5-1 0,5-1 0,6 0 0,6 0 0,6-1 0,6 0 0,7 0 0,5 0 0,6-1 0,6 0 0,7 0 0,6 0 0,6 0 0,6 0 0,7 0 0,6 0 0,6 1 0,5 0 0,7 0 0,6 0 0,6 1 0,6 0 0,6 0 0,5 1 0,5 1 0,7 0 0,4 1 0,6 1 0,4 0 0,6 1 0,4 1 0,5 0 0,4 2 0,4 0 0,5 2 0,3 0 0,4 1 0,4 1 0,2 2 0,4 0 0,3 2 0,2 0 0,2 2 0,3 1 0,2 1 0,1 1 0,2 1 0,1 2 0,1 0 0,0 2 0,2 2 0,-1 0 0,0 2 0,1 0 0,-2 2 0,0 2 0,-1 0 0,-1 2 0,-2 1 0,-1 1 0,-2 1 0,-3 1 0,-2 2 0,-2 0 0,-3 2 0,-4 0 0,-2 2 0,-4 1 0,-4 1 0,-3 0 0,-5 2 0,-4 0 0,-4 2 0,-5 0 0,-4 1 0,-6 1 0,-4 0 0,-6 1 0,-4 1 0,-7 0 0,-5 1 0,-5 1 0,-6 0 0,-6 0 0,-6 1 0,-6 0 0,-7 0 0,-5 0 0,-6 1 0,-6 0 0,-7 0 0,-6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EAEF53-9875-441F-BBCC-6FFAD3CB27B6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C5527-9D60-4358-A61F-8080CA82F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63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26F9-51F1-414C-9EF7-07BB6C2BF80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0D19340-5B0A-4700-AC2C-B5BCD1267F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22"/>
          <a:stretch/>
        </p:blipFill>
        <p:spPr>
          <a:xfrm>
            <a:off x="0" y="0"/>
            <a:ext cx="9144000" cy="29872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506537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236913"/>
            <a:ext cx="6858000" cy="165576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327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lnSpc>
                <a:spcPct val="100000"/>
              </a:lnSpc>
              <a:defRPr sz="4000" b="1">
                <a:solidFill>
                  <a:srgbClr val="1B386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5329F19-B3BE-45D9-9F7B-61648B179B86}"/>
              </a:ext>
            </a:extLst>
          </p:cNvPr>
          <p:cNvGrpSpPr/>
          <p:nvPr userDrawn="1"/>
        </p:nvGrpSpPr>
        <p:grpSpPr>
          <a:xfrm>
            <a:off x="-3" y="-2868"/>
            <a:ext cx="457200" cy="1238471"/>
            <a:chOff x="8623" y="0"/>
            <a:chExt cx="457200" cy="1238471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1709BB8-0382-4918-AF4C-80B8228F0E55}"/>
                </a:ext>
              </a:extLst>
            </p:cNvPr>
            <p:cNvSpPr/>
            <p:nvPr userDrawn="1"/>
          </p:nvSpPr>
          <p:spPr>
            <a:xfrm>
              <a:off x="8623" y="0"/>
              <a:ext cx="457200" cy="594360"/>
            </a:xfrm>
            <a:prstGeom prst="rect">
              <a:avLst/>
            </a:prstGeom>
            <a:solidFill>
              <a:srgbClr val="447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>
                <a:solidFill>
                  <a:srgbClr val="447D11"/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E7DD9CD-569D-4F38-8A9E-61EC77C78261}"/>
                </a:ext>
              </a:extLst>
            </p:cNvPr>
            <p:cNvSpPr/>
            <p:nvPr userDrawn="1"/>
          </p:nvSpPr>
          <p:spPr>
            <a:xfrm>
              <a:off x="8623" y="644111"/>
              <a:ext cx="457200" cy="594360"/>
            </a:xfrm>
            <a:prstGeom prst="rect">
              <a:avLst/>
            </a:prstGeom>
            <a:solidFill>
              <a:srgbClr val="1B38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>
                <a:solidFill>
                  <a:srgbClr val="447D46"/>
                </a:solidFill>
              </a:endParaRPr>
            </a:p>
          </p:txBody>
        </p:sp>
      </p:grp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1D9706F-B6A2-4277-998C-4FE9EC1C8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5642" y="6463463"/>
            <a:ext cx="443692" cy="365125"/>
          </a:xfrm>
        </p:spPr>
        <p:txBody>
          <a:bodyPr/>
          <a:lstStyle/>
          <a:p>
            <a:fld id="{08E726F9-51F1-414C-9EF7-07BB6C2BF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4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26F9-51F1-414C-9EF7-07BB6C2BF80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3CFB19A-8DD7-41FB-B42C-D1FCB70193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H="1">
            <a:off x="7668640" y="0"/>
            <a:ext cx="1475360" cy="1877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909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26F9-51F1-414C-9EF7-07BB6C2BF803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2BE8491-7647-49DB-995B-02E246AF9678}"/>
              </a:ext>
            </a:extLst>
          </p:cNvPr>
          <p:cNvGrpSpPr/>
          <p:nvPr userDrawn="1"/>
        </p:nvGrpSpPr>
        <p:grpSpPr>
          <a:xfrm>
            <a:off x="-3" y="-2868"/>
            <a:ext cx="457200" cy="1238471"/>
            <a:chOff x="8623" y="0"/>
            <a:chExt cx="457200" cy="1238471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1CC0A66-5D37-422D-9685-FCD9B9490B41}"/>
                </a:ext>
              </a:extLst>
            </p:cNvPr>
            <p:cNvSpPr/>
            <p:nvPr userDrawn="1"/>
          </p:nvSpPr>
          <p:spPr>
            <a:xfrm>
              <a:off x="8623" y="0"/>
              <a:ext cx="457200" cy="594360"/>
            </a:xfrm>
            <a:prstGeom prst="rect">
              <a:avLst/>
            </a:prstGeom>
            <a:solidFill>
              <a:srgbClr val="447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>
                <a:solidFill>
                  <a:srgbClr val="447D1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7955447-F6A2-45FE-A693-CEF2DE4A133F}"/>
                </a:ext>
              </a:extLst>
            </p:cNvPr>
            <p:cNvSpPr/>
            <p:nvPr userDrawn="1"/>
          </p:nvSpPr>
          <p:spPr>
            <a:xfrm>
              <a:off x="8623" y="644111"/>
              <a:ext cx="457200" cy="594360"/>
            </a:xfrm>
            <a:prstGeom prst="rect">
              <a:avLst/>
            </a:prstGeom>
            <a:solidFill>
              <a:srgbClr val="1B38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>
                <a:solidFill>
                  <a:srgbClr val="447D4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6138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74626"/>
            <a:ext cx="7886700" cy="13255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26F9-51F1-414C-9EF7-07BB6C2BF803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7B263F7-B426-43B3-99AA-488DF7F423D4}"/>
              </a:ext>
            </a:extLst>
          </p:cNvPr>
          <p:cNvGrpSpPr/>
          <p:nvPr userDrawn="1"/>
        </p:nvGrpSpPr>
        <p:grpSpPr>
          <a:xfrm>
            <a:off x="-3" y="-2868"/>
            <a:ext cx="457200" cy="1238471"/>
            <a:chOff x="8623" y="0"/>
            <a:chExt cx="457200" cy="123847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1CC8F9A-506E-4F32-8175-136C9C640383}"/>
                </a:ext>
              </a:extLst>
            </p:cNvPr>
            <p:cNvSpPr/>
            <p:nvPr userDrawn="1"/>
          </p:nvSpPr>
          <p:spPr>
            <a:xfrm>
              <a:off x="8623" y="0"/>
              <a:ext cx="457200" cy="594360"/>
            </a:xfrm>
            <a:prstGeom prst="rect">
              <a:avLst/>
            </a:prstGeom>
            <a:solidFill>
              <a:srgbClr val="447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>
                <a:solidFill>
                  <a:srgbClr val="447D1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A3FC93E-DF3C-4CF5-B3FE-90F923C354A0}"/>
                </a:ext>
              </a:extLst>
            </p:cNvPr>
            <p:cNvSpPr/>
            <p:nvPr userDrawn="1"/>
          </p:nvSpPr>
          <p:spPr>
            <a:xfrm>
              <a:off x="8623" y="644111"/>
              <a:ext cx="457200" cy="594360"/>
            </a:xfrm>
            <a:prstGeom prst="rect">
              <a:avLst/>
            </a:prstGeom>
            <a:solidFill>
              <a:srgbClr val="1B38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>
                <a:solidFill>
                  <a:srgbClr val="447D4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445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26F9-51F1-414C-9EF7-07BB6C2BF803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F554704-1ECE-4339-AF6D-E62DB0CBD7B5}"/>
              </a:ext>
            </a:extLst>
          </p:cNvPr>
          <p:cNvGrpSpPr/>
          <p:nvPr userDrawn="1"/>
        </p:nvGrpSpPr>
        <p:grpSpPr>
          <a:xfrm>
            <a:off x="-3" y="-2868"/>
            <a:ext cx="457200" cy="1238471"/>
            <a:chOff x="8623" y="0"/>
            <a:chExt cx="457200" cy="123847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9489389-1888-4C81-A630-B27986CE4E60}"/>
                </a:ext>
              </a:extLst>
            </p:cNvPr>
            <p:cNvSpPr/>
            <p:nvPr userDrawn="1"/>
          </p:nvSpPr>
          <p:spPr>
            <a:xfrm>
              <a:off x="8623" y="0"/>
              <a:ext cx="457200" cy="594360"/>
            </a:xfrm>
            <a:prstGeom prst="rect">
              <a:avLst/>
            </a:prstGeom>
            <a:solidFill>
              <a:srgbClr val="447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>
                <a:solidFill>
                  <a:srgbClr val="447D1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8F949A0-EB80-4EF6-A54D-205BE844906F}"/>
                </a:ext>
              </a:extLst>
            </p:cNvPr>
            <p:cNvSpPr/>
            <p:nvPr userDrawn="1"/>
          </p:nvSpPr>
          <p:spPr>
            <a:xfrm>
              <a:off x="8623" y="644111"/>
              <a:ext cx="457200" cy="594360"/>
            </a:xfrm>
            <a:prstGeom prst="rect">
              <a:avLst/>
            </a:prstGeom>
            <a:solidFill>
              <a:srgbClr val="1B38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>
                <a:solidFill>
                  <a:srgbClr val="447D46"/>
                </a:solidFill>
              </a:endParaRPr>
            </a:p>
          </p:txBody>
        </p:sp>
      </p:grp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78AF722-C5BC-4C05-A133-4728AD8E3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72881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26F9-51F1-414C-9EF7-07BB6C2BF803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E008F29-AF9C-4E99-AA61-1F5CDC1A0E59}"/>
              </a:ext>
            </a:extLst>
          </p:cNvPr>
          <p:cNvGrpSpPr/>
          <p:nvPr userDrawn="1"/>
        </p:nvGrpSpPr>
        <p:grpSpPr>
          <a:xfrm>
            <a:off x="-3" y="-2868"/>
            <a:ext cx="457200" cy="1238471"/>
            <a:chOff x="8623" y="0"/>
            <a:chExt cx="457200" cy="123847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6181BEB-1112-4C36-87DF-55CF1D989DBA}"/>
                </a:ext>
              </a:extLst>
            </p:cNvPr>
            <p:cNvSpPr/>
            <p:nvPr userDrawn="1"/>
          </p:nvSpPr>
          <p:spPr>
            <a:xfrm>
              <a:off x="8623" y="0"/>
              <a:ext cx="457200" cy="594360"/>
            </a:xfrm>
            <a:prstGeom prst="rect">
              <a:avLst/>
            </a:prstGeom>
            <a:solidFill>
              <a:srgbClr val="447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>
                <a:solidFill>
                  <a:srgbClr val="447D11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D77EBB5-B654-4BF0-910F-C261AA5C1C29}"/>
                </a:ext>
              </a:extLst>
            </p:cNvPr>
            <p:cNvSpPr/>
            <p:nvPr userDrawn="1"/>
          </p:nvSpPr>
          <p:spPr>
            <a:xfrm>
              <a:off x="8623" y="644111"/>
              <a:ext cx="457200" cy="594360"/>
            </a:xfrm>
            <a:prstGeom prst="rect">
              <a:avLst/>
            </a:prstGeom>
            <a:solidFill>
              <a:srgbClr val="1B38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>
                <a:solidFill>
                  <a:srgbClr val="447D4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5169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lnSpc>
                <a:spcPct val="100000"/>
              </a:lnSpc>
              <a:defRPr sz="3200"/>
            </a:lvl1pPr>
            <a:lvl2pPr>
              <a:lnSpc>
                <a:spcPct val="100000"/>
              </a:lnSpc>
              <a:defRPr sz="2800"/>
            </a:lvl2pPr>
            <a:lvl3pPr>
              <a:lnSpc>
                <a:spcPct val="100000"/>
              </a:lnSpc>
              <a:defRPr sz="2400"/>
            </a:lvl3pPr>
            <a:lvl4pPr>
              <a:lnSpc>
                <a:spcPct val="100000"/>
              </a:lnSpc>
              <a:defRPr sz="2000"/>
            </a:lvl4pPr>
            <a:lvl5pPr>
              <a:lnSpc>
                <a:spcPct val="100000"/>
              </a:lnSpc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26F9-51F1-414C-9EF7-07BB6C2BF803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88BE57E-87B9-45A2-A88A-D8C0A50BD1A7}"/>
              </a:ext>
            </a:extLst>
          </p:cNvPr>
          <p:cNvGrpSpPr/>
          <p:nvPr userDrawn="1"/>
        </p:nvGrpSpPr>
        <p:grpSpPr>
          <a:xfrm>
            <a:off x="-3" y="-2868"/>
            <a:ext cx="457200" cy="1238471"/>
            <a:chOff x="8623" y="0"/>
            <a:chExt cx="457200" cy="1238471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8D9E382-27C0-47CD-971F-6E2FE7A428B2}"/>
                </a:ext>
              </a:extLst>
            </p:cNvPr>
            <p:cNvSpPr/>
            <p:nvPr userDrawn="1"/>
          </p:nvSpPr>
          <p:spPr>
            <a:xfrm>
              <a:off x="8623" y="0"/>
              <a:ext cx="457200" cy="594360"/>
            </a:xfrm>
            <a:prstGeom prst="rect">
              <a:avLst/>
            </a:prstGeom>
            <a:solidFill>
              <a:srgbClr val="447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>
                <a:solidFill>
                  <a:srgbClr val="447D1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2A85958-1920-445A-923E-02E720DDA1FA}"/>
                </a:ext>
              </a:extLst>
            </p:cNvPr>
            <p:cNvSpPr/>
            <p:nvPr userDrawn="1"/>
          </p:nvSpPr>
          <p:spPr>
            <a:xfrm>
              <a:off x="8623" y="644111"/>
              <a:ext cx="457200" cy="594360"/>
            </a:xfrm>
            <a:prstGeom prst="rect">
              <a:avLst/>
            </a:prstGeom>
            <a:solidFill>
              <a:srgbClr val="1B38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>
                <a:solidFill>
                  <a:srgbClr val="447D4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1535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26F9-51F1-414C-9EF7-07BB6C2BF803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AC710FE-7AAF-47D9-A747-C88B3E1C0ADF}"/>
              </a:ext>
            </a:extLst>
          </p:cNvPr>
          <p:cNvGrpSpPr/>
          <p:nvPr userDrawn="1"/>
        </p:nvGrpSpPr>
        <p:grpSpPr>
          <a:xfrm>
            <a:off x="-3" y="-2868"/>
            <a:ext cx="457200" cy="1238471"/>
            <a:chOff x="8623" y="0"/>
            <a:chExt cx="457200" cy="1238471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1202505-C4D8-4493-A46A-AEB05F44E22E}"/>
                </a:ext>
              </a:extLst>
            </p:cNvPr>
            <p:cNvSpPr/>
            <p:nvPr userDrawn="1"/>
          </p:nvSpPr>
          <p:spPr>
            <a:xfrm>
              <a:off x="8623" y="0"/>
              <a:ext cx="457200" cy="594360"/>
            </a:xfrm>
            <a:prstGeom prst="rect">
              <a:avLst/>
            </a:prstGeom>
            <a:solidFill>
              <a:srgbClr val="447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>
                <a:solidFill>
                  <a:srgbClr val="447D1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731ED06-15CD-4AB9-AEAB-C3E0663B8362}"/>
                </a:ext>
              </a:extLst>
            </p:cNvPr>
            <p:cNvSpPr/>
            <p:nvPr userDrawn="1"/>
          </p:nvSpPr>
          <p:spPr>
            <a:xfrm>
              <a:off x="8623" y="644111"/>
              <a:ext cx="457200" cy="594360"/>
            </a:xfrm>
            <a:prstGeom prst="rect">
              <a:avLst/>
            </a:prstGeom>
            <a:solidFill>
              <a:srgbClr val="1B38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>
                <a:solidFill>
                  <a:srgbClr val="447D4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891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9A54C87-5D0D-4602-8979-3E87A174021E}"/>
              </a:ext>
            </a:extLst>
          </p:cNvPr>
          <p:cNvSpPr/>
          <p:nvPr userDrawn="1"/>
        </p:nvSpPr>
        <p:spPr>
          <a:xfrm>
            <a:off x="4262181" y="6400800"/>
            <a:ext cx="619638" cy="457200"/>
          </a:xfrm>
          <a:prstGeom prst="rect">
            <a:avLst/>
          </a:prstGeom>
          <a:solidFill>
            <a:srgbClr val="1B3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DEB35F-9E8A-4A30-A1F3-B66BC86FC435}"/>
              </a:ext>
            </a:extLst>
          </p:cNvPr>
          <p:cNvSpPr/>
          <p:nvPr userDrawn="1"/>
        </p:nvSpPr>
        <p:spPr>
          <a:xfrm>
            <a:off x="4924235" y="6400800"/>
            <a:ext cx="4224528" cy="457200"/>
          </a:xfrm>
          <a:prstGeom prst="rect">
            <a:avLst/>
          </a:prstGeom>
          <a:solidFill>
            <a:srgbClr val="447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8415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701800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5AB62DD-BE90-411A-884F-4ED3353D1E9B}"/>
              </a:ext>
            </a:extLst>
          </p:cNvPr>
          <p:cNvSpPr/>
          <p:nvPr userDrawn="1"/>
        </p:nvSpPr>
        <p:spPr>
          <a:xfrm>
            <a:off x="-4328" y="6401700"/>
            <a:ext cx="4224528" cy="457200"/>
          </a:xfrm>
          <a:prstGeom prst="rect">
            <a:avLst/>
          </a:prstGeom>
          <a:solidFill>
            <a:srgbClr val="447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5490197-F269-4013-A071-14D571D280FB}"/>
              </a:ext>
            </a:extLst>
          </p:cNvPr>
          <p:cNvGrpSpPr/>
          <p:nvPr userDrawn="1"/>
        </p:nvGrpSpPr>
        <p:grpSpPr>
          <a:xfrm>
            <a:off x="804364" y="6441013"/>
            <a:ext cx="2614808" cy="414076"/>
            <a:chOff x="1250362" y="6421626"/>
            <a:chExt cx="2614808" cy="443389"/>
          </a:xfrm>
        </p:grpSpPr>
        <p:sp>
          <p:nvSpPr>
            <p:cNvPr id="12" name="Footer Placeholder 4">
              <a:extLst>
                <a:ext uri="{FF2B5EF4-FFF2-40B4-BE49-F238E27FC236}">
                  <a16:creationId xmlns:a16="http://schemas.microsoft.com/office/drawing/2014/main" id="{89980635-F216-4A87-8018-09364CD71714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967097" y="6473363"/>
              <a:ext cx="1898073" cy="391652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ctr" defTabSz="457200" rtl="0" eaLnBrk="1" latinLnBrk="0" hangingPunct="1">
                <a:defRPr sz="1300" kern="120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/>
                <a:t>State Tax Commission</a:t>
              </a:r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A6A8ECA6-1A60-4D90-A45C-DE8D97FBFFF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50362" y="6421626"/>
              <a:ext cx="706657" cy="372070"/>
            </a:xfrm>
            <a:prstGeom prst="rect">
              <a:avLst/>
            </a:prstGeom>
          </p:spPr>
        </p:pic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D2C29AA4-E2AA-4912-ACF0-838BAC5F3D17}"/>
              </a:ext>
            </a:extLst>
          </p:cNvPr>
          <p:cNvSpPr txBox="1"/>
          <p:nvPr userDrawn="1"/>
        </p:nvSpPr>
        <p:spPr>
          <a:xfrm>
            <a:off x="5381339" y="6526744"/>
            <a:ext cx="331031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Great people. Helping you. Serving Idaho.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ED7E038-3EBF-4DB0-B695-473DA47D2C0D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602771" y="6009647"/>
            <a:ext cx="579170" cy="30482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4345642" y="6463463"/>
            <a:ext cx="4436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8E726F9-51F1-414C-9EF7-07BB6C2BF8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05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6D462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7432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rgbClr val="1B386D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7432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rgbClr val="447D11"/>
        </a:buClr>
        <a:buSzPct val="90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rgbClr val="1B386D"/>
        </a:buClr>
        <a:buSzPct val="80000"/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rgbClr val="447D11"/>
        </a:buClr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rgbClr val="1B386D"/>
        </a:buClr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52" userDrawn="1">
          <p15:clr>
            <a:srgbClr val="F26B43"/>
          </p15:clr>
        </p15:guide>
        <p15:guide id="2" pos="44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0.png"/><Relationship Id="rId4" Type="http://schemas.openxmlformats.org/officeDocument/2006/relationships/customXml" Target="../ink/ink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158B740-9C6F-4C61-818D-CA4A3D55A4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Idaho State Tax Commission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43619C7B-4001-4EF6-ACBF-12493C7B99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891" y="2995373"/>
            <a:ext cx="8820507" cy="2594543"/>
          </a:xfrm>
        </p:spPr>
        <p:txBody>
          <a:bodyPr>
            <a:normAutofit lnSpcReduction="10000"/>
          </a:bodyPr>
          <a:lstStyle/>
          <a:p>
            <a:r>
              <a:rPr lang="en-US" sz="3200" b="1" dirty="0"/>
              <a:t>Ratio Study Compliance</a:t>
            </a:r>
          </a:p>
          <a:p>
            <a:r>
              <a:rPr lang="en-US" dirty="0"/>
              <a:t>Market Value, Statistical Tests, and Category Comparisons</a:t>
            </a:r>
          </a:p>
          <a:p>
            <a:r>
              <a:rPr lang="en-US" sz="2200" dirty="0"/>
              <a:t>Alan S. Dornfest, Property Tax Policy Bureau Chief</a:t>
            </a:r>
          </a:p>
          <a:p>
            <a:r>
              <a:rPr lang="en-US" sz="2200" dirty="0"/>
              <a:t>Kathlynn Ireland, Property Tax Policy Specialist</a:t>
            </a:r>
          </a:p>
          <a:p>
            <a:endParaRPr lang="en-US" sz="2200" dirty="0"/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67F485C-25D6-4C34-95A8-C185DF81689D}"/>
              </a:ext>
            </a:extLst>
          </p:cNvPr>
          <p:cNvSpPr txBox="1"/>
          <p:nvPr/>
        </p:nvSpPr>
        <p:spPr>
          <a:xfrm>
            <a:off x="438150" y="5178722"/>
            <a:ext cx="84296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Benefit the people of Idaho with courteous customer service and education by providing fair, efficient, and effective revenue and tax administration. </a:t>
            </a:r>
          </a:p>
        </p:txBody>
      </p:sp>
    </p:spTree>
    <p:extLst>
      <p:ext uri="{BB962C8B-B14F-4D97-AF65-F5344CB8AC3E}">
        <p14:creationId xmlns:p14="http://schemas.microsoft.com/office/powerpoint/2010/main" val="377713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FC803-7629-4D44-4EF2-70B5F7661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4151"/>
            <a:ext cx="7886700" cy="98041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Confidence Interval Example 2</a:t>
            </a:r>
            <a:br>
              <a:rPr lang="en-US" dirty="0">
                <a:solidFill>
                  <a:schemeClr val="tx2"/>
                </a:solidFill>
              </a:rPr>
            </a:b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680E912-7755-B9E5-8570-285844FA28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528" y="1871932"/>
            <a:ext cx="8842076" cy="315726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D0A249-B3A4-3770-5C86-1A0267224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26F9-51F1-414C-9EF7-07BB6C2BF80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328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D8DD5-CEAB-4DE9-5E4C-E1DFDD05D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4151"/>
            <a:ext cx="7886700" cy="68711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Confidence Interval Example 3</a:t>
            </a: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60C4AF2-989F-9218-8330-589DE017A0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1155" y="1759788"/>
            <a:ext cx="8764437" cy="323490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37CF41-98CC-BCED-170D-01493AD0D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26F9-51F1-414C-9EF7-07BB6C2BF80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257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85FEB-1BC3-EFA0-2E00-C457E3DFD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4151"/>
            <a:ext cx="8265184" cy="695743"/>
          </a:xfrm>
        </p:spPr>
        <p:txBody>
          <a:bodyPr>
            <a:noAutofit/>
          </a:bodyPr>
          <a:lstStyle/>
          <a:p>
            <a:r>
              <a:rPr lang="en-US" sz="3000" dirty="0">
                <a:solidFill>
                  <a:schemeClr val="tx2"/>
                </a:solidFill>
              </a:rPr>
              <a:t>Contrasting the Three Confidence Interval Examples</a:t>
            </a:r>
            <a:endParaRPr lang="en-US" sz="3000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7693A24-D2D6-229A-5F1A-9872B0C484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023" y="974785"/>
            <a:ext cx="7496354" cy="489050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59A7CC-FD3A-F335-F96C-64CDE6433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26F9-51F1-414C-9EF7-07BB6C2BF803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97F4B5-BD34-AFA4-5BBC-3BCE02A44231}"/>
              </a:ext>
            </a:extLst>
          </p:cNvPr>
          <p:cNvSpPr txBox="1"/>
          <p:nvPr/>
        </p:nvSpPr>
        <p:spPr>
          <a:xfrm>
            <a:off x="7781026" y="2596551"/>
            <a:ext cx="121632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Provably not</a:t>
            </a:r>
          </a:p>
          <a:p>
            <a:r>
              <a:rPr lang="en-US" dirty="0"/>
              <a:t>± 10%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991069-86C5-B3CD-872F-7A40DB5D53ED}"/>
              </a:ext>
            </a:extLst>
          </p:cNvPr>
          <p:cNvSpPr txBox="1"/>
          <p:nvPr/>
        </p:nvSpPr>
        <p:spPr>
          <a:xfrm>
            <a:off x="7781026" y="3942272"/>
            <a:ext cx="122495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Provably not market value</a:t>
            </a:r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274A11AD-C3BB-40E7-32F7-66DB235FCBDF}"/>
              </a:ext>
            </a:extLst>
          </p:cNvPr>
          <p:cNvCxnSpPr/>
          <p:nvPr/>
        </p:nvCxnSpPr>
        <p:spPr>
          <a:xfrm rot="10800000" flipV="1">
            <a:off x="4960190" y="2751826"/>
            <a:ext cx="2820837" cy="439948"/>
          </a:xfrm>
          <a:prstGeom prst="bentConnector3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69FD5DF-52EE-E419-FED9-1B3355E663DC}"/>
              </a:ext>
            </a:extLst>
          </p:cNvPr>
          <p:cNvCxnSpPr/>
          <p:nvPr/>
        </p:nvCxnSpPr>
        <p:spPr>
          <a:xfrm flipH="1">
            <a:off x="6978770" y="4114800"/>
            <a:ext cx="80225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2111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96524-11A3-B720-768B-0722BDEBC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4152"/>
            <a:ext cx="7886700" cy="635358"/>
          </a:xfrm>
        </p:spPr>
        <p:txBody>
          <a:bodyPr>
            <a:normAutofit fontScale="90000"/>
          </a:bodyPr>
          <a:lstStyle/>
          <a:p>
            <a:r>
              <a:rPr lang="en-US" sz="3000" dirty="0">
                <a:solidFill>
                  <a:schemeClr val="tx2"/>
                </a:solidFill>
              </a:rPr>
              <a:t>Effect of Sample Size and Uniformity on Compliance Determinations</a:t>
            </a:r>
            <a:endParaRPr lang="en-US" sz="3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A30729-1AEC-E32E-3778-2E2CA4652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26F9-51F1-414C-9EF7-07BB6C2BF803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DDB777-7162-07A3-70ED-6EC27149F72F}"/>
              </a:ext>
            </a:extLst>
          </p:cNvPr>
          <p:cNvSpPr txBox="1"/>
          <p:nvPr/>
        </p:nvSpPr>
        <p:spPr>
          <a:xfrm>
            <a:off x="396815" y="5520906"/>
            <a:ext cx="82799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B and C – confidence intervals overlap 90%</a:t>
            </a:r>
          </a:p>
          <a:p>
            <a:pPr algn="ctr"/>
            <a:r>
              <a:rPr lang="en-US" sz="2200" dirty="0"/>
              <a:t>C’s Confidence interval overlaps 100% 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E79E92B-2B06-6F5B-C899-8053372CF5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4974" y="1083010"/>
            <a:ext cx="734362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905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C59B1-D688-7BB7-FB28-0C11A80BE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442" y="184152"/>
            <a:ext cx="8574656" cy="496886"/>
          </a:xfrm>
        </p:spPr>
        <p:txBody>
          <a:bodyPr>
            <a:noAutofit/>
          </a:bodyPr>
          <a:lstStyle/>
          <a:p>
            <a:r>
              <a:rPr lang="en-US" sz="3200" dirty="0"/>
              <a:t>Using the Data as a Predictive Tool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8C16F-29B0-3462-1887-849F13704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41" y="750498"/>
            <a:ext cx="8635041" cy="542646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What proportion of parcels are predicted to be within ± 10% of market value?</a:t>
            </a:r>
          </a:p>
          <a:p>
            <a:r>
              <a:rPr lang="en-US" dirty="0"/>
              <a:t>This determination can only be made using the mean. </a:t>
            </a:r>
          </a:p>
          <a:p>
            <a:pPr lvl="1"/>
            <a:r>
              <a:rPr lang="en-US" dirty="0"/>
              <a:t>Two different sample means </a:t>
            </a:r>
            <a:r>
              <a:rPr lang="en-US" b="1" dirty="0"/>
              <a:t>(84% and 95%)</a:t>
            </a:r>
          </a:p>
          <a:p>
            <a:r>
              <a:rPr lang="en-US" dirty="0"/>
              <a:t>The estimates are applicable for sample sizes </a:t>
            </a:r>
            <a:r>
              <a:rPr lang="en-US" b="1" dirty="0"/>
              <a:t>&gt;30</a:t>
            </a:r>
          </a:p>
          <a:p>
            <a:r>
              <a:rPr lang="en-US" dirty="0"/>
              <a:t>Results are shown using</a:t>
            </a:r>
          </a:p>
          <a:p>
            <a:pPr lvl="1"/>
            <a:r>
              <a:rPr lang="en-US" dirty="0"/>
              <a:t> good </a:t>
            </a:r>
          </a:p>
          <a:p>
            <a:pPr lvl="1"/>
            <a:r>
              <a:rPr lang="en-US" dirty="0"/>
              <a:t>somewhat poor</a:t>
            </a:r>
          </a:p>
          <a:p>
            <a:pPr lvl="1"/>
            <a:r>
              <a:rPr lang="en-US" dirty="0"/>
              <a:t> poor</a:t>
            </a:r>
          </a:p>
          <a:p>
            <a:pPr lvl="1"/>
            <a:r>
              <a:rPr lang="en-US" dirty="0"/>
              <a:t> very poor uniformity statistics</a:t>
            </a:r>
          </a:p>
          <a:p>
            <a:pPr lvl="1"/>
            <a:r>
              <a:rPr lang="en-US" dirty="0"/>
              <a:t> (standard deviations of 15%, 20%, 30%, 40%)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888AAA-F770-182E-0B9E-88F3AAA3B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26F9-51F1-414C-9EF7-07BB6C2BF80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52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8BE24-3CD7-C604-F49E-7DF7D2184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Compliance with the ±5% Test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D7F54BF-09E0-FBFE-F573-2054E0A211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016" y="1268174"/>
            <a:ext cx="8798943" cy="457190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25786F-5F5B-938C-C068-9116C0663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26F9-51F1-414C-9EF7-07BB6C2BF803}" type="slidenum">
              <a:rPr lang="en-US" smtClean="0"/>
              <a:t>15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DD9045-EAE7-50AD-700F-B0413CF83E57}"/>
              </a:ext>
            </a:extLst>
          </p:cNvPr>
          <p:cNvSpPr txBox="1"/>
          <p:nvPr/>
        </p:nvSpPr>
        <p:spPr>
          <a:xfrm>
            <a:off x="336430" y="6003985"/>
            <a:ext cx="7548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Note:  Categories all pass Rule 131 ±10% requirement</a:t>
            </a:r>
          </a:p>
        </p:txBody>
      </p:sp>
    </p:spTree>
    <p:extLst>
      <p:ext uri="{BB962C8B-B14F-4D97-AF65-F5344CB8AC3E}">
        <p14:creationId xmlns:p14="http://schemas.microsoft.com/office/powerpoint/2010/main" val="3538993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155BA-B94E-CDF5-7394-6D0BDD571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080" y="94891"/>
            <a:ext cx="7506060" cy="636857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0545C8-BB67-87CC-0683-F59D26359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26F9-51F1-414C-9EF7-07BB6C2BF803}" type="slidenum">
              <a:rPr lang="en-US" smtClean="0"/>
              <a:t>16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0BE3B69-F652-BE4F-4C9C-F7B049AA20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204" y="232913"/>
            <a:ext cx="6936716" cy="6133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5196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D7AA6-531E-C0D1-A9EA-D416E3C27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4151"/>
            <a:ext cx="7886700" cy="566347"/>
          </a:xfrm>
        </p:spPr>
        <p:txBody>
          <a:bodyPr>
            <a:normAutofit fontScale="90000"/>
          </a:bodyPr>
          <a:lstStyle/>
          <a:p>
            <a:r>
              <a:rPr lang="en-US" dirty="0"/>
              <a:t>The New Paradigm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D0B4F-9185-CF3A-DFDB-17D018DAA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21" y="862642"/>
            <a:ext cx="8514271" cy="5314321"/>
          </a:xfrm>
        </p:spPr>
        <p:txBody>
          <a:bodyPr>
            <a:normAutofit fontScale="47500" lnSpcReduction="20000"/>
          </a:bodyPr>
          <a:lstStyle/>
          <a:p>
            <a:r>
              <a:rPr lang="en-US" sz="3700" dirty="0"/>
              <a:t>What’s the same?</a:t>
            </a:r>
          </a:p>
          <a:p>
            <a:pPr lvl="1"/>
            <a:r>
              <a:rPr lang="en-US" sz="4200" dirty="0">
                <a:latin typeface="Arial Narrow" panose="020B0606020202030204" pitchFamily="34" charset="0"/>
              </a:rPr>
              <a:t>Legal requirements – assessments to reflect market value as of Jan. 1</a:t>
            </a:r>
          </a:p>
          <a:p>
            <a:pPr lvl="1"/>
            <a:r>
              <a:rPr lang="en-US" sz="4200" dirty="0">
                <a:latin typeface="Arial Narrow" panose="020B0606020202030204" pitchFamily="34" charset="0"/>
              </a:rPr>
              <a:t>Tested by STC</a:t>
            </a:r>
          </a:p>
          <a:p>
            <a:pPr lvl="1"/>
            <a:r>
              <a:rPr lang="en-US" sz="4200" dirty="0">
                <a:latin typeface="Arial Narrow" panose="020B0606020202030204" pitchFamily="34" charset="0"/>
              </a:rPr>
              <a:t>Primary categories must have median ratios </a:t>
            </a:r>
            <a:r>
              <a:rPr lang="en-US" sz="4200" b="1" u="sng" dirty="0">
                <a:latin typeface="Arial Narrow" panose="020B0606020202030204" pitchFamily="34" charset="0"/>
              </a:rPr>
              <a:t>not</a:t>
            </a:r>
            <a:r>
              <a:rPr lang="en-US" sz="4200" dirty="0">
                <a:latin typeface="Arial Narrow" panose="020B0606020202030204" pitchFamily="34" charset="0"/>
              </a:rPr>
              <a:t> provably more than </a:t>
            </a:r>
            <a:r>
              <a:rPr lang="en-US" sz="4200" b="1" dirty="0">
                <a:latin typeface="Arial Narrow" panose="020B0606020202030204" pitchFamily="34" charset="0"/>
              </a:rPr>
              <a:t>±10% </a:t>
            </a:r>
            <a:r>
              <a:rPr lang="en-US" sz="4200" dirty="0">
                <a:latin typeface="Arial Narrow" panose="020B0606020202030204" pitchFamily="34" charset="0"/>
              </a:rPr>
              <a:t>from market value (100%) </a:t>
            </a:r>
            <a:endParaRPr lang="en-US" sz="4200" dirty="0">
              <a:highlight>
                <a:srgbClr val="FFFF00"/>
              </a:highlight>
              <a:latin typeface="Arial Narrow" panose="020B0606020202030204" pitchFamily="34" charset="0"/>
            </a:endParaRPr>
          </a:p>
          <a:p>
            <a:pPr lvl="1"/>
            <a:r>
              <a:rPr lang="en-US" sz="4200" dirty="0">
                <a:latin typeface="Arial Narrow" panose="020B0606020202030204" pitchFamily="34" charset="0"/>
              </a:rPr>
              <a:t>Statistical proof of non-compliance is based on confidence intervals, not just the sample medians</a:t>
            </a:r>
          </a:p>
          <a:p>
            <a:pPr lvl="1"/>
            <a:r>
              <a:rPr lang="en-US" sz="4200" dirty="0">
                <a:latin typeface="Arial Narrow" panose="020B0606020202030204" pitchFamily="34" charset="0"/>
              </a:rPr>
              <a:t>Ratio Study Tested Categories</a:t>
            </a:r>
          </a:p>
          <a:p>
            <a:pPr lvl="3"/>
            <a:r>
              <a:rPr lang="en-US" sz="4200" dirty="0">
                <a:latin typeface="Arial Narrow" panose="020B0606020202030204" pitchFamily="34" charset="0"/>
              </a:rPr>
              <a:t>Improved Residential</a:t>
            </a:r>
          </a:p>
          <a:p>
            <a:pPr lvl="3"/>
            <a:r>
              <a:rPr lang="en-US" sz="4200" dirty="0">
                <a:latin typeface="Arial Narrow" panose="020B0606020202030204" pitchFamily="34" charset="0"/>
              </a:rPr>
              <a:t>Residential Land</a:t>
            </a:r>
          </a:p>
          <a:p>
            <a:pPr lvl="3"/>
            <a:r>
              <a:rPr lang="en-US" sz="4200" dirty="0">
                <a:latin typeface="Arial Narrow" panose="020B0606020202030204" pitchFamily="34" charset="0"/>
              </a:rPr>
              <a:t>Improved Commercial</a:t>
            </a:r>
          </a:p>
          <a:p>
            <a:pPr lvl="3"/>
            <a:r>
              <a:rPr lang="en-US" sz="4200" dirty="0">
                <a:latin typeface="Arial Narrow" panose="020B0606020202030204" pitchFamily="34" charset="0"/>
              </a:rPr>
              <a:t>Commercial Land</a:t>
            </a:r>
          </a:p>
          <a:p>
            <a:pPr lvl="3"/>
            <a:r>
              <a:rPr lang="en-US" sz="4200" dirty="0">
                <a:latin typeface="Arial Narrow" panose="020B0606020202030204" pitchFamily="34" charset="0"/>
              </a:rPr>
              <a:t>Manufactured Housing</a:t>
            </a:r>
            <a:endParaRPr lang="en-US" sz="4200" dirty="0">
              <a:highlight>
                <a:srgbClr val="FFFF00"/>
              </a:highlight>
              <a:latin typeface="Arial Narrow" panose="020B0606020202030204" pitchFamily="34" charset="0"/>
            </a:endParaRPr>
          </a:p>
          <a:p>
            <a:r>
              <a:rPr lang="en-US" sz="4200" dirty="0">
                <a:latin typeface="Arial Narrow" panose="020B0606020202030204" pitchFamily="34" charset="0"/>
              </a:rPr>
              <a:t>Timelines – sales, notification of compliance issues by April 1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E62011-AD74-E6C7-6ED0-183E21E03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26F9-51F1-414C-9EF7-07BB6C2BF8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88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51490-CA90-1AEC-8C05-E561319DC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What’s new for 2026?</a:t>
            </a:r>
            <a:br>
              <a:rPr lang="en-US" dirty="0"/>
            </a:br>
            <a:r>
              <a:rPr lang="en-US" dirty="0"/>
              <a:t> </a:t>
            </a:r>
            <a:r>
              <a:rPr lang="en-US" sz="3300" dirty="0"/>
              <a:t>(2025 ratio studies)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5769F-CC9D-F51D-6430-25C6CCDAC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60121"/>
            <a:ext cx="8445260" cy="3916842"/>
          </a:xfrm>
        </p:spPr>
        <p:txBody>
          <a:bodyPr/>
          <a:lstStyle/>
          <a:p>
            <a:pPr lvl="1"/>
            <a:r>
              <a:rPr lang="en-US" sz="3000" dirty="0"/>
              <a:t>Primary categories must have median ratios with </a:t>
            </a:r>
            <a:r>
              <a:rPr lang="en-US" sz="3000" u="sng" dirty="0"/>
              <a:t>not</a:t>
            </a:r>
            <a:r>
              <a:rPr lang="en-US" sz="3000" dirty="0"/>
              <a:t> provably more than 5% difference between categories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sz="3000" dirty="0"/>
              <a:t>Failure would be cause for STC intervention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7B16DA-FED6-D087-767A-3A2B9CF8F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26F9-51F1-414C-9EF7-07BB6C2BF8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651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219A1-A879-49EB-9CD9-5352DA85A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05442"/>
            <a:ext cx="7886700" cy="43994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Statistical Significance (proof)</a:t>
            </a:r>
            <a:br>
              <a:rPr lang="en-US" dirty="0">
                <a:solidFill>
                  <a:schemeClr val="tx2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62C7C-FC2C-F582-1E58-0DE9EC426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017917"/>
            <a:ext cx="8334195" cy="5159046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2"/>
                </a:solidFill>
              </a:rPr>
              <a:t>Based on </a:t>
            </a:r>
            <a:r>
              <a:rPr lang="en-US" u="sng" dirty="0">
                <a:solidFill>
                  <a:schemeClr val="tx2"/>
                </a:solidFill>
              </a:rPr>
              <a:t>confidence intervals</a:t>
            </a:r>
          </a:p>
          <a:p>
            <a:r>
              <a:rPr lang="en-US" sz="2500" dirty="0"/>
              <a:t>Definition – The range within which the true measure of assessment level for a population being studied will fall within a known degree of certainty </a:t>
            </a:r>
          </a:p>
          <a:p>
            <a:r>
              <a:rPr lang="en-US" sz="2500" dirty="0"/>
              <a:t>Assessment level – </a:t>
            </a:r>
            <a:r>
              <a:rPr lang="en-US" sz="2500" b="1" dirty="0"/>
              <a:t>Median</a:t>
            </a:r>
          </a:p>
          <a:p>
            <a:r>
              <a:rPr lang="en-US" sz="2500" dirty="0"/>
              <a:t>Known degree of certainty </a:t>
            </a:r>
            <a:r>
              <a:rPr lang="en-US" sz="2500" b="1" dirty="0"/>
              <a:t>- 90% Confidence Interval</a:t>
            </a:r>
          </a:p>
          <a:p>
            <a:r>
              <a:rPr lang="en-US" sz="2500" dirty="0"/>
              <a:t>Poor uniformity – </a:t>
            </a:r>
          </a:p>
          <a:p>
            <a:pPr lvl="1"/>
            <a:r>
              <a:rPr lang="en-US" sz="2100" dirty="0"/>
              <a:t>High Coefficient of Variation (COV) – Based on mean and standard deviation</a:t>
            </a:r>
          </a:p>
          <a:p>
            <a:pPr lvl="1"/>
            <a:r>
              <a:rPr lang="en-US" sz="2100" dirty="0"/>
              <a:t>High Coefficient of Dispersion (COD) – Expresses the average difference of the sample’s ratios from the median as a percentage</a:t>
            </a:r>
          </a:p>
          <a:p>
            <a:endParaRPr lang="en-US" sz="25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A7048F-14CF-3708-9810-CCEFC18E7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26F9-51F1-414C-9EF7-07BB6C2BF8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22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75366-25F5-9B01-4CFB-ED3F70E46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be tested in this way?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D56A9-1892-652C-8A02-DA8A05B59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660" y="1242204"/>
            <a:ext cx="8514272" cy="4934759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3000" dirty="0"/>
              <a:t>Is assessment level for a category lower or higher than market value?</a:t>
            </a:r>
          </a:p>
          <a:p>
            <a:pPr lvl="1"/>
            <a:endParaRPr lang="en-US" sz="3000" dirty="0"/>
          </a:p>
          <a:p>
            <a:pPr lvl="1"/>
            <a:r>
              <a:rPr lang="en-US" sz="3000" dirty="0"/>
              <a:t>Is assessment level for a category more than ±10% from market value?</a:t>
            </a:r>
          </a:p>
          <a:p>
            <a:pPr lvl="1"/>
            <a:endParaRPr lang="en-US" sz="3000" dirty="0"/>
          </a:p>
          <a:p>
            <a:pPr lvl="1"/>
            <a:r>
              <a:rPr lang="en-US" sz="3000" dirty="0"/>
              <a:t>Is assessment level for one category more than 5% different from that of a different category?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ED8D2C-E341-7D7B-1E3A-019D2601E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26F9-51F1-414C-9EF7-07BB6C2BF8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557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48078-005E-1CE2-B8EB-035A4260B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</a:t>
            </a:r>
            <a:r>
              <a:rPr lang="en-US" u="sng" dirty="0"/>
              <a:t>cannot</a:t>
            </a:r>
            <a:r>
              <a:rPr lang="en-US" dirty="0"/>
              <a:t> be tested in this way?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8ABFE-7571-0F00-C4A3-AA3D4A98E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649" y="1000664"/>
            <a:ext cx="8842076" cy="5176299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sz="2600" dirty="0"/>
              <a:t>Are individual properties in a given category at market value?</a:t>
            </a:r>
          </a:p>
          <a:p>
            <a:pPr lvl="1"/>
            <a:endParaRPr lang="en-US" sz="2600" dirty="0"/>
          </a:p>
          <a:p>
            <a:pPr lvl="1"/>
            <a:r>
              <a:rPr lang="en-US" sz="2600" dirty="0"/>
              <a:t>Are individual properties in a given category within 10% of market value?</a:t>
            </a:r>
          </a:p>
          <a:p>
            <a:pPr lvl="1"/>
            <a:r>
              <a:rPr lang="en-US" sz="3000" dirty="0"/>
              <a:t>Similar statistical measures can provide estimates of the proportion of properties above or below:</a:t>
            </a:r>
          </a:p>
          <a:p>
            <a:pPr lvl="3"/>
            <a:r>
              <a:rPr lang="en-US" sz="2400" dirty="0"/>
              <a:t>market value</a:t>
            </a:r>
          </a:p>
          <a:p>
            <a:pPr lvl="3"/>
            <a:r>
              <a:rPr lang="en-US" sz="2400" dirty="0"/>
              <a:t>Selected point, such as 120% of market value</a:t>
            </a:r>
            <a:endParaRPr lang="en-US" sz="2600" dirty="0"/>
          </a:p>
          <a:p>
            <a:pPr lvl="1"/>
            <a:r>
              <a:rPr lang="en-US" sz="2600" dirty="0"/>
              <a:t>Small samples and poor uniformity lead to wide confidence intervals which make proving any of these conditions doubtful</a:t>
            </a:r>
          </a:p>
          <a:p>
            <a:pPr lvl="1"/>
            <a:r>
              <a:rPr lang="en-US" sz="2600" dirty="0"/>
              <a:t>In the absence of proof, compliance is assumed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0A1FFE-7403-0B06-1650-075A36E7C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26F9-51F1-414C-9EF7-07BB6C2BF8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36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59EEF-218B-6CAD-DA87-6E9BC8ED7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FC2D69A-9FE1-D06D-9F2F-9760A3D1D5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4672" y="1199072"/>
            <a:ext cx="8566030" cy="412342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839C5A-762E-80B9-301A-5AD4C0C95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26F9-51F1-414C-9EF7-07BB6C2BF8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47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03DBE-A9C0-165D-2062-0D5DF783C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4152"/>
            <a:ext cx="7886700" cy="428324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Proving a Difference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B5300C-2907-EBC0-2346-C3B76B5B5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26F9-51F1-414C-9EF7-07BB6C2BF803}" type="slidenum">
              <a:rPr lang="en-US" smtClean="0"/>
              <a:t>8</a:t>
            </a:fld>
            <a:endParaRPr lang="en-US"/>
          </a:p>
        </p:txBody>
      </p:sp>
      <p:pic>
        <p:nvPicPr>
          <p:cNvPr id="5" name="Content Placeholder 2">
            <a:extLst>
              <a:ext uri="{FF2B5EF4-FFF2-40B4-BE49-F238E27FC236}">
                <a16:creationId xmlns:a16="http://schemas.microsoft.com/office/drawing/2014/main" id="{2AE2898B-1F27-4D45-9362-AC791A25FE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551" y="1964130"/>
            <a:ext cx="5460521" cy="315405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748CFE2-662A-2163-A058-759F2472B466}"/>
              </a:ext>
            </a:extLst>
          </p:cNvPr>
          <p:cNvSpPr txBox="1"/>
          <p:nvPr/>
        </p:nvSpPr>
        <p:spPr>
          <a:xfrm>
            <a:off x="432994" y="612476"/>
            <a:ext cx="871267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dirty="0">
                <a:solidFill>
                  <a:schemeClr val="tx2"/>
                </a:solidFill>
              </a:rPr>
              <a:t>Example Compliance with Market Value requirements</a:t>
            </a:r>
            <a:endParaRPr lang="en-US" sz="3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27851F-0866-93FB-1F18-9587BB87F88F}"/>
              </a:ext>
            </a:extLst>
          </p:cNvPr>
          <p:cNvSpPr txBox="1"/>
          <p:nvPr/>
        </p:nvSpPr>
        <p:spPr>
          <a:xfrm>
            <a:off x="538952" y="1040800"/>
            <a:ext cx="2376776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Sample consisted of:</a:t>
            </a:r>
          </a:p>
          <a:p>
            <a:r>
              <a:rPr lang="en-US" dirty="0"/>
              <a:t>8 sales</a:t>
            </a:r>
          </a:p>
          <a:p>
            <a:r>
              <a:rPr lang="en-US" dirty="0"/>
              <a:t>Median ratio of 70.8%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84CB6CD-D54C-1F03-3D52-2FBA13A6EF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1072" y="1552752"/>
            <a:ext cx="3267508" cy="2695034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E94A550-B399-BD57-68D8-27A13386AAF8}"/>
              </a:ext>
            </a:extLst>
          </p:cNvPr>
          <p:cNvSpPr txBox="1"/>
          <p:nvPr/>
        </p:nvSpPr>
        <p:spPr>
          <a:xfrm>
            <a:off x="116294" y="5244860"/>
            <a:ext cx="79494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80% Confidence Interval – only used in third year of similar results</a:t>
            </a:r>
          </a:p>
          <a:p>
            <a:r>
              <a:rPr lang="en-US" sz="2200" dirty="0"/>
              <a:t>*Less certainty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A9E61A0D-C3E6-0F17-7808-16818A7E9204}"/>
                  </a:ext>
                </a:extLst>
              </p14:cNvPr>
              <p14:cNvContentPartPr/>
              <p14:nvPr/>
            </p14:nvContentPartPr>
            <p14:xfrm>
              <a:off x="116294" y="3793137"/>
              <a:ext cx="2905560" cy="56916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A9E61A0D-C3E6-0F17-7808-16818A7E920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0294" y="3757137"/>
                <a:ext cx="2977200" cy="640800"/>
              </a:xfrm>
              <a:prstGeom prst="rect">
                <a:avLst/>
              </a:prstGeom>
            </p:spPr>
          </p:pic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D13AE14-139D-7718-83B6-4484D699F97B}"/>
              </a:ext>
            </a:extLst>
          </p:cNvPr>
          <p:cNvCxnSpPr>
            <a:cxnSpLocks/>
          </p:cNvCxnSpPr>
          <p:nvPr/>
        </p:nvCxnSpPr>
        <p:spPr>
          <a:xfrm flipH="1">
            <a:off x="5477774" y="2725947"/>
            <a:ext cx="1319841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9641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89E42-4C7C-DB2F-7406-0B81ABA70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Confidence Interval Example 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8EE87-FCB2-6623-E382-198D9169E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726F9-51F1-414C-9EF7-07BB6C2BF803}" type="slidenum">
              <a:rPr lang="en-US" smtClean="0"/>
              <a:t>9</a:t>
            </a:fld>
            <a:endParaRPr lang="en-US"/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42D77210-CE48-648E-319C-38276EF7A5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949570"/>
            <a:ext cx="9023230" cy="2981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381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PR00107_TestTitleSlide.potx" id="{EB9FE2FD-999D-47D6-AE85-38B347D7CF44}" vid="{BF0F93FE-4368-4D3F-BA51-3BD848C6F0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8e29470f-7356-4a07-bd64-68a717fe8315">Agency Style</Categor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FE5AACBA584842A53AE2230EE6BBFD" ma:contentTypeVersion="5" ma:contentTypeDescription="Create a new document." ma:contentTypeScope="" ma:versionID="f4648d12a3383ee98eb14bf95d40f8e4">
  <xsd:schema xmlns:xsd="http://www.w3.org/2001/XMLSchema" xmlns:xs="http://www.w3.org/2001/XMLSchema" xmlns:p="http://schemas.microsoft.com/office/2006/metadata/properties" xmlns:ns2="8e29470f-7356-4a07-bd64-68a717fe8315" xmlns:ns3="d991ba5b-ba94-4e9a-a82e-0da6dc8f2079" targetNamespace="http://schemas.microsoft.com/office/2006/metadata/properties" ma:root="true" ma:fieldsID="b614a537fd09a6fbd3b386ec7f2f7e3c" ns2:_="" ns3:_="">
    <xsd:import namespace="8e29470f-7356-4a07-bd64-68a717fe8315"/>
    <xsd:import namespace="d991ba5b-ba94-4e9a-a82e-0da6dc8f2079"/>
    <xsd:element name="properties">
      <xsd:complexType>
        <xsd:sequence>
          <xsd:element name="documentManagement">
            <xsd:complexType>
              <xsd:all>
                <xsd:element ref="ns2:Category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29470f-7356-4a07-bd64-68a717fe8315" elementFormDefault="qualified">
    <xsd:import namespace="http://schemas.microsoft.com/office/2006/documentManagement/types"/>
    <xsd:import namespace="http://schemas.microsoft.com/office/infopath/2007/PartnerControls"/>
    <xsd:element name="Category" ma:index="8" nillable="true" ma:displayName="Category" ma:format="Dropdown" ma:internalName="Category">
      <xsd:simpleType>
        <xsd:restriction base="dms:Choice">
          <xsd:enumeration value="Surveys"/>
          <xsd:enumeration value="Administrative Guideline"/>
          <xsd:enumeration value="Agency Style"/>
          <xsd:enumeration value="Approval"/>
          <xsd:enumeration value="Employee Meetings"/>
          <xsd:enumeration value="General Documents"/>
          <xsd:enumeration value="Operational Excellence"/>
          <xsd:enumeration value="Travel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91ba5b-ba94-4e9a-a82e-0da6dc8f207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_dlc_DocId" ma:index="13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5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963E86-14F2-49FF-AF6E-0716AAD7466A}">
  <ds:schemaRefs>
    <ds:schemaRef ds:uri="http://schemas.microsoft.com/office/2006/metadata/properties"/>
    <ds:schemaRef ds:uri="http://schemas.microsoft.com/office/infopath/2007/PartnerControls"/>
    <ds:schemaRef ds:uri="8e29470f-7356-4a07-bd64-68a717fe8315"/>
  </ds:schemaRefs>
</ds:datastoreItem>
</file>

<file path=customXml/itemProps2.xml><?xml version="1.0" encoding="utf-8"?>
<ds:datastoreItem xmlns:ds="http://schemas.openxmlformats.org/officeDocument/2006/customXml" ds:itemID="{E8F7796A-B8D7-4931-975A-8A7DA5ED8D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29470f-7356-4a07-bd64-68a717fe8315"/>
    <ds:schemaRef ds:uri="d991ba5b-ba94-4e9a-a82e-0da6dc8f20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19C902-4AC6-47DB-AD37-35B2DD6ECDC8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921DBC57-4517-49FA-9B22-EA44D985BE4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1548</TotalTime>
  <Words>606</Words>
  <Application>Microsoft Office PowerPoint</Application>
  <PresentationFormat>On-screen Show (4:3)</PresentationFormat>
  <Paragraphs>93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Arial Narrow</vt:lpstr>
      <vt:lpstr>Calibri</vt:lpstr>
      <vt:lpstr>Courier New</vt:lpstr>
      <vt:lpstr>Wingdings</vt:lpstr>
      <vt:lpstr>Office Theme</vt:lpstr>
      <vt:lpstr>Idaho State Tax Commission</vt:lpstr>
      <vt:lpstr>The New Paradigm</vt:lpstr>
      <vt:lpstr>What’s new for 2026?  (2025 ratio studies) </vt:lpstr>
      <vt:lpstr>Statistical Significance (proof) </vt:lpstr>
      <vt:lpstr>What can be tested in this way? </vt:lpstr>
      <vt:lpstr>What cannot be tested in this way? </vt:lpstr>
      <vt:lpstr>PowerPoint Presentation</vt:lpstr>
      <vt:lpstr>Proving a Difference</vt:lpstr>
      <vt:lpstr>Confidence Interval Example 1</vt:lpstr>
      <vt:lpstr>Confidence Interval Example 2 </vt:lpstr>
      <vt:lpstr>Confidence Interval Example 3</vt:lpstr>
      <vt:lpstr>Contrasting the Three Confidence Interval Examples</vt:lpstr>
      <vt:lpstr>Effect of Sample Size and Uniformity on Compliance Determinations</vt:lpstr>
      <vt:lpstr>Using the Data as a Predictive Tool</vt:lpstr>
      <vt:lpstr>Compliance with the ±5% Test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Main Title Slide</dc:title>
  <dc:creator>Patricia Surline</dc:creator>
  <cp:lastModifiedBy>Kathlynn Ireland</cp:lastModifiedBy>
  <cp:revision>31</cp:revision>
  <dcterms:created xsi:type="dcterms:W3CDTF">2022-01-25T20:14:53Z</dcterms:created>
  <dcterms:modified xsi:type="dcterms:W3CDTF">2025-08-14T16:55:07Z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0x01010025FE5AACBA584842A53AE2230EE6BBFD</vt:lpwstr>
  </property>
</Properties>
</file>