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FE2B-752E-4A47-B271-22D499536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0EDCE-0760-4A59-AADA-B62076A7D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A2C7-CCD5-4ED3-AEDC-EE18E40E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B0CBB-A359-4BF8-9497-A4EF2750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2D38-E831-4834-840B-F9F6572A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3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DE43-ABF7-4672-9AD0-88A7EC83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FF798-8821-4620-B7AF-4D49972CE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FD3F-64C9-4AC9-8CDE-EB2A283F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DD8A-662A-4519-8B60-9E1E1E4F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5930-9B40-4326-B168-113BE636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D810D-BB15-4AFA-9EA4-D16027E46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84B2A-A94A-4977-A6FA-3B310ABB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7F458-728F-4949-A4D3-D4C59825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6E1A-6CD1-4CBD-81E5-DBA53C88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BB312-EB74-4D6E-96D2-F96B9CF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D6FF-CEE0-4D62-BECB-C1B92ADA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5B69-45CD-4ED3-BAE9-D94AFD35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DBF9A-A6D6-4C98-ACBE-6266ADA5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C9BD5-F342-43DE-8EF6-45E5A306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514C-59D9-4DC5-A5BE-05DFA6C2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023D-C355-4955-8444-3281AE9E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7D14-07E0-45BD-BA18-0BD1F33B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BBEFD-D600-407E-88FC-4AFEC96D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ED30-9A6C-481C-A848-EB99CCC6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DC59-BA85-4E11-AED0-C560487D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AC4E-76EC-40FB-8454-498BADDD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417B-5BAC-4384-95DF-01378C715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CDC6D-3DF4-4779-9391-2C614D86B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1A87F-1939-486A-B6AA-50A46FD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558B6-862A-4E31-9642-DF6330FF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23088-61EB-404E-8E3A-8CFB8DC5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A124-0983-47E3-9275-7A9D38A5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6013-B9EF-4D32-8D5E-12DC8276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0B784-5AD8-4DCA-9A26-C13D0A07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4C5C5-358A-4A4C-802F-C747D1FA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06F75-12BA-48AC-857B-E1A7E94C5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1BFC5-88DE-49B8-BF5B-D48CBFD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755E1-5424-4594-9482-94C11445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E02D5-5315-4178-A076-8CF78B89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5AAB-B63D-4E11-B262-027734A9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3342C-707F-481E-BFDF-9C79A5EB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F11C6-D828-4562-BC8B-BFC38425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230B7-8325-4C64-98F2-E917F098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5AFC1-010B-4B52-ACCA-5A91FA61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4D193-DF36-4451-8BC4-454D1A2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D588-1B5C-42F2-842D-6D58F9D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8671-07DF-4519-A0C7-D2D39B38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8C4B-B7DB-42E2-A8B3-25020F30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9F343-E313-420B-B0CF-04CA8A5FC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F0185-BDF5-4042-BA8D-9B91302E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4838B-634C-432C-89E5-35888E82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E6320-A7E6-46C4-B21D-F349D57E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8763-A070-430C-AAE1-FAD44760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62617-5439-43C4-B9A0-9F89E121C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4AC5A-3504-484E-9284-7AA87EBCE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4F59B-AF8E-4B6C-A434-247E53DE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87000-2BDE-4F4E-AA81-B476BB92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1466D-F989-4854-83BE-F2CFF44A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546C9-4C07-4AAC-AB03-F64D5FD9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CCE5-CAF3-4D72-9BA5-EB1F263C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E915C-22F6-4548-A444-D79A1663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7FBD-08D4-444B-A313-7D1665C68D48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B6D9-291E-4D9B-A0EC-ADF9988FB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D4500-AA71-47EC-AD2E-B63DF9046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4ED2-81AB-4E4F-BDE4-D7A1B61CF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192F7-C116-4A6D-AD99-83C7A2DCC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" r="3124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E9075-8050-4C12-A1D9-C17F8D5B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FEFD0-A0E9-4149-837A-C11E9690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2022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2566987"/>
            <a:ext cx="4362450" cy="1724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4149-8CDC-4E3E-B33C-5A4D3011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899" y="428625"/>
            <a:ext cx="6848475" cy="60960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Cybersecurity attacks pose an increased and significant risk to all citizens, businesses, critical infrastructure operators, and state and local governments.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Mimecast, a cloud-based security provider, more than 6 in 10 companies experienced a ransomware attack in 2020, email threats increased by 65% as cybercriminals took advantage of the rise in digital and remote activity, and 79% of organizations were hurt by their lack of cybersecurity preparedness.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sustainable and successful effort against cybersecurity threats will require increased resources, partnerships and meaningful information-sharing between public and private sector organizations.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7F726F-1CF0-46D1-8319-6F199ED7BD0A}"/>
              </a:ext>
            </a:extLst>
          </p:cNvPr>
          <p:cNvCxnSpPr>
            <a:cxnSpLocks/>
          </p:cNvCxnSpPr>
          <p:nvPr/>
        </p:nvCxnSpPr>
        <p:spPr>
          <a:xfrm>
            <a:off x="4338501" y="2110809"/>
            <a:ext cx="0" cy="2636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9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1" y="463595"/>
            <a:ext cx="4362450" cy="1724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69BE0143-E716-4640-A989-B19785E7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b="26971"/>
          <a:stretch/>
        </p:blipFill>
        <p:spPr>
          <a:xfrm>
            <a:off x="671823" y="4202295"/>
            <a:ext cx="2678112" cy="1266827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CD3400-7173-480A-9EB2-9DCFF11967C9}"/>
              </a:ext>
            </a:extLst>
          </p:cNvPr>
          <p:cNvSpPr txBox="1">
            <a:spLocks/>
          </p:cNvSpPr>
          <p:nvPr/>
        </p:nvSpPr>
        <p:spPr>
          <a:xfrm>
            <a:off x="4357762" y="4982791"/>
            <a:ext cx="7409480" cy="1071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Co-chaired by Idaho National Laboratory Associate Laboratory Director Zach Tudor and Idaho Department of Commerce Director Tom Kealey, members of the task force represent a diverse range of expertise and experience in cybersecurity initiatives.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2C48F08-4BB9-4C59-8D2E-2B133EB3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 b="30833"/>
          <a:stretch/>
        </p:blipFill>
        <p:spPr>
          <a:xfrm>
            <a:off x="825478" y="2655705"/>
            <a:ext cx="2381582" cy="13144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D69555-97CF-42A3-94C1-3901F8955F7A}"/>
              </a:ext>
            </a:extLst>
          </p:cNvPr>
          <p:cNvCxnSpPr>
            <a:cxnSpLocks/>
          </p:cNvCxnSpPr>
          <p:nvPr/>
        </p:nvCxnSpPr>
        <p:spPr>
          <a:xfrm flipV="1">
            <a:off x="4129499" y="1068977"/>
            <a:ext cx="0" cy="472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B709C-89E2-48A6-8F86-089CFAE9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26" y="1655619"/>
            <a:ext cx="1924100" cy="2574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5E53E4-C774-435C-B77C-76C79373C872}"/>
              </a:ext>
            </a:extLst>
          </p:cNvPr>
          <p:cNvSpPr txBox="1"/>
          <p:nvPr/>
        </p:nvSpPr>
        <p:spPr>
          <a:xfrm>
            <a:off x="4357762" y="1661964"/>
            <a:ext cx="517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meet the increasing threat and leverage Idaho’s resources and expertise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Governor Little convened the Idaho Cybersecurity Task Force to: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cybersecurity assets, resources, public-private partnerships 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 improved business, government and personal cybersecurity; 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secure, transparent and resilient election infrastructure; 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Enhance the educational pipeline for cybersecurity workforce needs.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4F09D7-34A7-48E7-9740-F3ABC18C20ED}"/>
              </a:ext>
            </a:extLst>
          </p:cNvPr>
          <p:cNvSpPr txBox="1">
            <a:spLocks/>
          </p:cNvSpPr>
          <p:nvPr/>
        </p:nvSpPr>
        <p:spPr>
          <a:xfrm>
            <a:off x="4357762" y="627002"/>
            <a:ext cx="7409480" cy="853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State of Idaho is home to unique and world-leading capabilities in countering cyber-attacks and engineering solutions to the cybersecurity challenges facing our state and nation.</a:t>
            </a:r>
          </a:p>
        </p:txBody>
      </p:sp>
    </p:spTree>
    <p:extLst>
      <p:ext uri="{BB962C8B-B14F-4D97-AF65-F5344CB8AC3E}">
        <p14:creationId xmlns:p14="http://schemas.microsoft.com/office/powerpoint/2010/main" val="9139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1" y="463595"/>
            <a:ext cx="4362450" cy="1724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69BE0143-E716-4640-A989-B19785E7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b="26971"/>
          <a:stretch/>
        </p:blipFill>
        <p:spPr>
          <a:xfrm>
            <a:off x="671823" y="4202295"/>
            <a:ext cx="2678112" cy="1266827"/>
          </a:xfr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2C48F08-4BB9-4C59-8D2E-2B133EB3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 b="30833"/>
          <a:stretch/>
        </p:blipFill>
        <p:spPr>
          <a:xfrm>
            <a:off x="825478" y="2655705"/>
            <a:ext cx="2381582" cy="13144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1716D8-E2CB-44B8-8CBC-2D2944F00B34}"/>
              </a:ext>
            </a:extLst>
          </p:cNvPr>
          <p:cNvSpPr txBox="1">
            <a:spLocks/>
          </p:cNvSpPr>
          <p:nvPr/>
        </p:nvSpPr>
        <p:spPr>
          <a:xfrm>
            <a:off x="4362999" y="463596"/>
            <a:ext cx="7358742" cy="6013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Brad Wiskirchen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Equifax (formerly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Kount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Frank Harrill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Schweitzer Engineering Laboratory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General Brad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Richy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Idaho Office of Emergency Management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Jeff Weak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State of Idaho Information Technology Services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Ryan White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Office of Senator Jim Risch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George Mulhern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Cradlepoint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Jeff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Newgard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Bank of Idaho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Lisa Grow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Idaho Power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Anand Bahl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Micron Technology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Domini Clark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Blackmere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Consulting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Ed Vasko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Boise State University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Dr. Scott Snyder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Idaho State University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Dr. Christopher Nomura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University of Idaho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Ben Ysursa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Former Secretary of State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Senator Jim Woodward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District 1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Representative Brooke Green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District 18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Representative Dustin Manwaring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District 29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4BDD26-51BD-4EB8-980F-8271DEDE1FDA}"/>
              </a:ext>
            </a:extLst>
          </p:cNvPr>
          <p:cNvCxnSpPr>
            <a:cxnSpLocks/>
          </p:cNvCxnSpPr>
          <p:nvPr/>
        </p:nvCxnSpPr>
        <p:spPr>
          <a:xfrm flipV="1">
            <a:off x="4129499" y="1068977"/>
            <a:ext cx="0" cy="472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1" y="463595"/>
            <a:ext cx="4362450" cy="1724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69BE0143-E716-4640-A989-B19785E7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b="26971"/>
          <a:stretch/>
        </p:blipFill>
        <p:spPr>
          <a:xfrm>
            <a:off x="671823" y="4202295"/>
            <a:ext cx="2678112" cy="1266827"/>
          </a:xfr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2C48F08-4BB9-4C59-8D2E-2B133EB3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 b="30833"/>
          <a:stretch/>
        </p:blipFill>
        <p:spPr>
          <a:xfrm>
            <a:off x="825478" y="2655705"/>
            <a:ext cx="2381582" cy="13144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52B7DB-BCE9-4EF8-9FC1-994B105A9065}"/>
              </a:ext>
            </a:extLst>
          </p:cNvPr>
          <p:cNvCxnSpPr>
            <a:cxnSpLocks/>
          </p:cNvCxnSpPr>
          <p:nvPr/>
        </p:nvCxnSpPr>
        <p:spPr>
          <a:xfrm flipV="1">
            <a:off x="4129499" y="1068977"/>
            <a:ext cx="0" cy="472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1716D8-E2CB-44B8-8CBC-2D2944F00B34}"/>
              </a:ext>
            </a:extLst>
          </p:cNvPr>
          <p:cNvSpPr txBox="1">
            <a:spLocks/>
          </p:cNvSpPr>
          <p:nvPr/>
        </p:nvSpPr>
        <p:spPr>
          <a:xfrm>
            <a:off x="4362999" y="463596"/>
            <a:ext cx="7358742" cy="601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C63C328-E629-4828-A2FF-CBC34EFAFA6A}"/>
              </a:ext>
            </a:extLst>
          </p:cNvPr>
          <p:cNvSpPr txBox="1"/>
          <p:nvPr/>
        </p:nvSpPr>
        <p:spPr>
          <a:xfrm>
            <a:off x="5989731" y="2608592"/>
            <a:ext cx="426202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ELECTION SECURITY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740B2E7-EF98-488A-AF70-F59056E9ACB5}"/>
              </a:ext>
            </a:extLst>
          </p:cNvPr>
          <p:cNvSpPr txBox="1"/>
          <p:nvPr/>
        </p:nvSpPr>
        <p:spPr>
          <a:xfrm>
            <a:off x="5970198" y="1349917"/>
            <a:ext cx="54289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CRITICAL INFRASTUCTURE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A3DA373-26BE-4C87-BF4C-77F70E583648}"/>
              </a:ext>
            </a:extLst>
          </p:cNvPr>
          <p:cNvSpPr txBox="1"/>
          <p:nvPr/>
        </p:nvSpPr>
        <p:spPr>
          <a:xfrm>
            <a:off x="6014950" y="5029539"/>
            <a:ext cx="353050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CYBER LITERACY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D8BA341-FE4C-4940-B1A2-3AC16598B68A}"/>
              </a:ext>
            </a:extLst>
          </p:cNvPr>
          <p:cNvSpPr txBox="1"/>
          <p:nvPr/>
        </p:nvSpPr>
        <p:spPr>
          <a:xfrm>
            <a:off x="5989730" y="3825057"/>
            <a:ext cx="575989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2B14EE-DD2E-4F81-9E44-822B7925A78C}"/>
              </a:ext>
            </a:extLst>
          </p:cNvPr>
          <p:cNvGrpSpPr/>
          <p:nvPr/>
        </p:nvGrpSpPr>
        <p:grpSpPr>
          <a:xfrm>
            <a:off x="4700867" y="2360023"/>
            <a:ext cx="950996" cy="952907"/>
            <a:chOff x="9227782" y="3147580"/>
            <a:chExt cx="2667945" cy="2667945"/>
          </a:xfrm>
        </p:grpSpPr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2AEC927E-C6AD-48E7-AD4A-3F68D3BA828D}"/>
                </a:ext>
              </a:extLst>
            </p:cNvPr>
            <p:cNvGrpSpPr/>
            <p:nvPr/>
          </p:nvGrpSpPr>
          <p:grpSpPr>
            <a:xfrm>
              <a:off x="9227782" y="3147580"/>
              <a:ext cx="2667945" cy="2667945"/>
              <a:chOff x="0" y="0"/>
              <a:chExt cx="6350000" cy="6350000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B5988D0D-0713-4A3D-B8C4-2544EB6D368F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4F71"/>
              </a:solidFill>
            </p:spPr>
          </p:sp>
        </p:grpSp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8D5F7233-4025-43D3-BDF7-8614CEFA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19962" y="3593196"/>
              <a:ext cx="1483584" cy="170705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3E33D5-11FE-4DDB-AE9A-C0551DE9E6C0}"/>
              </a:ext>
            </a:extLst>
          </p:cNvPr>
          <p:cNvGrpSpPr/>
          <p:nvPr/>
        </p:nvGrpSpPr>
        <p:grpSpPr>
          <a:xfrm>
            <a:off x="4710323" y="1155541"/>
            <a:ext cx="946752" cy="953821"/>
            <a:chOff x="6217303" y="3147580"/>
            <a:chExt cx="2667945" cy="2667945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F388B356-7327-479D-96C8-605820230C8D}"/>
                </a:ext>
              </a:extLst>
            </p:cNvPr>
            <p:cNvGrpSpPr/>
            <p:nvPr/>
          </p:nvGrpSpPr>
          <p:grpSpPr>
            <a:xfrm>
              <a:off x="6217303" y="3147580"/>
              <a:ext cx="2667945" cy="2667945"/>
              <a:chOff x="0" y="0"/>
              <a:chExt cx="6350000" cy="6350000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46375C05-854F-4D2A-8905-4BD6005826B2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4F71"/>
              </a:solidFill>
            </p:spPr>
          </p:sp>
        </p:grpSp>
        <p:pic>
          <p:nvPicPr>
            <p:cNvPr id="26" name="Picture 9">
              <a:extLst>
                <a:ext uri="{FF2B5EF4-FFF2-40B4-BE49-F238E27FC236}">
                  <a16:creationId xmlns:a16="http://schemas.microsoft.com/office/drawing/2014/main" id="{74462A24-B4E0-4BD6-971A-3E98A1D8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89693" y="3682766"/>
              <a:ext cx="1010829" cy="1597574"/>
            </a:xfrm>
            <a:prstGeom prst="rect">
              <a:avLst/>
            </a:prstGeom>
          </p:spPr>
        </p:pic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9B9AB2FF-EC50-4001-821D-9B3CDF0D8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537616" y="4446722"/>
              <a:ext cx="984308" cy="8787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617795-C531-40C0-AE47-6197540805D0}"/>
              </a:ext>
            </a:extLst>
          </p:cNvPr>
          <p:cNvGrpSpPr/>
          <p:nvPr/>
        </p:nvGrpSpPr>
        <p:grpSpPr>
          <a:xfrm>
            <a:off x="4702989" y="3563591"/>
            <a:ext cx="946752" cy="953821"/>
            <a:chOff x="12281912" y="3147580"/>
            <a:chExt cx="2667945" cy="2667945"/>
          </a:xfrm>
        </p:grpSpPr>
        <p:grpSp>
          <p:nvGrpSpPr>
            <p:cNvPr id="30" name="Group 15">
              <a:extLst>
                <a:ext uri="{FF2B5EF4-FFF2-40B4-BE49-F238E27FC236}">
                  <a16:creationId xmlns:a16="http://schemas.microsoft.com/office/drawing/2014/main" id="{084B95AD-9B2D-485B-8D9E-B769DDBD9411}"/>
                </a:ext>
              </a:extLst>
            </p:cNvPr>
            <p:cNvGrpSpPr/>
            <p:nvPr/>
          </p:nvGrpSpPr>
          <p:grpSpPr>
            <a:xfrm>
              <a:off x="12281912" y="3147580"/>
              <a:ext cx="2667945" cy="2667945"/>
              <a:chOff x="0" y="0"/>
              <a:chExt cx="6350000" cy="6350000"/>
            </a:xfrm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59037FC-D4C7-44E5-AEBF-A35CCA416387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4F71"/>
              </a:solidFill>
            </p:spPr>
          </p:sp>
        </p:grpSp>
        <p:pic>
          <p:nvPicPr>
            <p:cNvPr id="31" name="Picture 17">
              <a:extLst>
                <a:ext uri="{FF2B5EF4-FFF2-40B4-BE49-F238E27FC236}">
                  <a16:creationId xmlns:a16="http://schemas.microsoft.com/office/drawing/2014/main" id="{E560F09E-154E-472F-BFB2-ED9BBFD1E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530115" y="3593196"/>
              <a:ext cx="2171539" cy="17767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BF0867-0BDD-465F-9680-BF366FCC5708}"/>
              </a:ext>
            </a:extLst>
          </p:cNvPr>
          <p:cNvGrpSpPr/>
          <p:nvPr/>
        </p:nvGrpSpPr>
        <p:grpSpPr>
          <a:xfrm>
            <a:off x="4715599" y="4768073"/>
            <a:ext cx="946752" cy="953821"/>
            <a:chOff x="3250736" y="3147580"/>
            <a:chExt cx="2667945" cy="2667945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91557790-25F3-49EA-A97F-4D315D631975}"/>
                </a:ext>
              </a:extLst>
            </p:cNvPr>
            <p:cNvGrpSpPr/>
            <p:nvPr/>
          </p:nvGrpSpPr>
          <p:grpSpPr>
            <a:xfrm>
              <a:off x="3250736" y="3147580"/>
              <a:ext cx="2667945" cy="2667945"/>
              <a:chOff x="0" y="0"/>
              <a:chExt cx="6350000" cy="6350000"/>
            </a:xfrm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D09267D7-512A-433B-B4BE-FC7FED0374C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4F71"/>
              </a:solidFill>
            </p:spPr>
          </p:sp>
        </p:grpSp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26C13902-2B61-4472-BF18-E7F65D5B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581400" y="3695700"/>
              <a:ext cx="2029540" cy="1448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93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Microsoft unveils its new logo, the first major change in 25 years - The  Verge">
            <a:extLst>
              <a:ext uri="{FF2B5EF4-FFF2-40B4-BE49-F238E27FC236}">
                <a16:creationId xmlns:a16="http://schemas.microsoft.com/office/drawing/2014/main" id="{CBB9F8B7-0AED-416D-BF3A-A1B26670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13" y="4585790"/>
            <a:ext cx="2812344" cy="18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1" y="463595"/>
            <a:ext cx="4362450" cy="1724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69BE0143-E716-4640-A989-B19785E7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b="26971"/>
          <a:stretch/>
        </p:blipFill>
        <p:spPr>
          <a:xfrm>
            <a:off x="671823" y="4202295"/>
            <a:ext cx="2678112" cy="1266827"/>
          </a:xfr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2C48F08-4BB9-4C59-8D2E-2B133EB3A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4" b="30833"/>
          <a:stretch/>
        </p:blipFill>
        <p:spPr>
          <a:xfrm>
            <a:off x="825478" y="2655705"/>
            <a:ext cx="2381582" cy="13144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1716D8-E2CB-44B8-8CBC-2D2944F00B34}"/>
              </a:ext>
            </a:extLst>
          </p:cNvPr>
          <p:cNvSpPr txBox="1">
            <a:spLocks/>
          </p:cNvSpPr>
          <p:nvPr/>
        </p:nvSpPr>
        <p:spPr>
          <a:xfrm>
            <a:off x="4362999" y="463596"/>
            <a:ext cx="7358742" cy="601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daho Secretary of State – Lawerence Denney">
            <a:extLst>
              <a:ext uri="{FF2B5EF4-FFF2-40B4-BE49-F238E27FC236}">
                <a16:creationId xmlns:a16="http://schemas.microsoft.com/office/drawing/2014/main" id="{12A09F7C-3106-4C34-9E78-58B5ACAB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41" y="711244"/>
            <a:ext cx="2918957" cy="9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partment of Homeland Security Seal">
            <a:extLst>
              <a:ext uri="{FF2B5EF4-FFF2-40B4-BE49-F238E27FC236}">
                <a16:creationId xmlns:a16="http://schemas.microsoft.com/office/drawing/2014/main" id="{1CEC138A-9211-46FE-AD48-131EC917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17" y="328704"/>
            <a:ext cx="1711787" cy="17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Science Foundation - Wikipedia">
            <a:extLst>
              <a:ext uri="{FF2B5EF4-FFF2-40B4-BE49-F238E27FC236}">
                <a16:creationId xmlns:a16="http://schemas.microsoft.com/office/drawing/2014/main" id="{F65B5A5E-D15C-4AF5-A685-E0ECD3C7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917" y="3284132"/>
            <a:ext cx="1979775" cy="19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ustrial (ICS/OT) Cyber Security | Dragos">
            <a:extLst>
              <a:ext uri="{FF2B5EF4-FFF2-40B4-BE49-F238E27FC236}">
                <a16:creationId xmlns:a16="http://schemas.microsoft.com/office/drawing/2014/main" id="{BB69F6B7-D6DA-4A46-AD0A-98D91D8E1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4" b="34526"/>
          <a:stretch/>
        </p:blipFill>
        <p:spPr bwMode="auto">
          <a:xfrm>
            <a:off x="4640548" y="3594532"/>
            <a:ext cx="2469376" cy="7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tional Cyber Security Alliance: Homepage">
            <a:extLst>
              <a:ext uri="{FF2B5EF4-FFF2-40B4-BE49-F238E27FC236}">
                <a16:creationId xmlns:a16="http://schemas.microsoft.com/office/drawing/2014/main" id="{F86CB96D-192B-42A1-8D9A-17FDF93F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82" y="1849309"/>
            <a:ext cx="2912236" cy="10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946D4E-FF7F-49D1-9CC6-7621E952E523}"/>
              </a:ext>
            </a:extLst>
          </p:cNvPr>
          <p:cNvCxnSpPr>
            <a:cxnSpLocks/>
          </p:cNvCxnSpPr>
          <p:nvPr/>
        </p:nvCxnSpPr>
        <p:spPr>
          <a:xfrm flipV="1">
            <a:off x="4129499" y="1068977"/>
            <a:ext cx="0" cy="472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E9EA8888-6043-4A9B-9297-FE30BD02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84" y="3084352"/>
            <a:ext cx="1711788" cy="17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| Meeting employer&amp;#39;s needs today and tomorrow Workforce Development  Council">
            <a:extLst>
              <a:ext uri="{FF2B5EF4-FFF2-40B4-BE49-F238E27FC236}">
                <a16:creationId xmlns:a16="http://schemas.microsoft.com/office/drawing/2014/main" id="{F1421757-8099-4666-B6E0-8602C5DA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70" y="5214623"/>
            <a:ext cx="285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s and videos | Amazon.com, Inc. - Press Room">
            <a:extLst>
              <a:ext uri="{FF2B5EF4-FFF2-40B4-BE49-F238E27FC236}">
                <a16:creationId xmlns:a16="http://schemas.microsoft.com/office/drawing/2014/main" id="{843A5A51-494C-446C-974A-A68226D0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24" y="2171032"/>
            <a:ext cx="2765810" cy="11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5273-9EEF-4160-8407-A6F6D82E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1" y="463595"/>
            <a:ext cx="4362450" cy="57804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Idaho Cybersecurity Task Force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Election Security Subcommittee Preliminary Recommendations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1716D8-E2CB-44B8-8CBC-2D2944F00B34}"/>
              </a:ext>
            </a:extLst>
          </p:cNvPr>
          <p:cNvSpPr txBox="1">
            <a:spLocks/>
          </p:cNvSpPr>
          <p:nvPr/>
        </p:nvSpPr>
        <p:spPr>
          <a:xfrm>
            <a:off x="4362999" y="463596"/>
            <a:ext cx="7358742" cy="601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946D4E-FF7F-49D1-9CC6-7621E952E523}"/>
              </a:ext>
            </a:extLst>
          </p:cNvPr>
          <p:cNvCxnSpPr>
            <a:cxnSpLocks/>
          </p:cNvCxnSpPr>
          <p:nvPr/>
        </p:nvCxnSpPr>
        <p:spPr>
          <a:xfrm flipV="1">
            <a:off x="4503970" y="1068977"/>
            <a:ext cx="0" cy="472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FE587-5801-48DE-9CA7-AB630955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232" y="396512"/>
            <a:ext cx="6863988" cy="5780451"/>
          </a:xfrm>
        </p:spPr>
        <p:txBody>
          <a:bodyPr anchor="ctr"/>
          <a:lstStyle/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INSURE Project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Post-Election Audits to Maintain Election Integrity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Creation of Cyber Response and Defense Fund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Election Awareness Campaign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Ability for Early Processing of Absentee Ballots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404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Idaho Cybersecurity Task Force</vt:lpstr>
      <vt:lpstr>Importance of Cybersecurity</vt:lpstr>
      <vt:lpstr>Idaho Cybersecurity Task Force</vt:lpstr>
      <vt:lpstr>Idaho Cybersecurity Task Force</vt:lpstr>
      <vt:lpstr>Idaho Cybersecurity Task Force</vt:lpstr>
      <vt:lpstr>Idaho Cybersecurity Task Force</vt:lpstr>
      <vt:lpstr>Idaho Cybersecurity Task Force  Election Security Subcommittee Preliminary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Borud</dc:creator>
  <cp:lastModifiedBy>Matt Borud</cp:lastModifiedBy>
  <cp:revision>23</cp:revision>
  <cp:lastPrinted>2022-01-03T22:05:10Z</cp:lastPrinted>
  <dcterms:created xsi:type="dcterms:W3CDTF">2022-01-03T19:22:13Z</dcterms:created>
  <dcterms:modified xsi:type="dcterms:W3CDTF">2022-01-03T23:04:37Z</dcterms:modified>
</cp:coreProperties>
</file>