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b8d06092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b8d06092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75d317a4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75d317a4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75d317a4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75d317a4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75d317a4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75d317a4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75d317a4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75d317a4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75d317a4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75d317a4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75d317a4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75d317a4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75d317a4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75d317a4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75d317a4c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75d317a4c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75d317a4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75d317a4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b8d06092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0b8d06092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75d317a4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75d317a4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75d317a4c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75d317a4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75d317a4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75d317a4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75d317a4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75d317a4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b8d06092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0b8d06092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75d317a4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75d317a4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75d317a4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75d317a4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8d06092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8d06092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75d317a4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75d317a4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75d317a4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75d317a4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75d317a4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75d317a4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▪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956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2829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4577953"/>
            <a:ext cx="9144000" cy="565500"/>
          </a:xfrm>
          <a:prstGeom prst="rect">
            <a:avLst/>
          </a:prstGeom>
          <a:solidFill>
            <a:srgbClr val="282956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37620" r="0" t="0"/>
          <a:stretch/>
        </p:blipFill>
        <p:spPr>
          <a:xfrm>
            <a:off x="7753424" y="4521446"/>
            <a:ext cx="972697" cy="6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61600" t="0"/>
          <a:stretch/>
        </p:blipFill>
        <p:spPr>
          <a:xfrm>
            <a:off x="279913" y="4047125"/>
            <a:ext cx="913172" cy="948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tyeJ55o3El0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idahoptv.org/shows/idahoinsession/Legislature/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 Bill Becomes Law: The Idaho Legislative Process</a:t>
            </a:r>
            <a:endParaRPr/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Seth Grigg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Executive Director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428475" y="393025"/>
            <a:ext cx="1764000" cy="369300"/>
          </a:xfrm>
          <a:prstGeom prst="rect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82956"/>
                </a:solidFill>
                <a:latin typeface="Montserrat"/>
                <a:ea typeface="Montserrat"/>
                <a:cs typeface="Montserrat"/>
                <a:sym typeface="Montserrat"/>
              </a:rPr>
              <a:t>Bill Drafting</a:t>
            </a:r>
            <a:endParaRPr b="1" sz="1200">
              <a:solidFill>
                <a:srgbClr val="2829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633263" y="393025"/>
            <a:ext cx="1764000" cy="369300"/>
          </a:xfrm>
          <a:prstGeom prst="rect">
            <a:avLst/>
          </a:prstGeom>
          <a:solidFill>
            <a:srgbClr val="282956"/>
          </a:solidFill>
          <a:ln cap="flat" cmpd="sng" w="9525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Bill Introduction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6876975" y="395413"/>
            <a:ext cx="1764000" cy="369300"/>
          </a:xfrm>
          <a:prstGeom prst="rect">
            <a:avLst/>
          </a:prstGeom>
          <a:solidFill>
            <a:srgbClr val="282956"/>
          </a:solidFill>
          <a:ln cap="flat" cmpd="sng" w="9525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Committee Hearing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809863" y="1482938"/>
            <a:ext cx="1764000" cy="369300"/>
          </a:xfrm>
          <a:prstGeom prst="rect">
            <a:avLst/>
          </a:prstGeom>
          <a:solidFill>
            <a:srgbClr val="282956"/>
          </a:solidFill>
          <a:ln cap="flat" cmpd="sng" w="9525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Floor Vote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63" y="1247725"/>
            <a:ext cx="1072613" cy="71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2662" y="1318574"/>
            <a:ext cx="1072626" cy="7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9525" y="3297813"/>
            <a:ext cx="1072625" cy="8406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428475" y="2438263"/>
            <a:ext cx="1764000" cy="3693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Committee Hearing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809863" y="2440900"/>
            <a:ext cx="1764000" cy="3693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Floor Vote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809875" y="3533475"/>
            <a:ext cx="1764000" cy="369300"/>
          </a:xfrm>
          <a:prstGeom prst="rect">
            <a:avLst/>
          </a:prstGeom>
          <a:solidFill>
            <a:srgbClr val="84B2D9"/>
          </a:solidFill>
          <a:ln cap="flat" cmpd="sng" w="38100">
            <a:solidFill>
              <a:srgbClr val="84B2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Governor Action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28463" y="1477638"/>
            <a:ext cx="1764000" cy="3693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12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" sz="12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1200">
                <a:solidFill>
                  <a:srgbClr val="6D9EEB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1200">
                <a:solidFill>
                  <a:srgbClr val="A4C2F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" sz="1200">
                <a:solidFill>
                  <a:srgbClr val="E6B8A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" sz="1200">
                <a:solidFill>
                  <a:srgbClr val="DD7E6B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1200">
                <a:solidFill>
                  <a:srgbClr val="A61C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1200">
                <a:solidFill>
                  <a:srgbClr val="85200C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12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1200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" name="Google Shape;125;p20"/>
          <p:cNvCxnSpPr>
            <a:stCxn id="115" idx="3"/>
            <a:endCxn id="116" idx="1"/>
          </p:cNvCxnSpPr>
          <p:nvPr/>
        </p:nvCxnSpPr>
        <p:spPr>
          <a:xfrm>
            <a:off x="5397263" y="577675"/>
            <a:ext cx="1479600" cy="2400"/>
          </a:xfrm>
          <a:prstGeom prst="straightConnector1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0"/>
          <p:cNvCxnSpPr>
            <a:stCxn id="114" idx="3"/>
            <a:endCxn id="115" idx="1"/>
          </p:cNvCxnSpPr>
          <p:nvPr/>
        </p:nvCxnSpPr>
        <p:spPr>
          <a:xfrm>
            <a:off x="2192475" y="577675"/>
            <a:ext cx="1440900" cy="0"/>
          </a:xfrm>
          <a:prstGeom prst="straightConnector1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0"/>
          <p:cNvCxnSpPr/>
          <p:nvPr/>
        </p:nvCxnSpPr>
        <p:spPr>
          <a:xfrm>
            <a:off x="7752813" y="767025"/>
            <a:ext cx="12300" cy="529800"/>
          </a:xfrm>
          <a:prstGeom prst="straightConnector1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0"/>
          <p:cNvCxnSpPr>
            <a:stCxn id="119" idx="1"/>
            <a:endCxn id="117" idx="3"/>
          </p:cNvCxnSpPr>
          <p:nvPr/>
        </p:nvCxnSpPr>
        <p:spPr>
          <a:xfrm rot="10800000">
            <a:off x="6573762" y="1667686"/>
            <a:ext cx="648900" cy="8700"/>
          </a:xfrm>
          <a:prstGeom prst="straightConnector1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0"/>
          <p:cNvCxnSpPr>
            <a:stCxn id="117" idx="1"/>
            <a:endCxn id="124" idx="3"/>
          </p:cNvCxnSpPr>
          <p:nvPr/>
        </p:nvCxnSpPr>
        <p:spPr>
          <a:xfrm rot="10800000">
            <a:off x="2192363" y="1662188"/>
            <a:ext cx="2617500" cy="5400"/>
          </a:xfrm>
          <a:prstGeom prst="straightConnector1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0"/>
          <p:cNvCxnSpPr>
            <a:stCxn id="124" idx="2"/>
            <a:endCxn id="121" idx="0"/>
          </p:cNvCxnSpPr>
          <p:nvPr/>
        </p:nvCxnSpPr>
        <p:spPr>
          <a:xfrm>
            <a:off x="1310463" y="1846938"/>
            <a:ext cx="0" cy="5913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20"/>
          <p:cNvCxnSpPr>
            <a:endCxn id="122" idx="1"/>
          </p:cNvCxnSpPr>
          <p:nvPr/>
        </p:nvCxnSpPr>
        <p:spPr>
          <a:xfrm>
            <a:off x="2192363" y="2621650"/>
            <a:ext cx="2617500" cy="3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0"/>
          <p:cNvCxnSpPr>
            <a:stCxn id="122" idx="3"/>
            <a:endCxn id="133" idx="1"/>
          </p:cNvCxnSpPr>
          <p:nvPr/>
        </p:nvCxnSpPr>
        <p:spPr>
          <a:xfrm flipH="1" rot="10800000">
            <a:off x="6573863" y="2604850"/>
            <a:ext cx="648900" cy="207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20"/>
          <p:cNvSpPr txBox="1"/>
          <p:nvPr/>
        </p:nvSpPr>
        <p:spPr>
          <a:xfrm>
            <a:off x="6876963" y="3533463"/>
            <a:ext cx="1764000" cy="3693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12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" sz="12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1200">
                <a:solidFill>
                  <a:srgbClr val="6D9EEB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1200">
                <a:solidFill>
                  <a:srgbClr val="A4C2F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" sz="1200">
                <a:solidFill>
                  <a:srgbClr val="E6B8A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" sz="1200">
                <a:solidFill>
                  <a:srgbClr val="DD7E6B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1200">
                <a:solidFill>
                  <a:srgbClr val="A61C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1200">
                <a:solidFill>
                  <a:srgbClr val="85200C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12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1200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 flipH="1" rot="-3582583">
            <a:off x="2111484" y="3078196"/>
            <a:ext cx="730995" cy="36933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APPROVE</a:t>
            </a:r>
            <a:endParaRPr sz="120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36" name="Google Shape;136;p20"/>
          <p:cNvCxnSpPr>
            <a:stCxn id="120" idx="1"/>
            <a:endCxn id="137" idx="3"/>
          </p:cNvCxnSpPr>
          <p:nvPr/>
        </p:nvCxnSpPr>
        <p:spPr>
          <a:xfrm rot="10800000">
            <a:off x="1824125" y="3252224"/>
            <a:ext cx="1205400" cy="465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0"/>
          <p:cNvSpPr txBox="1"/>
          <p:nvPr/>
        </p:nvSpPr>
        <p:spPr>
          <a:xfrm>
            <a:off x="172200" y="3067650"/>
            <a:ext cx="1651800" cy="3693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Bill Becomes Law</a:t>
            </a:r>
            <a:endParaRPr b="1" sz="1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8" name="Google Shape;138;p20"/>
          <p:cNvCxnSpPr>
            <a:stCxn id="120" idx="1"/>
            <a:endCxn id="139" idx="3"/>
          </p:cNvCxnSpPr>
          <p:nvPr/>
        </p:nvCxnSpPr>
        <p:spPr>
          <a:xfrm flipH="1">
            <a:off x="1324625" y="3718124"/>
            <a:ext cx="1704900" cy="163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0"/>
          <p:cNvSpPr txBox="1"/>
          <p:nvPr/>
        </p:nvSpPr>
        <p:spPr>
          <a:xfrm>
            <a:off x="428475" y="3697025"/>
            <a:ext cx="896100" cy="36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Bill Dies</a:t>
            </a:r>
            <a:endParaRPr b="1" sz="1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0" name="Google Shape;140;p20"/>
          <p:cNvCxnSpPr>
            <a:stCxn id="123" idx="1"/>
            <a:endCxn id="120" idx="3"/>
          </p:cNvCxnSpPr>
          <p:nvPr/>
        </p:nvCxnSpPr>
        <p:spPr>
          <a:xfrm rot="10800000">
            <a:off x="4102175" y="3718125"/>
            <a:ext cx="707700" cy="0"/>
          </a:xfrm>
          <a:prstGeom prst="straightConnector1">
            <a:avLst/>
          </a:prstGeom>
          <a:noFill/>
          <a:ln cap="flat" cmpd="sng" w="38100">
            <a:solidFill>
              <a:srgbClr val="84B2D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0"/>
          <p:cNvCxnSpPr>
            <a:endCxn id="123" idx="3"/>
          </p:cNvCxnSpPr>
          <p:nvPr/>
        </p:nvCxnSpPr>
        <p:spPr>
          <a:xfrm rot="10800000">
            <a:off x="6573875" y="3718125"/>
            <a:ext cx="265500" cy="15900"/>
          </a:xfrm>
          <a:prstGeom prst="straightConnector1">
            <a:avLst/>
          </a:prstGeom>
          <a:noFill/>
          <a:ln cap="flat" cmpd="sng" w="38100">
            <a:solidFill>
              <a:srgbClr val="84B2D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0"/>
          <p:cNvCxnSpPr>
            <a:stCxn id="133" idx="2"/>
            <a:endCxn id="134" idx="0"/>
          </p:cNvCxnSpPr>
          <p:nvPr/>
        </p:nvCxnSpPr>
        <p:spPr>
          <a:xfrm>
            <a:off x="7758965" y="2962453"/>
            <a:ext cx="0" cy="570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3" name="Google Shape;14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9775" y="193513"/>
            <a:ext cx="592800" cy="77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400" y="330500"/>
            <a:ext cx="741001" cy="49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2675" y="2247377"/>
            <a:ext cx="1072579" cy="71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9525" y="2243899"/>
            <a:ext cx="1072626" cy="71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 rot="-3595420">
            <a:off x="1720175" y="3767120"/>
            <a:ext cx="707568" cy="36935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VETO</a:t>
            </a:r>
            <a:endParaRPr b="1" sz="12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282956"/>
          </a:solidFill>
          <a:ln cap="flat" cmpd="sng" w="3810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1: Bill Drafting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Legislative</a:t>
            </a:r>
            <a:r>
              <a:rPr lang="en"/>
              <a:t> Services Office staff draft and edit legislation.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 “purple slip” is required before legislation can be drafted.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The sponsor prepares a statement of purpose with fiscal note.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850" y="302400"/>
            <a:ext cx="710200" cy="926200"/>
          </a:xfrm>
          <a:prstGeom prst="rect">
            <a:avLst/>
          </a:prstGeom>
          <a:noFill/>
          <a:ln cap="flat" cmpd="sng" w="3810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28295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2: Bill 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The committee germane to the bill (i.e.: Revenue and Taxation) holds an introductory or “print” hearing to determine if a bill should be formally introduced.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Only the proposal’s sponsor may present information to the committee.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The committee can move to introduce the proposal or return it to the sponsor.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950" y="273843"/>
            <a:ext cx="1159400" cy="9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28295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3: Committee Hearing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After introduction, a bill can be heard in committee.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At the hearing, anyone can provide testimony.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Committee members examine the testimony and may ask questions of presenters.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After public testimony, the committee debates and votes on the bill.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The committee may advance, amend, or hold the bill.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 motion to hold “kills” the bill.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725" y="293238"/>
            <a:ext cx="1161625" cy="9554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28295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4: Floor Vote</a:t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Upon clearing the committee, a bill is brought to the floor of the body for a vote.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Only members of the body are allowed to examine and debate the bill.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If a bill is recommended by committee for amendment, amendments are considered by the full body, not the committee.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If the bill is approved, it is transmitted to the other chamber.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031" y="273856"/>
            <a:ext cx="1491318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980000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5: Committee Hearing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After transmittal, a bill can be heard in committee by the other chamber.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At the hearing, anyone can provide testimony.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Committee members examine the testimony and may ask questions of presenters.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After testimony is given, the committee debates and votes on the bill.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The committee may advance, amend, or hold the bill.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 motion to hold “kills” the bill.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170" y="273850"/>
            <a:ext cx="1490180" cy="99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980000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6: Floor Vote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Upon clearing the committee, a bill is brought to the floor of the body for a vote.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Only the members of the body are allowed to examine and debate the bill.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If a bill is recommended by committee for amendment, amendments are considered by the full body, not the committee.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If the bill is approved, it is transmitted to the Governor.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108" y="273857"/>
            <a:ext cx="1491241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84B2D9"/>
          </a:solidFill>
          <a:ln cap="flat" cmpd="sng" w="38100">
            <a:solidFill>
              <a:srgbClr val="84B2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7: Governor Action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After a bill passes both the House and Senate, it is transmitted to the Governor.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The Governor has ten days to </a:t>
            </a:r>
            <a:r>
              <a:rPr b="1" lang="en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SIGN</a:t>
            </a:r>
            <a:r>
              <a:rPr lang="en"/>
              <a:t> or </a:t>
            </a:r>
            <a:r>
              <a:rPr b="1" lang="en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VETO</a:t>
            </a:r>
            <a:r>
              <a:rPr lang="en"/>
              <a:t> a bill while the legislature is in session and five days if the legislature has adjourned.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 bill becomes law if the Governor takes no action.</a:t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925" y="300975"/>
            <a:ext cx="1212000" cy="949800"/>
          </a:xfrm>
          <a:prstGeom prst="rect">
            <a:avLst/>
          </a:prstGeom>
          <a:noFill/>
          <a:ln cap="flat" cmpd="sng" w="38100">
            <a:solidFill>
              <a:srgbClr val="84B2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rgbClr val="84B2D9"/>
          </a:solidFill>
          <a:ln cap="flat" cmpd="sng" w="38100">
            <a:solidFill>
              <a:srgbClr val="84B2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 8: Bill Becomes Law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If a bill is passed by both the House and Senate and approved by the Governor, it will become law.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An approved bill becomes law on its enactment date.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Most bills become law on July 1.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 bill may be enacted on another date as specified in the legislation.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Bills can also be enacted retroactively is so stated in the legislation.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Involved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 used to love these... :) Enjoy. I'm just a bill... hahaha" id="51" name="Google Shape;51;p12" title="I'm Just a Bill (Schoolhouse Rock!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Relationships</a:t>
            </a:r>
            <a:endParaRPr/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Get to know your legislators!!!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Ask for them for their cell phone numbers (texting is more effective than email).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Meet with them when they are home over the weekend.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Schedule regular calls in session between your county and your legislators.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Be honest.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Provide factual information.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Let them know how legislation impacts your county.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Committee Hearings</a:t>
            </a:r>
            <a:endParaRPr/>
          </a:p>
        </p:txBody>
      </p:sp>
      <p:pic>
        <p:nvPicPr>
          <p:cNvPr id="219" name="Google Shape;219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299" y="1070600"/>
            <a:ext cx="5689401" cy="339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Testify Before a Committee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1325375" y="1268050"/>
            <a:ext cx="2623800" cy="3263400"/>
          </a:xfrm>
          <a:prstGeom prst="rect">
            <a:avLst/>
          </a:prstGeom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You can testify in person or remote via Zoom.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Committee agendas include links to stream committee meetings, look up bill information, and register to testify (both in person and remote).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Check in with IAC staff if you need assistance.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387" y="1268050"/>
            <a:ext cx="2492726" cy="31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2341450" y="3010325"/>
            <a:ext cx="1476600" cy="33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Register to </a:t>
            </a:r>
            <a:r>
              <a:rPr lang="en" sz="10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testify</a:t>
            </a:r>
            <a:endParaRPr sz="1000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29" name="Google Shape;229;p32"/>
          <p:cNvCxnSpPr/>
          <p:nvPr/>
        </p:nvCxnSpPr>
        <p:spPr>
          <a:xfrm flipH="1">
            <a:off x="2649675" y="3349025"/>
            <a:ext cx="491700" cy="29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32"/>
          <p:cNvSpPr txBox="1"/>
          <p:nvPr/>
        </p:nvSpPr>
        <p:spPr>
          <a:xfrm>
            <a:off x="948850" y="2672475"/>
            <a:ext cx="1158600" cy="33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Link to bill info</a:t>
            </a:r>
            <a:endParaRPr sz="1000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31" name="Google Shape;231;p32"/>
          <p:cNvCxnSpPr>
            <a:stCxn id="230" idx="0"/>
          </p:cNvCxnSpPr>
          <p:nvPr/>
        </p:nvCxnSpPr>
        <p:spPr>
          <a:xfrm flipH="1" rot="10800000">
            <a:off x="1528150" y="2193675"/>
            <a:ext cx="184800" cy="47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2"/>
          <p:cNvSpPr txBox="1"/>
          <p:nvPr/>
        </p:nvSpPr>
        <p:spPr>
          <a:xfrm>
            <a:off x="160200" y="1072150"/>
            <a:ext cx="1867200" cy="33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Watch the committee live</a:t>
            </a:r>
            <a:endParaRPr sz="1000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33" name="Google Shape;233;p32"/>
          <p:cNvCxnSpPr>
            <a:stCxn id="232" idx="2"/>
          </p:cNvCxnSpPr>
          <p:nvPr/>
        </p:nvCxnSpPr>
        <p:spPr>
          <a:xfrm>
            <a:off x="1093800" y="1410850"/>
            <a:ext cx="1025700" cy="43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9696">
            <a:off x="300738" y="502899"/>
            <a:ext cx="2825125" cy="3712604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8361">
            <a:off x="1784075" y="295150"/>
            <a:ext cx="2787918" cy="3712600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38" y="72900"/>
            <a:ext cx="2787926" cy="3712600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2536">
            <a:off x="4731825" y="336175"/>
            <a:ext cx="2808305" cy="3712599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94782">
            <a:off x="5853921" y="451067"/>
            <a:ext cx="2979007" cy="3872266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spcBef>
                <a:spcPts val="800"/>
              </a:spcBef>
              <a:spcAft>
                <a:spcPts val="0"/>
              </a:spcAft>
              <a:buSzPts val="1300"/>
              <a:buChar char="▪"/>
            </a:pPr>
            <a:r>
              <a:rPr lang="en" sz="2000"/>
              <a:t>A bill is a proposal for the enactment, amendment or repeal of existing law or the appropriation of public money.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2000"/>
              <a:t>A bill can start in either the House or Senate except for bills that raise revenue which must originate in the House.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2000"/>
              <a:t>A bill must pass both the House and Senate.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2000"/>
              <a:t>A bill must be signed by the Governor (or not vetoed) in order to become law.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Basics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2000"/>
              <a:t>A joint memorial is a legislative petition addressed to the President, Congress, or a federal agency.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/>
              <a:t>A joint resolution is a measure requiring two-thirds vote of House and Senate to amend the Idaho Constitution or ratify an amendment to the US Constitution.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/>
              <a:t>A concurrent resolution is an action to regulate the affairs of the legislature.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/>
              <a:t>Joint memorials or resolutions must pass both the House and Senate.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/>
              <a:t>Memorials and resolutions are not subject to approval of the Governor.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of Bills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Bills are assigned to a committee by the Speaker of the House and </a:t>
            </a:r>
            <a:r>
              <a:rPr lang="en" sz="1800"/>
              <a:t>the</a:t>
            </a:r>
            <a:r>
              <a:rPr lang="en" sz="1800"/>
              <a:t> Senate President Pro Tem.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The Speaker and Pro Tem can control when and where a bill is heard and can prevent a bill from advancing.</a:t>
            </a:r>
            <a:endParaRPr sz="18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550" y="1369221"/>
            <a:ext cx="1159825" cy="1623750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725" y="1369220"/>
            <a:ext cx="1159825" cy="1620503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Committees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The House and Senate are made up of several germane committees.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Each committee consists of a chair, vice chair, and committee members.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Committee chairs and vice chairs are of the majority party.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The majority party also comprises a majority of each germane committee.</a:t>
            </a:r>
            <a:endParaRPr sz="1800"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000" y="1650050"/>
            <a:ext cx="1837100" cy="1195626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250" y="1651826"/>
            <a:ext cx="1837100" cy="1192084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9573" y="3038375"/>
            <a:ext cx="1833963" cy="1195625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8250" y="3034603"/>
            <a:ext cx="1837101" cy="1203165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Role of Committee Chairs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In Idaho, committee chairs have great power.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Committee chairs are appointed by the Speaker of the House and Senate President Pro Tem.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Committee chairs set the committee agenda.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A committee chair can choose to not give a bill a hearing.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 sz="1800"/>
              <a:t>If you hear that a chair has “put a bill in a drawer” it means the chair has filed the bill away and is not planning on hearing it.</a:t>
            </a:r>
            <a:endParaRPr sz="18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00" y="1227238"/>
            <a:ext cx="927675" cy="1298750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250" y="1227250"/>
            <a:ext cx="927675" cy="1298728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188" y="1227238"/>
            <a:ext cx="927675" cy="1298745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9300" y="1228543"/>
            <a:ext cx="927675" cy="1296144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3475" y="1228543"/>
            <a:ext cx="927675" cy="1296144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87650" y="1228543"/>
            <a:ext cx="927675" cy="1296144"/>
          </a:xfrm>
          <a:prstGeom prst="rect">
            <a:avLst/>
          </a:prstGeom>
          <a:noFill/>
          <a:ln cap="flat" cmpd="sng" w="19050">
            <a:solidFill>
              <a:srgbClr val="28295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does a bill become law in Idaho?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AC PowerPoint Template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