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a:lstStyle/>
          <a:p>
            <a:pPr/>
            <a:r>
              <a:t>Title Text</a:t>
            </a:r>
          </a:p>
        </p:txBody>
      </p:sp>
      <p:sp>
        <p:nvSpPr>
          <p:cNvPr id="102"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lvl1pPr>
            <a:lvl2pPr marL="0" indent="457200">
              <a:spcBef>
                <a:spcPts val="400"/>
              </a:spcBef>
              <a:buSzTx/>
              <a:buFontTx/>
              <a:buNone/>
              <a:defRPr sz="2000"/>
            </a:lvl2pPr>
            <a:lvl3pPr marL="0" indent="914400">
              <a:spcBef>
                <a:spcPts val="400"/>
              </a:spcBef>
              <a:buSzTx/>
              <a:buFontTx/>
              <a:buNone/>
              <a:defRPr sz="2000"/>
            </a:lvl3pPr>
            <a:lvl4pPr marL="0" indent="1371600">
              <a:spcBef>
                <a:spcPts val="400"/>
              </a:spcBef>
              <a:buSzTx/>
              <a:buFontTx/>
              <a:buNone/>
              <a:defRPr sz="2000"/>
            </a:lvl4pPr>
            <a:lvl5pPr marL="0" indent="1828800">
              <a:spcBef>
                <a:spcPts val="400"/>
              </a:spcBef>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BCC8E5"/>
            </a:gs>
            <a:gs pos="40000">
              <a:srgbClr val="B1BEE1"/>
            </a:gs>
            <a:gs pos="100000">
              <a:srgbClr val="00224B"/>
            </a:gs>
          </a:gsLst>
          <a:path path="circle">
            <a:fillToRect l="50000" t="50000" r="50000" b="50000"/>
          </a:path>
        </a:gra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gislature.idaho.gov/idstat/Title74/T74CH1.htm" TargetMode="External"/><Relationship Id="rId3" Type="http://schemas.openxmlformats.org/officeDocument/2006/relationships/hyperlink" Target="https://legislature.idaho.gov/idstat/Title74/T74CH2.htm" TargetMode="External"/><Relationship Id="rId4" Type="http://schemas.openxmlformats.org/officeDocument/2006/relationships/hyperlink" Target="https://legislature.idaho.gov/idstat/Title74/T74CH4.htm" TargetMode="External"/><Relationship Id="rId5" Type="http://schemas.openxmlformats.org/officeDocument/2006/relationships/hyperlink" Target="https://legislature.idaho.gov/idstat/Title74/T74CH5.htm"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g.idaho.gov/publications/legalManuals/OpenMeeting.pdf"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g.idaho.gov/publications/manuals.html"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le 3"/>
          <p:cNvSpPr txBox="1"/>
          <p:nvPr>
            <p:ph type="ctrTitle"/>
          </p:nvPr>
        </p:nvSpPr>
        <p:spPr>
          <a:prstGeom prst="rect">
            <a:avLst/>
          </a:prstGeom>
          <a:gradFill>
            <a:gsLst>
              <a:gs pos="0">
                <a:srgbClr val="3F80CE"/>
              </a:gs>
              <a:gs pos="100000">
                <a:schemeClr val="accent1">
                  <a:hueOff val="357503"/>
                  <a:satOff val="54545"/>
                  <a:lumOff val="29273"/>
                </a:schemeClr>
              </a:gs>
            </a:gsLst>
            <a:lin ang="16200000"/>
          </a:gradFill>
          <a:ln w="9525">
            <a:solidFill>
              <a:srgbClr val="4A7EBB"/>
            </a:solidFill>
            <a:round/>
          </a:ln>
          <a:effectLst>
            <a:outerShdw sx="100000" sy="100000" kx="0" ky="0" algn="b" rotWithShape="0" blurRad="38100" dist="23000" dir="5400000">
              <a:srgbClr val="000000">
                <a:alpha val="35000"/>
              </a:srgbClr>
            </a:outerShdw>
          </a:effectLst>
        </p:spPr>
        <p:txBody>
          <a:bodyPr/>
          <a:lstStyle/>
          <a:p>
            <a:pPr/>
            <a:r>
              <a:t>Ethics in Public Service</a:t>
            </a:r>
          </a:p>
        </p:txBody>
      </p:sp>
      <p:sp>
        <p:nvSpPr>
          <p:cNvPr id="113" name="Subtitle 4"/>
          <p:cNvSpPr txBox="1"/>
          <p:nvPr>
            <p:ph type="subTitle" sz="quarter" idx="1"/>
          </p:nvPr>
        </p:nvSpPr>
        <p:spPr>
          <a:xfrm>
            <a:off x="1522667" y="3983949"/>
            <a:ext cx="6400801" cy="1752601"/>
          </a:xfrm>
          <a:prstGeom prst="rect">
            <a:avLst/>
          </a:prstGeom>
        </p:spPr>
        <p:txBody>
          <a:bodyPr/>
          <a:lstStyle/>
          <a:p>
            <a:pPr>
              <a:defRPr sz="1200"/>
            </a:pPr>
            <a:r>
              <a:t>Jim McNall</a:t>
            </a:r>
          </a:p>
          <a:p>
            <a:pPr>
              <a:defRPr sz="1200"/>
            </a:pPr>
            <a:r>
              <a:t>ICRMP</a:t>
            </a:r>
          </a:p>
          <a:p>
            <a:pPr>
              <a:defRPr sz="1200"/>
            </a:pPr>
          </a:p>
          <a:p>
            <a:pPr>
              <a:defRPr sz="1200"/>
            </a:pPr>
            <a:r>
              <a:t>Dr. Stephanie Witt</a:t>
            </a:r>
          </a:p>
          <a:p>
            <a:pPr>
              <a:defRPr sz="1200"/>
            </a:pPr>
            <a:r>
              <a:t>School of Public Service</a:t>
            </a:r>
          </a:p>
          <a:p>
            <a:pPr>
              <a:defRPr sz="1200"/>
            </a:pPr>
            <a:r>
              <a:t>Boise State University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itle 1"/>
          <p:cNvSpPr txBox="1"/>
          <p:nvPr>
            <p:ph type="title"/>
          </p:nvPr>
        </p:nvSpPr>
        <p:spPr>
          <a:prstGeom prst="rect">
            <a:avLst/>
          </a:prstGeom>
        </p:spPr>
        <p:txBody>
          <a:bodyPr/>
          <a:lstStyle/>
          <a:p>
            <a:pPr/>
            <a:r>
              <a:t>How Ethics Problems Happen</a:t>
            </a:r>
          </a:p>
        </p:txBody>
      </p:sp>
      <p:grpSp>
        <p:nvGrpSpPr>
          <p:cNvPr id="158" name="Content Placeholder 5"/>
          <p:cNvGrpSpPr/>
          <p:nvPr/>
        </p:nvGrpSpPr>
        <p:grpSpPr>
          <a:xfrm>
            <a:off x="459770" y="1737692"/>
            <a:ext cx="8224458" cy="4241041"/>
            <a:chOff x="0" y="0"/>
            <a:chExt cx="8224455" cy="4241040"/>
          </a:xfrm>
        </p:grpSpPr>
        <p:grpSp>
          <p:nvGrpSpPr>
            <p:cNvPr id="142" name="Group"/>
            <p:cNvGrpSpPr/>
            <p:nvPr/>
          </p:nvGrpSpPr>
          <p:grpSpPr>
            <a:xfrm>
              <a:off x="0" y="0"/>
              <a:ext cx="2507457" cy="1022859"/>
              <a:chOff x="0" y="0"/>
              <a:chExt cx="2507456" cy="1022858"/>
            </a:xfrm>
          </p:grpSpPr>
          <p:sp>
            <p:nvSpPr>
              <p:cNvPr id="140" name="Rectangle"/>
              <p:cNvSpPr/>
              <p:nvPr/>
            </p:nvSpPr>
            <p:spPr>
              <a:xfrm>
                <a:off x="0" y="9937"/>
                <a:ext cx="2507457" cy="1002983"/>
              </a:xfrm>
              <a:prstGeom prst="rect">
                <a:avLst/>
              </a:prstGeom>
              <a:gradFill flip="none" rotWithShape="1">
                <a:gsLst>
                  <a:gs pos="0">
                    <a:srgbClr val="3F80CE"/>
                  </a:gs>
                  <a:gs pos="100000">
                    <a:schemeClr val="accent1">
                      <a:hueOff val="357503"/>
                      <a:satOff val="54545"/>
                      <a:lumOff val="29273"/>
                    </a:schemeClr>
                  </a:gs>
                </a:gsLst>
                <a:lin ang="16200000" scaled="0"/>
              </a:gradFill>
              <a:ln w="9525"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1066800">
                  <a:lnSpc>
                    <a:spcPct val="90000"/>
                  </a:lnSpc>
                  <a:spcBef>
                    <a:spcPts val="1300"/>
                  </a:spcBef>
                  <a:defRPr sz="3200">
                    <a:solidFill>
                      <a:srgbClr val="FFFFFF"/>
                    </a:solidFill>
                  </a:defRPr>
                </a:pPr>
              </a:p>
            </p:txBody>
          </p:sp>
          <p:sp>
            <p:nvSpPr>
              <p:cNvPr id="141" name="Information…"/>
              <p:cNvSpPr txBox="1"/>
              <p:nvPr/>
            </p:nvSpPr>
            <p:spPr>
              <a:xfrm>
                <a:off x="0" y="0"/>
                <a:ext cx="2507457" cy="10228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7535" tIns="97535" rIns="97535" bIns="97535" numCol="1" anchor="ctr">
                <a:spAutoFit/>
              </a:bodyPr>
              <a:lstStyle/>
              <a:p>
                <a:pPr algn="ctr" defTabSz="1066800">
                  <a:lnSpc>
                    <a:spcPct val="90000"/>
                  </a:lnSpc>
                  <a:spcBef>
                    <a:spcPts val="1000"/>
                  </a:spcBef>
                  <a:defRPr sz="2400">
                    <a:solidFill>
                      <a:srgbClr val="FFFFFF"/>
                    </a:solidFill>
                  </a:defRPr>
                </a:pPr>
                <a:r>
                  <a:t>Information</a:t>
                </a:r>
                <a:endParaRPr sz="3200"/>
              </a:p>
              <a:p>
                <a:pPr algn="ctr" defTabSz="1066800">
                  <a:lnSpc>
                    <a:spcPct val="90000"/>
                  </a:lnSpc>
                  <a:spcBef>
                    <a:spcPts val="1000"/>
                  </a:spcBef>
                  <a:defRPr sz="2400">
                    <a:solidFill>
                      <a:srgbClr val="FFFFFF"/>
                    </a:solidFill>
                  </a:defRPr>
                </a:pPr>
                <a:r>
                  <a:t>Problems</a:t>
                </a:r>
              </a:p>
            </p:txBody>
          </p:sp>
        </p:grpSp>
        <p:grpSp>
          <p:nvGrpSpPr>
            <p:cNvPr id="145" name="Group"/>
            <p:cNvGrpSpPr/>
            <p:nvPr/>
          </p:nvGrpSpPr>
          <p:grpSpPr>
            <a:xfrm>
              <a:off x="0" y="1012920"/>
              <a:ext cx="2507457" cy="3228121"/>
              <a:chOff x="0" y="0"/>
              <a:chExt cx="2507456" cy="3228120"/>
            </a:xfrm>
          </p:grpSpPr>
          <p:sp>
            <p:nvSpPr>
              <p:cNvPr id="143" name="Rectangle"/>
              <p:cNvSpPr/>
              <p:nvPr/>
            </p:nvSpPr>
            <p:spPr>
              <a:xfrm>
                <a:off x="-1" y="-1"/>
                <a:ext cx="2507458" cy="3228122"/>
              </a:xfrm>
              <a:prstGeom prst="rect">
                <a:avLst/>
              </a:prstGeom>
              <a:solidFill>
                <a:srgbClr val="CFD7E7">
                  <a:alpha val="90000"/>
                </a:srgbClr>
              </a:solidFill>
              <a:ln w="9525" cap="flat">
                <a:solidFill>
                  <a:srgbClr val="CFD7E7">
                    <a:alpha val="90000"/>
                  </a:srgbClr>
                </a:solidFill>
                <a:prstDash val="solid"/>
                <a:round/>
              </a:ln>
              <a:effectLst/>
            </p:spPr>
            <p:txBody>
              <a:bodyPr wrap="square" lIns="45719" tIns="45719" rIns="45719" bIns="45719" numCol="1" anchor="t">
                <a:noAutofit/>
              </a:bodyPr>
              <a:lstStyle/>
              <a:p>
                <a:pPr defTabSz="1066800">
                  <a:lnSpc>
                    <a:spcPct val="90000"/>
                  </a:lnSpc>
                  <a:spcBef>
                    <a:spcPts val="500"/>
                  </a:spcBef>
                  <a:defRPr sz="2400">
                    <a:solidFill>
                      <a:srgbClr val="FFFFFF"/>
                    </a:solidFill>
                  </a:defRPr>
                </a:pPr>
              </a:p>
            </p:txBody>
          </p:sp>
          <p:sp>
            <p:nvSpPr>
              <p:cNvPr id="144" name="“Sector Confusion”…"/>
              <p:cNvSpPr txBox="1"/>
              <p:nvPr/>
            </p:nvSpPr>
            <p:spPr>
              <a:xfrm>
                <a:off x="0" y="0"/>
                <a:ext cx="2507457" cy="3185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8015" tIns="128015" rIns="128015" bIns="128015" numCol="1" anchor="t">
                <a:spAutoFit/>
              </a:bodyPr>
              <a:lstStyle/>
              <a:p>
                <a:pPr lvl="1" marL="228600" indent="-228600" defTabSz="1066800">
                  <a:lnSpc>
                    <a:spcPct val="90000"/>
                  </a:lnSpc>
                  <a:spcBef>
                    <a:spcPts val="400"/>
                  </a:spcBef>
                  <a:buSzPct val="100000"/>
                  <a:buFont typeface="Arial"/>
                  <a:buChar char="•"/>
                  <a:defRPr sz="2400">
                    <a:solidFill>
                      <a:srgbClr val="FFFFFF"/>
                    </a:solidFill>
                  </a:defRPr>
                </a:pPr>
                <a:r>
                  <a:t>“Sector Confusion”</a:t>
                </a:r>
                <a:endParaRPr sz="2800"/>
              </a:p>
              <a:p>
                <a:pPr lvl="1" marL="228600" indent="-228600" defTabSz="1066800">
                  <a:lnSpc>
                    <a:spcPct val="90000"/>
                  </a:lnSpc>
                  <a:spcBef>
                    <a:spcPts val="400"/>
                  </a:spcBef>
                  <a:buSzPct val="100000"/>
                  <a:buFont typeface="Arial"/>
                  <a:buChar char="•"/>
                  <a:defRPr sz="2400">
                    <a:solidFill>
                      <a:srgbClr val="FFFFFF"/>
                    </a:solidFill>
                  </a:defRPr>
                </a:pPr>
                <a:r>
                  <a:t>Didn’t know policy</a:t>
                </a:r>
                <a:endParaRPr sz="2800"/>
              </a:p>
              <a:p>
                <a:pPr lvl="1" marL="228600" indent="-228600" defTabSz="1066800">
                  <a:lnSpc>
                    <a:spcPct val="90000"/>
                  </a:lnSpc>
                  <a:spcBef>
                    <a:spcPts val="400"/>
                  </a:spcBef>
                  <a:buSzPct val="100000"/>
                  <a:buFont typeface="Arial"/>
                  <a:buChar char="•"/>
                  <a:defRPr sz="2400">
                    <a:solidFill>
                      <a:srgbClr val="FFFFFF"/>
                    </a:solidFill>
                  </a:defRPr>
                </a:pPr>
                <a:r>
                  <a:t>Believed they had implicit permission</a:t>
                </a:r>
                <a:endParaRPr sz="2800"/>
              </a:p>
            </p:txBody>
          </p:sp>
        </p:grpSp>
        <p:grpSp>
          <p:nvGrpSpPr>
            <p:cNvPr id="148" name="Group"/>
            <p:cNvGrpSpPr/>
            <p:nvPr/>
          </p:nvGrpSpPr>
          <p:grpSpPr>
            <a:xfrm>
              <a:off x="2858499" y="0"/>
              <a:ext cx="2507458" cy="1022859"/>
              <a:chOff x="0" y="0"/>
              <a:chExt cx="2507456" cy="1022858"/>
            </a:xfrm>
          </p:grpSpPr>
          <p:sp>
            <p:nvSpPr>
              <p:cNvPr id="146" name="Rectangle"/>
              <p:cNvSpPr/>
              <p:nvPr/>
            </p:nvSpPr>
            <p:spPr>
              <a:xfrm>
                <a:off x="0" y="9937"/>
                <a:ext cx="2507457" cy="1002983"/>
              </a:xfrm>
              <a:prstGeom prst="rect">
                <a:avLst/>
              </a:prstGeom>
              <a:gradFill flip="none" rotWithShape="1">
                <a:gsLst>
                  <a:gs pos="0">
                    <a:srgbClr val="3F80CE"/>
                  </a:gs>
                  <a:gs pos="100000">
                    <a:schemeClr val="accent1">
                      <a:hueOff val="357503"/>
                      <a:satOff val="54545"/>
                      <a:lumOff val="29273"/>
                    </a:schemeClr>
                  </a:gs>
                </a:gsLst>
                <a:lin ang="16200000" scaled="0"/>
              </a:gradFill>
              <a:ln w="9525"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1066800">
                  <a:lnSpc>
                    <a:spcPct val="90000"/>
                  </a:lnSpc>
                  <a:spcBef>
                    <a:spcPts val="1300"/>
                  </a:spcBef>
                  <a:defRPr sz="3200">
                    <a:solidFill>
                      <a:srgbClr val="FFFFFF"/>
                    </a:solidFill>
                  </a:defRPr>
                </a:pPr>
              </a:p>
            </p:txBody>
          </p:sp>
          <p:sp>
            <p:nvSpPr>
              <p:cNvPr id="147" name="Reasoning…"/>
              <p:cNvSpPr txBox="1"/>
              <p:nvPr/>
            </p:nvSpPr>
            <p:spPr>
              <a:xfrm>
                <a:off x="0" y="0"/>
                <a:ext cx="2507457" cy="10228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7535" tIns="97535" rIns="97535" bIns="97535" numCol="1" anchor="ctr">
                <a:spAutoFit/>
              </a:bodyPr>
              <a:lstStyle/>
              <a:p>
                <a:pPr algn="ctr" defTabSz="1066800">
                  <a:lnSpc>
                    <a:spcPct val="90000"/>
                  </a:lnSpc>
                  <a:spcBef>
                    <a:spcPts val="1000"/>
                  </a:spcBef>
                  <a:defRPr sz="2400">
                    <a:solidFill>
                      <a:srgbClr val="FFFFFF"/>
                    </a:solidFill>
                  </a:defRPr>
                </a:pPr>
                <a:r>
                  <a:t>Reasoning</a:t>
                </a:r>
                <a:endParaRPr sz="3200"/>
              </a:p>
              <a:p>
                <a:pPr algn="ctr" defTabSz="1066800">
                  <a:lnSpc>
                    <a:spcPct val="90000"/>
                  </a:lnSpc>
                  <a:spcBef>
                    <a:spcPts val="1000"/>
                  </a:spcBef>
                  <a:defRPr sz="2400">
                    <a:solidFill>
                      <a:srgbClr val="FFFFFF"/>
                    </a:solidFill>
                  </a:defRPr>
                </a:pPr>
                <a:r>
                  <a:t>Problems</a:t>
                </a:r>
              </a:p>
            </p:txBody>
          </p:sp>
        </p:grpSp>
        <p:grpSp>
          <p:nvGrpSpPr>
            <p:cNvPr id="151" name="Group"/>
            <p:cNvGrpSpPr/>
            <p:nvPr/>
          </p:nvGrpSpPr>
          <p:grpSpPr>
            <a:xfrm>
              <a:off x="2858499" y="1012920"/>
              <a:ext cx="2507457" cy="3228121"/>
              <a:chOff x="0" y="0"/>
              <a:chExt cx="2507456" cy="3228120"/>
            </a:xfrm>
          </p:grpSpPr>
          <p:sp>
            <p:nvSpPr>
              <p:cNvPr id="149" name="Rectangle"/>
              <p:cNvSpPr/>
              <p:nvPr/>
            </p:nvSpPr>
            <p:spPr>
              <a:xfrm>
                <a:off x="-1" y="-1"/>
                <a:ext cx="2507458" cy="3228122"/>
              </a:xfrm>
              <a:prstGeom prst="rect">
                <a:avLst/>
              </a:prstGeom>
              <a:solidFill>
                <a:srgbClr val="CFD7E7">
                  <a:alpha val="90000"/>
                </a:srgbClr>
              </a:solidFill>
              <a:ln w="9525" cap="flat">
                <a:solidFill>
                  <a:srgbClr val="CFD7E7">
                    <a:alpha val="90000"/>
                  </a:srgbClr>
                </a:solidFill>
                <a:prstDash val="solid"/>
                <a:round/>
              </a:ln>
              <a:effectLst/>
            </p:spPr>
            <p:txBody>
              <a:bodyPr wrap="square" lIns="45719" tIns="45719" rIns="45719" bIns="45719" numCol="1" anchor="t">
                <a:noAutofit/>
              </a:bodyPr>
              <a:lstStyle/>
              <a:p>
                <a:pPr defTabSz="1066800">
                  <a:lnSpc>
                    <a:spcPct val="90000"/>
                  </a:lnSpc>
                  <a:spcBef>
                    <a:spcPts val="500"/>
                  </a:spcBef>
                  <a:defRPr sz="2800">
                    <a:solidFill>
                      <a:srgbClr val="FFFFFF"/>
                    </a:solidFill>
                  </a:defRPr>
                </a:pPr>
              </a:p>
            </p:txBody>
          </p:sp>
          <p:sp>
            <p:nvSpPr>
              <p:cNvPr id="150" name="Ends justify the means…"/>
              <p:cNvSpPr txBox="1"/>
              <p:nvPr/>
            </p:nvSpPr>
            <p:spPr>
              <a:xfrm>
                <a:off x="0" y="0"/>
                <a:ext cx="2507457" cy="13421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8015" tIns="128015" rIns="128015" bIns="128015" numCol="1" anchor="t">
                <a:spAutoFit/>
              </a:bodyPr>
              <a:lstStyle/>
              <a:p>
                <a:pPr lvl="1" marL="228600" indent="-228600" defTabSz="1066800">
                  <a:lnSpc>
                    <a:spcPct val="90000"/>
                  </a:lnSpc>
                  <a:spcBef>
                    <a:spcPts val="400"/>
                  </a:spcBef>
                  <a:buSzPct val="100000"/>
                  <a:buFont typeface="Arial"/>
                  <a:buChar char="•"/>
                  <a:defRPr sz="2400">
                    <a:solidFill>
                      <a:srgbClr val="FFFFFF"/>
                    </a:solidFill>
                  </a:defRPr>
                </a:pPr>
                <a:r>
                  <a:t>Ends justify the means</a:t>
                </a:r>
                <a:endParaRPr sz="2800"/>
              </a:p>
              <a:p>
                <a:pPr lvl="1" marL="228600" indent="-228600" defTabSz="1066800">
                  <a:lnSpc>
                    <a:spcPct val="90000"/>
                  </a:lnSpc>
                  <a:spcBef>
                    <a:spcPts val="400"/>
                  </a:spcBef>
                  <a:buSzPct val="100000"/>
                  <a:buFont typeface="Arial"/>
                  <a:buChar char="•"/>
                  <a:defRPr sz="2400">
                    <a:solidFill>
                      <a:srgbClr val="FFFFFF"/>
                    </a:solidFill>
                  </a:defRPr>
                </a:pPr>
                <a:r>
                  <a:t>Justifications</a:t>
                </a:r>
              </a:p>
            </p:txBody>
          </p:sp>
        </p:grpSp>
        <p:grpSp>
          <p:nvGrpSpPr>
            <p:cNvPr id="154" name="Group"/>
            <p:cNvGrpSpPr/>
            <p:nvPr/>
          </p:nvGrpSpPr>
          <p:grpSpPr>
            <a:xfrm>
              <a:off x="5716999" y="0"/>
              <a:ext cx="2507457" cy="1022859"/>
              <a:chOff x="0" y="0"/>
              <a:chExt cx="2507456" cy="1022858"/>
            </a:xfrm>
          </p:grpSpPr>
          <p:sp>
            <p:nvSpPr>
              <p:cNvPr id="152" name="Rectangle"/>
              <p:cNvSpPr/>
              <p:nvPr/>
            </p:nvSpPr>
            <p:spPr>
              <a:xfrm>
                <a:off x="0" y="9937"/>
                <a:ext cx="2507457" cy="1002983"/>
              </a:xfrm>
              <a:prstGeom prst="rect">
                <a:avLst/>
              </a:prstGeom>
              <a:gradFill flip="none" rotWithShape="1">
                <a:gsLst>
                  <a:gs pos="0">
                    <a:srgbClr val="3F80CE"/>
                  </a:gs>
                  <a:gs pos="100000">
                    <a:schemeClr val="accent1">
                      <a:hueOff val="357503"/>
                      <a:satOff val="54545"/>
                      <a:lumOff val="29273"/>
                    </a:schemeClr>
                  </a:gs>
                </a:gsLst>
                <a:lin ang="16200000" scaled="0"/>
              </a:gradFill>
              <a:ln w="9525"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1066800">
                  <a:lnSpc>
                    <a:spcPct val="90000"/>
                  </a:lnSpc>
                  <a:spcBef>
                    <a:spcPts val="1300"/>
                  </a:spcBef>
                  <a:defRPr sz="3200">
                    <a:solidFill>
                      <a:srgbClr val="FFFFFF"/>
                    </a:solidFill>
                  </a:defRPr>
                </a:pPr>
              </a:p>
            </p:txBody>
          </p:sp>
          <p:sp>
            <p:nvSpPr>
              <p:cNvPr id="153" name="Loyalty…"/>
              <p:cNvSpPr txBox="1"/>
              <p:nvPr/>
            </p:nvSpPr>
            <p:spPr>
              <a:xfrm>
                <a:off x="0" y="0"/>
                <a:ext cx="2507457" cy="10228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7535" tIns="97535" rIns="97535" bIns="97535" numCol="1" anchor="ctr">
                <a:spAutoFit/>
              </a:bodyPr>
              <a:lstStyle/>
              <a:p>
                <a:pPr algn="ctr" defTabSz="1066800">
                  <a:lnSpc>
                    <a:spcPct val="90000"/>
                  </a:lnSpc>
                  <a:spcBef>
                    <a:spcPts val="1000"/>
                  </a:spcBef>
                  <a:defRPr sz="2400">
                    <a:solidFill>
                      <a:srgbClr val="FFFFFF"/>
                    </a:solidFill>
                  </a:defRPr>
                </a:pPr>
                <a:r>
                  <a:t>Loyalty</a:t>
                </a:r>
                <a:endParaRPr sz="3200"/>
              </a:p>
              <a:p>
                <a:pPr algn="ctr" defTabSz="1066800">
                  <a:lnSpc>
                    <a:spcPct val="90000"/>
                  </a:lnSpc>
                  <a:spcBef>
                    <a:spcPts val="1000"/>
                  </a:spcBef>
                  <a:defRPr sz="2400">
                    <a:solidFill>
                      <a:srgbClr val="FFFFFF"/>
                    </a:solidFill>
                  </a:defRPr>
                </a:pPr>
                <a:r>
                  <a:t>Problems</a:t>
                </a:r>
              </a:p>
            </p:txBody>
          </p:sp>
        </p:grpSp>
        <p:grpSp>
          <p:nvGrpSpPr>
            <p:cNvPr id="157" name="Group"/>
            <p:cNvGrpSpPr/>
            <p:nvPr/>
          </p:nvGrpSpPr>
          <p:grpSpPr>
            <a:xfrm>
              <a:off x="5716999" y="1012920"/>
              <a:ext cx="2507457" cy="3228121"/>
              <a:chOff x="0" y="0"/>
              <a:chExt cx="2507456" cy="3228120"/>
            </a:xfrm>
          </p:grpSpPr>
          <p:sp>
            <p:nvSpPr>
              <p:cNvPr id="155" name="Rectangle"/>
              <p:cNvSpPr/>
              <p:nvPr/>
            </p:nvSpPr>
            <p:spPr>
              <a:xfrm>
                <a:off x="-1" y="-1"/>
                <a:ext cx="2507458" cy="3228122"/>
              </a:xfrm>
              <a:prstGeom prst="rect">
                <a:avLst/>
              </a:prstGeom>
              <a:solidFill>
                <a:srgbClr val="CFD7E7">
                  <a:alpha val="90000"/>
                </a:srgbClr>
              </a:solidFill>
              <a:ln w="9525" cap="flat">
                <a:solidFill>
                  <a:srgbClr val="CFD7E7">
                    <a:alpha val="90000"/>
                  </a:srgbClr>
                </a:solidFill>
                <a:prstDash val="solid"/>
                <a:round/>
              </a:ln>
              <a:effectLst/>
            </p:spPr>
            <p:txBody>
              <a:bodyPr wrap="square" lIns="45719" tIns="45719" rIns="45719" bIns="45719" numCol="1" anchor="t">
                <a:noAutofit/>
              </a:bodyPr>
              <a:lstStyle/>
              <a:p>
                <a:pPr defTabSz="1066800">
                  <a:lnSpc>
                    <a:spcPct val="90000"/>
                  </a:lnSpc>
                  <a:spcBef>
                    <a:spcPts val="500"/>
                  </a:spcBef>
                  <a:defRPr sz="2800">
                    <a:solidFill>
                      <a:srgbClr val="FFFFFF"/>
                    </a:solidFill>
                  </a:defRPr>
                </a:pPr>
              </a:p>
            </p:txBody>
          </p:sp>
          <p:sp>
            <p:nvSpPr>
              <p:cNvPr id="156" name="Right v Right choices"/>
              <p:cNvSpPr txBox="1"/>
              <p:nvPr/>
            </p:nvSpPr>
            <p:spPr>
              <a:xfrm>
                <a:off x="0" y="0"/>
                <a:ext cx="2507457" cy="955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8015" tIns="128015" rIns="128015" bIns="128015" numCol="1" anchor="t">
                <a:spAutoFit/>
              </a:bodyPr>
              <a:lstStyle/>
              <a:p>
                <a:pPr lvl="1" marL="228600" indent="-228600" defTabSz="1066800">
                  <a:lnSpc>
                    <a:spcPct val="90000"/>
                  </a:lnSpc>
                  <a:spcBef>
                    <a:spcPts val="400"/>
                  </a:spcBef>
                  <a:buSzPct val="100000"/>
                  <a:buFont typeface="Arial"/>
                  <a:buChar char="•"/>
                  <a:defRPr sz="2400">
                    <a:solidFill>
                      <a:srgbClr val="FFFFFF"/>
                    </a:solidFill>
                  </a:defRPr>
                </a:pPr>
                <a:r>
                  <a:t>Right v Right choices</a:t>
                </a:r>
              </a:p>
            </p:txBody>
          </p:sp>
        </p:gr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itle 1"/>
          <p:cNvSpPr txBox="1"/>
          <p:nvPr>
            <p:ph type="title"/>
          </p:nvPr>
        </p:nvSpPr>
        <p:spPr>
          <a:prstGeom prst="rect">
            <a:avLst/>
          </a:prstGeom>
        </p:spPr>
        <p:txBody>
          <a:bodyPr/>
          <a:lstStyle/>
          <a:p>
            <a:pPr/>
            <a:r>
              <a:t>Information Problems</a:t>
            </a:r>
          </a:p>
        </p:txBody>
      </p:sp>
      <p:sp>
        <p:nvSpPr>
          <p:cNvPr id="161" name="Content Placeholder 2"/>
          <p:cNvSpPr txBox="1"/>
          <p:nvPr>
            <p:ph type="body" idx="1"/>
          </p:nvPr>
        </p:nvSpPr>
        <p:spPr>
          <a:xfrm>
            <a:off x="457200" y="1600200"/>
            <a:ext cx="8229600" cy="4525963"/>
          </a:xfrm>
          <a:prstGeom prst="rect">
            <a:avLst/>
          </a:prstGeom>
        </p:spPr>
        <p:txBody>
          <a:bodyPr/>
          <a:lstStyle/>
          <a:p>
            <a:pPr/>
            <a:r>
              <a:t>“Sector confusion”</a:t>
            </a:r>
          </a:p>
          <a:p>
            <a:pPr marL="0" indent="0">
              <a:buSzTx/>
              <a:buNone/>
            </a:pPr>
          </a:p>
          <a:p>
            <a:pPr lvl="1" marL="0" indent="457200">
              <a:spcBef>
                <a:spcPts val="600"/>
              </a:spcBef>
              <a:buSzTx/>
              <a:buNone/>
              <a:defRPr sz="2800"/>
            </a:pPr>
            <a:r>
              <a:t>open meetings</a:t>
            </a:r>
          </a:p>
          <a:p>
            <a:pPr lvl="1" marL="0" indent="457200">
              <a:spcBef>
                <a:spcPts val="600"/>
              </a:spcBef>
              <a:buSzTx/>
              <a:buNone/>
              <a:defRPr sz="2800"/>
            </a:pPr>
            <a:r>
              <a:t> open records</a:t>
            </a:r>
          </a:p>
          <a:p>
            <a:pPr lvl="1" marL="0" indent="457200">
              <a:spcBef>
                <a:spcPts val="600"/>
              </a:spcBef>
              <a:buSzTx/>
              <a:buNone/>
              <a:defRPr sz="2800"/>
            </a:pPr>
            <a:r>
              <a:t> disclosure requirements</a:t>
            </a:r>
          </a:p>
          <a:p>
            <a:pPr lvl="1" marL="0" indent="457200">
              <a:spcBef>
                <a:spcPts val="600"/>
              </a:spcBef>
              <a:buSzTx/>
              <a:buNone/>
              <a:defRPr sz="2800"/>
            </a:pPr>
            <a:r>
              <a:t> receipt of gifts</a:t>
            </a:r>
          </a:p>
          <a:p>
            <a:pPr lvl="1" marL="0" indent="457200">
              <a:spcBef>
                <a:spcPts val="600"/>
              </a:spcBef>
              <a:buSzTx/>
              <a:buNone/>
              <a:defRPr sz="2800"/>
            </a:pPr>
            <a:r>
              <a:t> accounting for expenses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1">
                                            <p:txEl>
                                              <p:pRg st="1" end="1"/>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61">
                                            <p:txEl>
                                              <p:pRg st="2" end="2"/>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161">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61">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61">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6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itle 1"/>
          <p:cNvSpPr txBox="1"/>
          <p:nvPr>
            <p:ph type="title"/>
          </p:nvPr>
        </p:nvSpPr>
        <p:spPr>
          <a:prstGeom prst="rect">
            <a:avLst/>
          </a:prstGeom>
        </p:spPr>
        <p:txBody>
          <a:bodyPr/>
          <a:lstStyle/>
          <a:p>
            <a:pPr/>
            <a:r>
              <a:t>Information Problems</a:t>
            </a:r>
          </a:p>
        </p:txBody>
      </p:sp>
      <p:sp>
        <p:nvSpPr>
          <p:cNvPr id="164" name="Content Placeholder 2"/>
          <p:cNvSpPr txBox="1"/>
          <p:nvPr>
            <p:ph type="body" idx="1"/>
          </p:nvPr>
        </p:nvSpPr>
        <p:spPr>
          <a:xfrm>
            <a:off x="457200" y="1600200"/>
            <a:ext cx="8229600" cy="4525963"/>
          </a:xfrm>
          <a:prstGeom prst="rect">
            <a:avLst/>
          </a:prstGeom>
        </p:spPr>
        <p:txBody>
          <a:bodyPr/>
          <a:lstStyle/>
          <a:p>
            <a:pPr/>
            <a:r>
              <a:t>Didn’t know the rule or policy</a:t>
            </a:r>
          </a:p>
          <a:p>
            <a:pPr/>
            <a:r>
              <a:t>Believed they had implicit permission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itle 1"/>
          <p:cNvSpPr txBox="1"/>
          <p:nvPr>
            <p:ph type="title"/>
          </p:nvPr>
        </p:nvSpPr>
        <p:spPr>
          <a:prstGeom prst="rect">
            <a:avLst/>
          </a:prstGeom>
        </p:spPr>
        <p:txBody>
          <a:bodyPr/>
          <a:lstStyle/>
          <a:p>
            <a:pPr/>
            <a:r>
              <a:t>Thinking problems</a:t>
            </a:r>
          </a:p>
        </p:txBody>
      </p:sp>
      <p:sp>
        <p:nvSpPr>
          <p:cNvPr id="167" name="Content Placeholder 2"/>
          <p:cNvSpPr txBox="1"/>
          <p:nvPr>
            <p:ph type="body" idx="1"/>
          </p:nvPr>
        </p:nvSpPr>
        <p:spPr>
          <a:xfrm>
            <a:off x="457200" y="1600200"/>
            <a:ext cx="8229600" cy="4525963"/>
          </a:xfrm>
          <a:prstGeom prst="rect">
            <a:avLst/>
          </a:prstGeom>
        </p:spPr>
        <p:txBody>
          <a:bodyPr/>
          <a:lstStyle/>
          <a:p>
            <a:pPr/>
            <a:r>
              <a:t>Ends justify the means</a:t>
            </a:r>
          </a:p>
          <a:p>
            <a:pPr/>
          </a:p>
          <a:p>
            <a:pPr marL="0" indent="0">
              <a:buSzTx/>
              <a:buNone/>
            </a:pPr>
            <a:r>
              <a:t>“working around” bothersome rules or laws to get a good thing done</a:t>
            </a:r>
          </a:p>
          <a:p>
            <a:pPr marL="0" indent="0">
              <a:buSzTx/>
              <a:buNone/>
            </a:pPr>
          </a:p>
          <a:p>
            <a:pPr marL="0" indent="0">
              <a:buSzTx/>
              <a:buNone/>
            </a:pPr>
            <a:r>
              <a:t>Protecting the jurisdiction or colleague by covering something up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6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67">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6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7"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itle 1"/>
          <p:cNvSpPr txBox="1"/>
          <p:nvPr>
            <p:ph type="title"/>
          </p:nvPr>
        </p:nvSpPr>
        <p:spPr>
          <a:prstGeom prst="rect">
            <a:avLst/>
          </a:prstGeom>
        </p:spPr>
        <p:txBody>
          <a:bodyPr/>
          <a:lstStyle/>
          <a:p>
            <a:pPr/>
            <a:r>
              <a:t>Thinking problems</a:t>
            </a:r>
          </a:p>
        </p:txBody>
      </p:sp>
      <p:sp>
        <p:nvSpPr>
          <p:cNvPr id="170" name="Content Placeholder 2"/>
          <p:cNvSpPr txBox="1"/>
          <p:nvPr>
            <p:ph type="body" idx="1"/>
          </p:nvPr>
        </p:nvSpPr>
        <p:spPr>
          <a:xfrm>
            <a:off x="457200" y="1600200"/>
            <a:ext cx="8229600" cy="4525963"/>
          </a:xfrm>
          <a:prstGeom prst="rect">
            <a:avLst/>
          </a:prstGeom>
        </p:spPr>
        <p:txBody>
          <a:bodyPr/>
          <a:lstStyle/>
          <a:p>
            <a:pPr/>
            <a:r>
              <a:t>Justifications</a:t>
            </a:r>
          </a:p>
          <a:p>
            <a:pPr/>
          </a:p>
          <a:p>
            <a:pPr marL="0" indent="0">
              <a:buSzTx/>
              <a:buNone/>
            </a:pPr>
            <a:r>
              <a:t>“We aren’t paid enough so…”</a:t>
            </a:r>
          </a:p>
          <a:p>
            <a:pPr marL="0" indent="0">
              <a:buSzTx/>
              <a:buNone/>
            </a:pPr>
            <a:r>
              <a:t>“That’s how they do it at the state, the city, etc.”</a:t>
            </a:r>
          </a:p>
          <a:p>
            <a:pPr marL="0" indent="0">
              <a:buSzTx/>
              <a:buNone/>
            </a:pPr>
            <a:r>
              <a:t>“That’s how we’ve always done it”</a:t>
            </a:r>
          </a:p>
          <a:p>
            <a:pPr marL="0" indent="0">
              <a:buSzTx/>
              <a:buNone/>
            </a:pPr>
            <a:r>
              <a:t>“Just this one time…”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0">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7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7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7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70">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7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le 1"/>
          <p:cNvSpPr txBox="1"/>
          <p:nvPr>
            <p:ph type="title"/>
          </p:nvPr>
        </p:nvSpPr>
        <p:spPr>
          <a:prstGeom prst="rect">
            <a:avLst/>
          </a:prstGeom>
        </p:spPr>
        <p:txBody>
          <a:bodyPr/>
          <a:lstStyle/>
          <a:p>
            <a:pPr/>
            <a:r>
              <a:t>Loyalty problems</a:t>
            </a:r>
          </a:p>
        </p:txBody>
      </p:sp>
      <p:sp>
        <p:nvSpPr>
          <p:cNvPr id="173" name="Content Placeholder 2"/>
          <p:cNvSpPr txBox="1"/>
          <p:nvPr>
            <p:ph type="body" idx="1"/>
          </p:nvPr>
        </p:nvSpPr>
        <p:spPr>
          <a:xfrm>
            <a:off x="457200" y="1600200"/>
            <a:ext cx="8229600" cy="4525963"/>
          </a:xfrm>
          <a:prstGeom prst="rect">
            <a:avLst/>
          </a:prstGeom>
        </p:spPr>
        <p:txBody>
          <a:bodyPr/>
          <a:lstStyle/>
          <a:p>
            <a:pPr/>
            <a:r>
              <a:t>When more than one right thing is involved</a:t>
            </a:r>
          </a:p>
          <a:p>
            <a:pPr marL="0" indent="0">
              <a:buSzTx/>
              <a:buNone/>
            </a:pPr>
            <a:r>
              <a:t>Loyalty to family or friends versus office</a:t>
            </a:r>
          </a:p>
          <a:p>
            <a:pPr marL="0" indent="0">
              <a:buSzTx/>
              <a:buNone/>
            </a:pPr>
            <a:r>
              <a:t>Professional training versus politics</a:t>
            </a:r>
          </a:p>
          <a:p>
            <a:pPr marL="0" indent="0">
              <a:buSzTx/>
              <a:buNone/>
            </a:pPr>
            <a:r>
              <a:t>Electoral survival versus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1"/>
          <p:cNvSpPr txBox="1"/>
          <p:nvPr>
            <p:ph type="title"/>
          </p:nvPr>
        </p:nvSpPr>
        <p:spPr>
          <a:prstGeom prst="rect">
            <a:avLst/>
          </a:prstGeom>
        </p:spPr>
        <p:txBody>
          <a:bodyPr/>
          <a:lstStyle/>
          <a:p>
            <a:pPr/>
            <a:r>
              <a:t>Case Study: Conflicting Loyalties</a:t>
            </a:r>
          </a:p>
        </p:txBody>
      </p:sp>
      <p:sp>
        <p:nvSpPr>
          <p:cNvPr id="176" name="Content Placeholder 2"/>
          <p:cNvSpPr txBox="1"/>
          <p:nvPr>
            <p:ph type="body" idx="1"/>
          </p:nvPr>
        </p:nvSpPr>
        <p:spPr>
          <a:xfrm>
            <a:off x="457200" y="1600200"/>
            <a:ext cx="8229600" cy="4525963"/>
          </a:xfrm>
          <a:prstGeom prst="rect">
            <a:avLst/>
          </a:prstGeom>
        </p:spPr>
        <p:txBody>
          <a:bodyPr/>
          <a:lstStyle>
            <a:lvl1pPr marL="336042" indent="-336042" defTabSz="448055">
              <a:defRPr sz="3136"/>
            </a:lvl1pPr>
          </a:lstStyle>
          <a:p>
            <a:pPr/>
            <a:r>
              <a:t>Your best friend is an employee of the County.  In a meeting over potential budget cuts, you learn that her job might be eliminated.  As the meeting ends, the Dept. head reminds everyone that the meeting is CONFIDENTIAL and everyone nods yes.  On your way home, you remember that your friend is just about to put a down payment on a new house.  Do you tell her about the job cut possibility?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1"/>
          <p:cNvSpPr txBox="1"/>
          <p:nvPr/>
        </p:nvSpPr>
        <p:spPr>
          <a:xfrm>
            <a:off x="4533900" y="1816100"/>
            <a:ext cx="3696060" cy="82680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5800">
                <a:solidFill>
                  <a:srgbClr val="FFFFFF"/>
                </a:solidFill>
                <a:latin typeface="Arial"/>
                <a:ea typeface="Arial"/>
                <a:cs typeface="Arial"/>
                <a:sym typeface="Arial"/>
              </a:defRPr>
            </a:lvl1pPr>
          </a:lstStyle>
          <a:p>
            <a:pPr/>
            <a:r>
              <a:t>POTENTIA</a:t>
            </a:r>
          </a:p>
        </p:txBody>
      </p:sp>
      <p:sp>
        <p:nvSpPr>
          <p:cNvPr id="179" name="Rectangle 2"/>
          <p:cNvSpPr txBox="1"/>
          <p:nvPr>
            <p:ph type="title"/>
          </p:nvPr>
        </p:nvSpPr>
        <p:spPr>
          <a:prstGeom prst="rect">
            <a:avLst/>
          </a:prstGeom>
        </p:spPr>
        <p:txBody>
          <a:bodyPr/>
          <a:lstStyle/>
          <a:p>
            <a:pPr>
              <a:defRPr sz="3600"/>
            </a:pPr>
            <a:r>
              <a:t>When people choose </a:t>
            </a:r>
            <a:r>
              <a:t>“</a:t>
            </a:r>
            <a:r>
              <a:t>bad actions</a:t>
            </a:r>
            <a:r>
              <a:t>”</a:t>
            </a:r>
          </a:p>
        </p:txBody>
      </p:sp>
      <p:grpSp>
        <p:nvGrpSpPr>
          <p:cNvPr id="186" name="Group 5"/>
          <p:cNvGrpSpPr/>
          <p:nvPr/>
        </p:nvGrpSpPr>
        <p:grpSpPr>
          <a:xfrm>
            <a:off x="755650" y="1598612"/>
            <a:ext cx="7631114" cy="4527551"/>
            <a:chOff x="0" y="0"/>
            <a:chExt cx="7631113" cy="4527550"/>
          </a:xfrm>
        </p:grpSpPr>
        <p:grpSp>
          <p:nvGrpSpPr>
            <p:cNvPr id="182" name="AutoShape 3"/>
            <p:cNvGrpSpPr/>
            <p:nvPr/>
          </p:nvGrpSpPr>
          <p:grpSpPr>
            <a:xfrm>
              <a:off x="0" y="0"/>
              <a:ext cx="3740929" cy="4527550"/>
              <a:chOff x="0" y="0"/>
              <a:chExt cx="3740928" cy="4527550"/>
            </a:xfrm>
          </p:grpSpPr>
          <p:sp>
            <p:nvSpPr>
              <p:cNvPr id="180" name="Rounded Rectangle"/>
              <p:cNvSpPr/>
              <p:nvPr/>
            </p:nvSpPr>
            <p:spPr>
              <a:xfrm>
                <a:off x="0" y="0"/>
                <a:ext cx="3740929" cy="4527550"/>
              </a:xfrm>
              <a:prstGeom prst="roundRect">
                <a:avLst>
                  <a:gd name="adj" fmla="val 7500"/>
                </a:avLst>
              </a:prstGeom>
              <a:gradFill flip="none" rotWithShape="1">
                <a:gsLst>
                  <a:gs pos="0">
                    <a:srgbClr val="FFCDC1"/>
                  </a:gs>
                  <a:gs pos="100000">
                    <a:srgbClr val="E55634"/>
                  </a:gs>
                </a:gsLst>
                <a:lin ang="5400000" scaled="0"/>
              </a:gradFill>
              <a:ln w="12700" cap="flat">
                <a:noFill/>
                <a:miter lim="400000"/>
              </a:ln>
              <a:effectLst>
                <a:outerShdw sx="100000" sy="100000" kx="0" ky="0" algn="b" rotWithShape="0" blurRad="38100" dist="23000" dir="5400000">
                  <a:srgbClr val="1F497D">
                    <a:alpha val="34999"/>
                  </a:srgbClr>
                </a:outerShdw>
              </a:effectLst>
            </p:spPr>
            <p:txBody>
              <a:bodyPr wrap="square" lIns="45719" tIns="45719" rIns="45719" bIns="45719" numCol="1" anchor="t">
                <a:noAutofit/>
              </a:bodyPr>
              <a:lstStyle/>
              <a:p>
                <a:pPr>
                  <a:defRPr>
                    <a:solidFill>
                      <a:srgbClr val="FFFFFF"/>
                    </a:solidFill>
                  </a:defRPr>
                </a:pPr>
              </a:p>
            </p:txBody>
          </p:sp>
          <p:sp>
            <p:nvSpPr>
              <p:cNvPr id="181" name="POTENTIAL REASONS…"/>
              <p:cNvSpPr txBox="1"/>
              <p:nvPr/>
            </p:nvSpPr>
            <p:spPr>
              <a:xfrm>
                <a:off x="82176" y="82175"/>
                <a:ext cx="3576576" cy="35460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sz="2400">
                    <a:solidFill>
                      <a:srgbClr val="FFFFFF"/>
                    </a:solidFill>
                    <a:latin typeface="Arial"/>
                    <a:ea typeface="Arial"/>
                    <a:cs typeface="Arial"/>
                    <a:sym typeface="Arial"/>
                  </a:defRPr>
                </a:pPr>
                <a:r>
                  <a:t>POTENTIAL REASONS</a:t>
                </a:r>
              </a:p>
              <a:p>
                <a:pPr>
                  <a:buClr>
                    <a:srgbClr val="FFFFFF"/>
                  </a:buClr>
                  <a:buSzPct val="100000"/>
                  <a:buFont typeface="Arial"/>
                  <a:buChar char="•"/>
                  <a:defRPr sz="2400">
                    <a:solidFill>
                      <a:srgbClr val="FFFFFF"/>
                    </a:solidFill>
                    <a:latin typeface="Arial"/>
                    <a:ea typeface="Arial"/>
                    <a:cs typeface="Arial"/>
                    <a:sym typeface="Arial"/>
                  </a:defRPr>
                </a:pPr>
                <a:r>
                  <a:t>Evil Person</a:t>
                </a:r>
              </a:p>
              <a:p>
                <a:pPr>
                  <a:buSzPct val="100000"/>
                  <a:buFont typeface="Arial"/>
                  <a:buChar char="•"/>
                  <a:defRPr sz="2400">
                    <a:solidFill>
                      <a:srgbClr val="FFFFFF"/>
                    </a:solidFill>
                    <a:latin typeface="Arial"/>
                    <a:ea typeface="Arial"/>
                    <a:cs typeface="Arial"/>
                    <a:sym typeface="Arial"/>
                  </a:defRPr>
                </a:pPr>
                <a:r>
                  <a:t>Don’t know policy or rules</a:t>
                </a:r>
              </a:p>
              <a:p>
                <a:pPr>
                  <a:buSzPct val="100000"/>
                  <a:buFont typeface="Arial"/>
                  <a:buChar char="•"/>
                  <a:defRPr sz="2400">
                    <a:solidFill>
                      <a:srgbClr val="FFFFFF"/>
                    </a:solidFill>
                    <a:latin typeface="Arial"/>
                    <a:ea typeface="Arial"/>
                    <a:cs typeface="Arial"/>
                    <a:sym typeface="Arial"/>
                  </a:defRPr>
                </a:pPr>
                <a:r>
                  <a:t>Thought there was implicit permission</a:t>
                </a:r>
              </a:p>
              <a:p>
                <a:pPr>
                  <a:buSzPct val="100000"/>
                  <a:buFont typeface="Arial"/>
                  <a:buChar char="•"/>
                  <a:defRPr sz="2400">
                    <a:solidFill>
                      <a:srgbClr val="FFFFFF"/>
                    </a:solidFill>
                    <a:latin typeface="Arial"/>
                    <a:ea typeface="Arial"/>
                    <a:cs typeface="Arial"/>
                    <a:sym typeface="Arial"/>
                  </a:defRPr>
                </a:pPr>
                <a:r>
                  <a:t>Under coercion or pressure from boss, coworkers, interest group, profession, conscience</a:t>
                </a:r>
              </a:p>
            </p:txBody>
          </p:sp>
        </p:grpSp>
        <p:grpSp>
          <p:nvGrpSpPr>
            <p:cNvPr id="185" name="AutoShape 4"/>
            <p:cNvGrpSpPr/>
            <p:nvPr/>
          </p:nvGrpSpPr>
          <p:grpSpPr>
            <a:xfrm>
              <a:off x="3890184" y="0"/>
              <a:ext cx="3740930" cy="4527550"/>
              <a:chOff x="0" y="0"/>
              <a:chExt cx="3740928" cy="4527550"/>
            </a:xfrm>
          </p:grpSpPr>
          <p:sp>
            <p:nvSpPr>
              <p:cNvPr id="183" name="Rounded Rectangle"/>
              <p:cNvSpPr/>
              <p:nvPr/>
            </p:nvSpPr>
            <p:spPr>
              <a:xfrm>
                <a:off x="0" y="0"/>
                <a:ext cx="3740929" cy="4527550"/>
              </a:xfrm>
              <a:prstGeom prst="roundRect">
                <a:avLst>
                  <a:gd name="adj" fmla="val 7500"/>
                </a:avLst>
              </a:prstGeom>
              <a:gradFill flip="none" rotWithShape="1">
                <a:gsLst>
                  <a:gs pos="0">
                    <a:srgbClr val="FFCDC1"/>
                  </a:gs>
                  <a:gs pos="100000">
                    <a:srgbClr val="E55634"/>
                  </a:gs>
                </a:gsLst>
                <a:lin ang="5400000" scaled="0"/>
              </a:gradFill>
              <a:ln w="12700" cap="flat">
                <a:noFill/>
                <a:miter lim="400000"/>
              </a:ln>
              <a:effectLst>
                <a:outerShdw sx="100000" sy="100000" kx="0" ky="0" algn="b" rotWithShape="0" blurRad="38100" dist="23000" dir="5400000">
                  <a:srgbClr val="1F497D">
                    <a:alpha val="34999"/>
                  </a:srgbClr>
                </a:outerShdw>
              </a:effectLst>
            </p:spPr>
            <p:txBody>
              <a:bodyPr wrap="square" lIns="45719" tIns="45719" rIns="45719" bIns="45719" numCol="1" anchor="t">
                <a:noAutofit/>
              </a:bodyPr>
              <a:lstStyle/>
              <a:p>
                <a:pPr>
                  <a:defRPr>
                    <a:solidFill>
                      <a:srgbClr val="FFFFFF"/>
                    </a:solidFill>
                  </a:defRPr>
                </a:pPr>
              </a:p>
            </p:txBody>
          </p:sp>
          <p:sp>
            <p:nvSpPr>
              <p:cNvPr id="184" name="POTENTIAL  RESULTS…"/>
              <p:cNvSpPr txBox="1"/>
              <p:nvPr/>
            </p:nvSpPr>
            <p:spPr>
              <a:xfrm>
                <a:off x="82176" y="82175"/>
                <a:ext cx="3576576" cy="29745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sz="2400">
                    <a:solidFill>
                      <a:srgbClr val="FFFFFF"/>
                    </a:solidFill>
                    <a:latin typeface="Arial"/>
                    <a:ea typeface="Arial"/>
                    <a:cs typeface="Arial"/>
                    <a:sym typeface="Arial"/>
                  </a:defRPr>
                </a:pPr>
                <a:r>
                  <a:t>POTENTIAL</a:t>
                </a:r>
                <a:r>
                  <a:rPr sz="5800"/>
                  <a:t>  </a:t>
                </a:r>
                <a:r>
                  <a:t>RESULTS</a:t>
                </a:r>
              </a:p>
              <a:p>
                <a:pPr>
                  <a:buClr>
                    <a:srgbClr val="FFFFFF"/>
                  </a:buClr>
                  <a:buSzPct val="100000"/>
                  <a:buFont typeface="Arial"/>
                  <a:buChar char="•"/>
                  <a:defRPr sz="2400">
                    <a:solidFill>
                      <a:srgbClr val="FFFFFF"/>
                    </a:solidFill>
                    <a:latin typeface="Arial"/>
                    <a:ea typeface="Arial"/>
                    <a:cs typeface="Arial"/>
                    <a:sym typeface="Arial"/>
                  </a:defRPr>
                </a:pPr>
                <a:r>
                  <a:t>Termination</a:t>
                </a:r>
              </a:p>
              <a:p>
                <a:pPr>
                  <a:buClr>
                    <a:srgbClr val="FFFFFF"/>
                  </a:buClr>
                  <a:buSzPct val="100000"/>
                  <a:buFont typeface="Arial"/>
                  <a:buChar char="•"/>
                  <a:defRPr sz="2400">
                    <a:solidFill>
                      <a:srgbClr val="FFFFFF"/>
                    </a:solidFill>
                    <a:latin typeface="Arial"/>
                    <a:ea typeface="Arial"/>
                    <a:cs typeface="Arial"/>
                    <a:sym typeface="Arial"/>
                  </a:defRPr>
                </a:pPr>
                <a:r>
                  <a:t>Legal actions</a:t>
                </a:r>
              </a:p>
              <a:p>
                <a:pPr>
                  <a:buClr>
                    <a:srgbClr val="FFFFFF"/>
                  </a:buClr>
                  <a:buSzPct val="100000"/>
                  <a:buFont typeface="Arial"/>
                  <a:buChar char="•"/>
                  <a:defRPr sz="2400">
                    <a:solidFill>
                      <a:srgbClr val="FFFFFF"/>
                    </a:solidFill>
                    <a:latin typeface="Arial"/>
                    <a:ea typeface="Arial"/>
                    <a:cs typeface="Arial"/>
                    <a:sym typeface="Arial"/>
                  </a:defRPr>
                </a:pPr>
                <a:r>
                  <a:t>Training</a:t>
                </a:r>
              </a:p>
              <a:p>
                <a:pPr>
                  <a:buSzPct val="100000"/>
                  <a:buFont typeface="Arial"/>
                  <a:buChar char="•"/>
                  <a:defRPr sz="2400">
                    <a:solidFill>
                      <a:srgbClr val="FFFFFF"/>
                    </a:solidFill>
                    <a:latin typeface="Arial"/>
                    <a:ea typeface="Arial"/>
                    <a:cs typeface="Arial"/>
                    <a:sym typeface="Arial"/>
                  </a:defRPr>
                </a:pPr>
                <a:r>
                  <a:t>Coaching</a:t>
                </a:r>
              </a:p>
              <a:p>
                <a:pPr>
                  <a:buSzPct val="100000"/>
                  <a:buFont typeface="Arial"/>
                  <a:buChar char="•"/>
                  <a:defRPr sz="2400">
                    <a:solidFill>
                      <a:srgbClr val="FFFFFF"/>
                    </a:solidFill>
                    <a:latin typeface="Arial"/>
                    <a:ea typeface="Arial"/>
                    <a:cs typeface="Arial"/>
                    <a:sym typeface="Arial"/>
                  </a:defRPr>
                </a:pPr>
                <a:r>
                  <a:t>Review of policy</a:t>
                </a:r>
              </a:p>
              <a:p>
                <a:pPr>
                  <a:buSzPct val="100000"/>
                  <a:buFont typeface="Arial"/>
                  <a:buChar char="•"/>
                  <a:defRPr sz="2400">
                    <a:solidFill>
                      <a:srgbClr val="FFFFFF"/>
                    </a:solidFill>
                    <a:latin typeface="Arial"/>
                    <a:ea typeface="Arial"/>
                    <a:cs typeface="Arial"/>
                    <a:sym typeface="Arial"/>
                  </a:defRPr>
                </a:pPr>
                <a:r>
                  <a:t>Hiring practices</a:t>
                </a:r>
              </a:p>
            </p:txBody>
          </p:sp>
        </p:gr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Rectangle 2"/>
          <p:cNvSpPr txBox="1"/>
          <p:nvPr>
            <p:ph type="title"/>
          </p:nvPr>
        </p:nvSpPr>
        <p:spPr>
          <a:prstGeom prst="rect">
            <a:avLst/>
          </a:prstGeom>
        </p:spPr>
        <p:txBody>
          <a:bodyPr/>
          <a:lstStyle>
            <a:lvl1pPr>
              <a:defRPr b="1"/>
            </a:lvl1pPr>
          </a:lstStyle>
          <a:p>
            <a:pPr/>
            <a:r>
              <a:t>Ethics</a:t>
            </a:r>
          </a:p>
        </p:txBody>
      </p:sp>
      <p:sp>
        <p:nvSpPr>
          <p:cNvPr id="189" name="Rectangle 3"/>
          <p:cNvSpPr txBox="1"/>
          <p:nvPr>
            <p:ph type="body" idx="1"/>
          </p:nvPr>
        </p:nvSpPr>
        <p:spPr>
          <a:xfrm>
            <a:off x="457200" y="1598612"/>
            <a:ext cx="8305800" cy="4527551"/>
          </a:xfrm>
          <a:prstGeom prst="rect">
            <a:avLst/>
          </a:prstGeom>
        </p:spPr>
        <p:txBody>
          <a:bodyPr/>
          <a:lstStyle/>
          <a:p>
            <a:pPr>
              <a:defRPr b="1"/>
            </a:pPr>
            <a:r>
              <a:t>74-501. Officers not to be interested in contracts. </a:t>
            </a:r>
          </a:p>
          <a:p>
            <a:pPr lvl="1" marL="285750" indent="171450">
              <a:spcBef>
                <a:spcPts val="600"/>
              </a:spcBef>
              <a:buSzTx/>
              <a:buNone/>
              <a:defRPr b="1" sz="1100">
                <a:latin typeface="Times New Roman"/>
                <a:ea typeface="Times New Roman"/>
                <a:cs typeface="Times New Roman"/>
                <a:sym typeface="Times New Roman"/>
              </a:defRPr>
            </a:pPr>
          </a:p>
          <a:p>
            <a:pPr lvl="1" marL="285750" indent="171450">
              <a:spcBef>
                <a:spcPts val="600"/>
              </a:spcBef>
              <a:buSzTx/>
              <a:buNone/>
              <a:defRPr b="1" sz="2800">
                <a:latin typeface="Times New Roman"/>
                <a:ea typeface="Times New Roman"/>
                <a:cs typeface="Times New Roman"/>
                <a:sym typeface="Times New Roman"/>
              </a:defRPr>
            </a:pPr>
            <a:r>
              <a:t>	</a:t>
            </a:r>
            <a:r>
              <a:t>“</a:t>
            </a:r>
            <a:r>
              <a:t>Members of the legislature, state, county, city, district and precinct officers, must not be interested in any contract made by them in their official capacity, or by any body or board of which they are members.</a:t>
            </a:r>
            <a:r>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Double-click to edit"/>
          <p:cNvSpPr txBox="1"/>
          <p:nvPr>
            <p:ph type="title"/>
          </p:nvPr>
        </p:nvSpPr>
        <p:spPr>
          <a:prstGeom prst="rect">
            <a:avLst/>
          </a:prstGeom>
        </p:spPr>
        <p:txBody>
          <a:bodyPr/>
          <a:lstStyle/>
          <a:p>
            <a:pPr/>
          </a:p>
        </p:txBody>
      </p:sp>
      <p:sp>
        <p:nvSpPr>
          <p:cNvPr id="192" name="Double-click to edit"/>
          <p:cNvSpPr txBox="1"/>
          <p:nvPr>
            <p:ph type="body" idx="1"/>
          </p:nvPr>
        </p:nvSpPr>
        <p:spPr>
          <a:prstGeom prst="rect">
            <a:avLst/>
          </a:prstGeom>
        </p:spPr>
        <p:txBody>
          <a:bodyPr/>
          <a:lstStyle/>
          <a:p>
            <a:pPr marL="0" indent="0" defTabSz="914400">
              <a:lnSpc>
                <a:spcPct val="85000"/>
              </a:lnSpc>
              <a:spcBef>
                <a:spcPts val="0"/>
              </a:spcBef>
              <a:buSzTx/>
              <a:buFontTx/>
              <a:buNone/>
              <a:defRPr b="1" spc="-100" sz="4800">
                <a:solidFill>
                  <a:srgbClr val="8A2A2B"/>
                </a:solidFill>
                <a:latin typeface="Montserrat"/>
                <a:ea typeface="Montserrat"/>
                <a:cs typeface="Montserrat"/>
                <a:sym typeface="Montserrat"/>
              </a:defRPr>
            </a:pPr>
          </a:p>
        </p:txBody>
      </p:sp>
      <p:pic>
        <p:nvPicPr>
          <p:cNvPr id="193" name="Screen Shot 2021-09-26 at 4.19.31 PM.png" descr="Screen Shot 2021-09-26 at 4.19.31 PM.png"/>
          <p:cNvPicPr>
            <a:picLocks noChangeAspect="1"/>
          </p:cNvPicPr>
          <p:nvPr/>
        </p:nvPicPr>
        <p:blipFill>
          <a:blip r:embed="rId2">
            <a:extLst/>
          </a:blip>
          <a:stretch>
            <a:fillRect/>
          </a:stretch>
        </p:blipFill>
        <p:spPr>
          <a:xfrm>
            <a:off x="0" y="706700"/>
            <a:ext cx="9144000" cy="54446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le 1"/>
          <p:cNvSpPr txBox="1"/>
          <p:nvPr>
            <p:ph type="title"/>
          </p:nvPr>
        </p:nvSpPr>
        <p:spPr>
          <a:prstGeom prst="rect">
            <a:avLst/>
          </a:prstGeom>
        </p:spPr>
        <p:txBody>
          <a:bodyPr/>
          <a:lstStyle/>
          <a:p>
            <a:pPr/>
            <a:r>
              <a:t>First goal</a:t>
            </a:r>
          </a:p>
        </p:txBody>
      </p:sp>
      <p:pic>
        <p:nvPicPr>
          <p:cNvPr id="116" name="Content Placeholder 3" descr="Content Placeholder 3"/>
          <p:cNvPicPr>
            <a:picLocks noChangeAspect="1"/>
          </p:cNvPicPr>
          <p:nvPr/>
        </p:nvPicPr>
        <p:blipFill>
          <a:blip r:embed="rId2">
            <a:extLst/>
          </a:blip>
          <a:stretch>
            <a:fillRect/>
          </a:stretch>
        </p:blipFill>
        <p:spPr>
          <a:xfrm>
            <a:off x="631752" y="1600200"/>
            <a:ext cx="7880496" cy="4525963"/>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ctangle 2"/>
          <p:cNvSpPr txBox="1"/>
          <p:nvPr>
            <p:ph type="title"/>
          </p:nvPr>
        </p:nvSpPr>
        <p:spPr>
          <a:prstGeom prst="rect">
            <a:avLst/>
          </a:prstGeom>
        </p:spPr>
        <p:txBody>
          <a:bodyPr/>
          <a:lstStyle>
            <a:lvl1pPr>
              <a:defRPr b="1"/>
            </a:lvl1pPr>
          </a:lstStyle>
          <a:p>
            <a:pPr/>
            <a:r>
              <a:t>Ethics</a:t>
            </a:r>
          </a:p>
        </p:txBody>
      </p:sp>
      <p:sp>
        <p:nvSpPr>
          <p:cNvPr id="196" name="Rectangle 3"/>
          <p:cNvSpPr txBox="1"/>
          <p:nvPr>
            <p:ph type="body" idx="1"/>
          </p:nvPr>
        </p:nvSpPr>
        <p:spPr>
          <a:xfrm>
            <a:off x="914400" y="1600200"/>
            <a:ext cx="7772400" cy="4876800"/>
          </a:xfrm>
          <a:prstGeom prst="rect">
            <a:avLst/>
          </a:prstGeom>
        </p:spPr>
        <p:txBody>
          <a:bodyPr/>
          <a:lstStyle/>
          <a:p>
            <a:pPr>
              <a:spcBef>
                <a:spcPts val="600"/>
              </a:spcBef>
              <a:defRPr b="1" sz="2800">
                <a:latin typeface="Times New Roman"/>
                <a:ea typeface="Times New Roman"/>
                <a:cs typeface="Times New Roman"/>
                <a:sym typeface="Times New Roman"/>
              </a:defRPr>
            </a:pPr>
            <a:r>
              <a:t>Bribery &amp; Corrupt Influence Act—Idaho Code Title 18, Chapter 13</a:t>
            </a:r>
          </a:p>
          <a:p>
            <a:pPr lvl="1" marL="742950" indent="-285750">
              <a:spcBef>
                <a:spcPts val="500"/>
              </a:spcBef>
              <a:defRPr b="1" sz="2400">
                <a:latin typeface="Times New Roman"/>
                <a:ea typeface="Times New Roman"/>
                <a:cs typeface="Times New Roman"/>
                <a:sym typeface="Times New Roman"/>
              </a:defRPr>
            </a:pPr>
            <a:r>
              <a:t>Public officials are prohibited from accepting gifts, but there are a few exceptions:</a:t>
            </a:r>
            <a:endParaRPr sz="2800"/>
          </a:p>
          <a:p>
            <a:pPr lvl="1" marL="285750" indent="171450">
              <a:spcBef>
                <a:spcPts val="600"/>
              </a:spcBef>
              <a:buSzTx/>
              <a:buNone/>
              <a:defRPr b="1" sz="400">
                <a:latin typeface="Times New Roman"/>
                <a:ea typeface="Times New Roman"/>
                <a:cs typeface="Times New Roman"/>
                <a:sym typeface="Times New Roman"/>
              </a:defRPr>
            </a:pPr>
          </a:p>
          <a:p>
            <a:pPr lvl="2" marL="1143000" indent="-228600">
              <a:spcBef>
                <a:spcPts val="500"/>
              </a:spcBef>
              <a:defRPr b="1" sz="2200">
                <a:latin typeface="Times New Roman"/>
                <a:ea typeface="Times New Roman"/>
                <a:cs typeface="Times New Roman"/>
                <a:sym typeface="Times New Roman"/>
              </a:defRPr>
            </a:pPr>
            <a:r>
              <a:t>Fees prescribed by law to be received by a public servant or other benefits for which the recipient gives legitimate consideration or is otherwise legally entitled.</a:t>
            </a:r>
            <a:endParaRPr sz="2400"/>
          </a:p>
          <a:p>
            <a:pPr lvl="2" marL="228600" indent="685800">
              <a:spcBef>
                <a:spcPts val="500"/>
              </a:spcBef>
              <a:buSzTx/>
              <a:buNone/>
              <a:defRPr b="1" sz="400">
                <a:latin typeface="Times New Roman"/>
                <a:ea typeface="Times New Roman"/>
                <a:cs typeface="Times New Roman"/>
                <a:sym typeface="Times New Roman"/>
              </a:defRPr>
            </a:pPr>
          </a:p>
          <a:p>
            <a:pPr lvl="2" marL="1143000" indent="-228600">
              <a:spcBef>
                <a:spcPts val="500"/>
              </a:spcBef>
              <a:defRPr b="1" sz="2200">
                <a:latin typeface="Times New Roman"/>
                <a:ea typeface="Times New Roman"/>
                <a:cs typeface="Times New Roman"/>
                <a:sym typeface="Times New Roman"/>
              </a:defRPr>
            </a:pPr>
            <a:r>
              <a:t>Gifts from family, friends, or business acquaintances.</a:t>
            </a:r>
            <a:endParaRPr sz="2400"/>
          </a:p>
          <a:p>
            <a:pPr lvl="2" marL="228600" indent="685800">
              <a:spcBef>
                <a:spcPts val="500"/>
              </a:spcBef>
              <a:buSzTx/>
              <a:buNone/>
              <a:defRPr b="1" sz="400">
                <a:latin typeface="Times New Roman"/>
                <a:ea typeface="Times New Roman"/>
                <a:cs typeface="Times New Roman"/>
                <a:sym typeface="Times New Roman"/>
              </a:defRPr>
            </a:pPr>
          </a:p>
          <a:p>
            <a:pPr lvl="2" marL="1143000" indent="-228600">
              <a:spcBef>
                <a:spcPts val="500"/>
              </a:spcBef>
              <a:defRPr b="1" sz="2200">
                <a:latin typeface="Times New Roman"/>
                <a:ea typeface="Times New Roman"/>
                <a:cs typeface="Times New Roman"/>
                <a:sym typeface="Times New Roman"/>
              </a:defRPr>
            </a:pPr>
            <a:r>
              <a:t>Trivial gifts under $50 in value involving no risk of undermining official impartiality.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prstGeom prst="rect">
            <a:avLst/>
          </a:prstGeom>
        </p:spPr>
        <p:txBody>
          <a:bodyPr/>
          <a:lstStyle/>
          <a:p>
            <a:pPr/>
            <a:r>
              <a:t>Case Study: The Vase</a:t>
            </a:r>
          </a:p>
        </p:txBody>
      </p:sp>
      <p:sp>
        <p:nvSpPr>
          <p:cNvPr id="199" name="Content Placeholder 2"/>
          <p:cNvSpPr txBox="1"/>
          <p:nvPr>
            <p:ph type="body" idx="1"/>
          </p:nvPr>
        </p:nvSpPr>
        <p:spPr>
          <a:xfrm>
            <a:off x="457200" y="1600200"/>
            <a:ext cx="8229600" cy="4525963"/>
          </a:xfrm>
          <a:prstGeom prst="rect">
            <a:avLst/>
          </a:prstGeom>
        </p:spPr>
        <p:txBody>
          <a:bodyPr/>
          <a:lstStyle/>
          <a:p>
            <a:pPr>
              <a:lnSpc>
                <a:spcPct val="80000"/>
              </a:lnSpc>
              <a:spcBef>
                <a:spcPts val="600"/>
              </a:spcBef>
              <a:defRPr sz="2700"/>
            </a:pPr>
            <a:r>
              <a:t>You are an County official.  A few days before Christmas, a package arrives at your office.  Inside is a card from the vice-president of a large corporation in your city.  The company has never done business with the county.  The card says, “You are doing a great job for our county and we just wanted you to know that we appreciate it.  We hope you will accept this token of our gratitude.”</a:t>
            </a:r>
          </a:p>
          <a:p>
            <a:pPr>
              <a:lnSpc>
                <a:spcPct val="80000"/>
              </a:lnSpc>
              <a:spcBef>
                <a:spcPts val="600"/>
              </a:spcBef>
              <a:defRPr sz="2700"/>
            </a:pPr>
            <a:r>
              <a:t>You open the package and find a beautiful crystal vase that you estimate to be worth $75 to $100.  Do you accept the vase?  Would your answer be different if you worked for a private company?</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Rectangle 1"/>
          <p:cNvSpPr txBox="1"/>
          <p:nvPr>
            <p:ph type="title"/>
          </p:nvPr>
        </p:nvSpPr>
        <p:spPr>
          <a:prstGeom prst="rect">
            <a:avLst/>
          </a:prstGeom>
        </p:spPr>
        <p:txBody>
          <a:bodyPr/>
          <a:lstStyle/>
          <a:p>
            <a:pPr defTabSz="352043">
              <a:defRPr sz="2695"/>
            </a:pPr>
            <a:br/>
            <a:r>
              <a:t>The </a:t>
            </a:r>
            <a:r>
              <a:t>“</a:t>
            </a:r>
            <a:r>
              <a:t>Gift Equation,</a:t>
            </a:r>
            <a:r>
              <a:t>”</a:t>
            </a:r>
            <a:r>
              <a:t> or why it is problematic to accept gifts</a:t>
            </a:r>
          </a:p>
        </p:txBody>
      </p:sp>
      <p:grpSp>
        <p:nvGrpSpPr>
          <p:cNvPr id="213" name="Group 7"/>
          <p:cNvGrpSpPr/>
          <p:nvPr/>
        </p:nvGrpSpPr>
        <p:grpSpPr>
          <a:xfrm>
            <a:off x="457200" y="3067049"/>
            <a:ext cx="8228014" cy="3682240"/>
            <a:chOff x="0" y="0"/>
            <a:chExt cx="8228013" cy="3682238"/>
          </a:xfrm>
        </p:grpSpPr>
        <p:grpSp>
          <p:nvGrpSpPr>
            <p:cNvPr id="204" name="AutoShape 2"/>
            <p:cNvGrpSpPr/>
            <p:nvPr/>
          </p:nvGrpSpPr>
          <p:grpSpPr>
            <a:xfrm>
              <a:off x="0" y="0"/>
              <a:ext cx="2120901" cy="2945639"/>
              <a:chOff x="0" y="0"/>
              <a:chExt cx="2120900" cy="2945638"/>
            </a:xfrm>
          </p:grpSpPr>
          <p:sp>
            <p:nvSpPr>
              <p:cNvPr id="202" name="Rounded Rectangle"/>
              <p:cNvSpPr/>
              <p:nvPr/>
            </p:nvSpPr>
            <p:spPr>
              <a:xfrm>
                <a:off x="0" y="0"/>
                <a:ext cx="2120901" cy="438150"/>
              </a:xfrm>
              <a:prstGeom prst="roundRect">
                <a:avLst>
                  <a:gd name="adj" fmla="val 7500"/>
                </a:avLst>
              </a:prstGeom>
              <a:gradFill flip="none" rotWithShape="1">
                <a:gsLst>
                  <a:gs pos="0">
                    <a:srgbClr val="D16349">
                      <a:alpha val="89999"/>
                    </a:srgbClr>
                  </a:gs>
                  <a:gs pos="100000">
                    <a:srgbClr val="D16349">
                      <a:alpha val="89999"/>
                    </a:srgbClr>
                  </a:gs>
                </a:gsLst>
                <a:lin ang="5400000" scaled="0"/>
              </a:gradFill>
              <a:ln w="9525" cap="flat">
                <a:solidFill>
                  <a:srgbClr val="D16349">
                    <a:alpha val="89999"/>
                  </a:srgbClr>
                </a:solidFill>
                <a:prstDash val="solid"/>
                <a:round/>
              </a:ln>
              <a:effectLst>
                <a:outerShdw sx="100000" sy="100000" kx="0" ky="0" algn="b" rotWithShape="0" blurRad="38100" dist="23000" dir="5400000">
                  <a:srgbClr val="1F497D">
                    <a:alpha val="34999"/>
                  </a:srgbClr>
                </a:outerShdw>
              </a:effectLst>
            </p:spPr>
            <p:txBody>
              <a:bodyPr wrap="square" lIns="45719" tIns="45719" rIns="45719" bIns="45719" numCol="1" anchor="t">
                <a:noAutofit/>
              </a:bodyPr>
              <a:lstStyle/>
              <a:p>
                <a:pPr>
                  <a:defRPr>
                    <a:solidFill>
                      <a:srgbClr val="FFFFFF"/>
                    </a:solidFill>
                  </a:defRPr>
                </a:pPr>
              </a:p>
            </p:txBody>
          </p:sp>
          <p:sp>
            <p:nvSpPr>
              <p:cNvPr id="203" name="The “Giver”…"/>
              <p:cNvSpPr txBox="1"/>
              <p:nvPr/>
            </p:nvSpPr>
            <p:spPr>
              <a:xfrm>
                <a:off x="9624" y="9624"/>
                <a:ext cx="2101652" cy="29360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sz="2500">
                    <a:solidFill>
                      <a:srgbClr val="FFFFFF"/>
                    </a:solidFill>
                    <a:latin typeface="Arial"/>
                    <a:ea typeface="Arial"/>
                    <a:cs typeface="Arial"/>
                    <a:sym typeface="Arial"/>
                  </a:defRPr>
                </a:pPr>
                <a:r>
                  <a:t>The “Giver”</a:t>
                </a:r>
              </a:p>
              <a:p>
                <a:pPr>
                  <a:buClr>
                    <a:srgbClr val="FFFFFF"/>
                  </a:buClr>
                  <a:buSzPct val="100000"/>
                  <a:buFont typeface="Arial"/>
                  <a:buChar char="•"/>
                  <a:defRPr sz="2500">
                    <a:solidFill>
                      <a:srgbClr val="FFFFFF"/>
                    </a:solidFill>
                    <a:latin typeface="Arial"/>
                    <a:ea typeface="Arial"/>
                    <a:cs typeface="Arial"/>
                    <a:sym typeface="Arial"/>
                  </a:defRPr>
                </a:pPr>
                <a:r>
                  <a:t>May think they’ve “bought you”</a:t>
                </a:r>
              </a:p>
              <a:p>
                <a:pPr>
                  <a:buClr>
                    <a:srgbClr val="FFFFFF"/>
                  </a:buClr>
                  <a:buSzPct val="100000"/>
                  <a:buFont typeface="Arial"/>
                  <a:buChar char="•"/>
                  <a:defRPr sz="2500">
                    <a:solidFill>
                      <a:srgbClr val="FFFFFF"/>
                    </a:solidFill>
                    <a:latin typeface="Arial"/>
                    <a:ea typeface="Arial"/>
                    <a:cs typeface="Arial"/>
                    <a:sym typeface="Arial"/>
                  </a:defRPr>
                </a:pPr>
                <a:r>
                  <a:t>May tell everyone</a:t>
                </a:r>
              </a:p>
              <a:p>
                <a:pPr>
                  <a:buClr>
                    <a:srgbClr val="FFFFFF"/>
                  </a:buClr>
                  <a:buSzPct val="100000"/>
                  <a:buFont typeface="Arial"/>
                  <a:buChar char="•"/>
                  <a:defRPr sz="2500">
                    <a:solidFill>
                      <a:srgbClr val="FFFFFF"/>
                    </a:solidFill>
                    <a:latin typeface="Arial"/>
                    <a:ea typeface="Arial"/>
                    <a:cs typeface="Arial"/>
                    <a:sym typeface="Arial"/>
                  </a:defRPr>
                </a:pPr>
                <a:r>
                  <a:t>May be harmless</a:t>
                </a:r>
              </a:p>
            </p:txBody>
          </p:sp>
        </p:grpSp>
        <p:sp>
          <p:nvSpPr>
            <p:cNvPr id="205" name="AutoShape 3"/>
            <p:cNvSpPr/>
            <p:nvPr/>
          </p:nvSpPr>
          <p:spPr>
            <a:xfrm>
              <a:off x="2354262" y="561975"/>
              <a:ext cx="465139" cy="466725"/>
            </a:xfrm>
            <a:prstGeom prst="rightArrow">
              <a:avLst>
                <a:gd name="adj1" fmla="val 64000"/>
                <a:gd name="adj2" fmla="val 50000"/>
              </a:avLst>
            </a:prstGeom>
            <a:gradFill flip="none" rotWithShape="1">
              <a:gsLst>
                <a:gs pos="0">
                  <a:srgbClr val="C75E45"/>
                </a:gs>
                <a:gs pos="100000">
                  <a:srgbClr val="C75E45"/>
                </a:gs>
              </a:gsLst>
              <a:lin ang="5400000" scaled="0"/>
            </a:gradFill>
            <a:ln w="12700" cap="flat">
              <a:noFill/>
              <a:miter lim="400000"/>
            </a:ln>
            <a:effectLst>
              <a:outerShdw sx="100000" sy="100000" kx="0" ky="0" algn="b" rotWithShape="0" blurRad="38100" dist="23000" dir="5400000">
                <a:srgbClr val="1F497D">
                  <a:alpha val="34999"/>
                </a:srgbClr>
              </a:outerShdw>
            </a:effectLst>
          </p:spPr>
          <p:txBody>
            <a:bodyPr wrap="square" lIns="45719" tIns="45719" rIns="45719" bIns="45719" numCol="1" anchor="t">
              <a:noAutofit/>
            </a:bodyPr>
            <a:lstStyle/>
            <a:p>
              <a:pPr>
                <a:defRPr>
                  <a:solidFill>
                    <a:srgbClr val="FFFFFF"/>
                  </a:solidFill>
                </a:defRPr>
              </a:pPr>
            </a:p>
          </p:txBody>
        </p:sp>
        <p:grpSp>
          <p:nvGrpSpPr>
            <p:cNvPr id="208" name="AutoShape 4"/>
            <p:cNvGrpSpPr/>
            <p:nvPr/>
          </p:nvGrpSpPr>
          <p:grpSpPr>
            <a:xfrm>
              <a:off x="3052762" y="-1"/>
              <a:ext cx="2122489" cy="3332352"/>
              <a:chOff x="0" y="0"/>
              <a:chExt cx="2122487" cy="3332350"/>
            </a:xfrm>
          </p:grpSpPr>
          <p:sp>
            <p:nvSpPr>
              <p:cNvPr id="206" name="Rounded Rectangle"/>
              <p:cNvSpPr/>
              <p:nvPr/>
            </p:nvSpPr>
            <p:spPr>
              <a:xfrm>
                <a:off x="0" y="0"/>
                <a:ext cx="2122488" cy="1276350"/>
              </a:xfrm>
              <a:prstGeom prst="roundRect">
                <a:avLst>
                  <a:gd name="adj" fmla="val 7500"/>
                </a:avLst>
              </a:prstGeom>
              <a:gradFill flip="none" rotWithShape="1">
                <a:gsLst>
                  <a:gs pos="0">
                    <a:srgbClr val="D16349">
                      <a:alpha val="89999"/>
                    </a:srgbClr>
                  </a:gs>
                  <a:gs pos="100000">
                    <a:srgbClr val="D16349">
                      <a:alpha val="89999"/>
                    </a:srgbClr>
                  </a:gs>
                </a:gsLst>
                <a:lin ang="5400000" scaled="0"/>
              </a:gradFill>
              <a:ln w="9525" cap="flat">
                <a:solidFill>
                  <a:srgbClr val="D16349">
                    <a:alpha val="89999"/>
                  </a:srgbClr>
                </a:solidFill>
                <a:prstDash val="solid"/>
                <a:round/>
              </a:ln>
              <a:effectLst>
                <a:outerShdw sx="100000" sy="100000" kx="0" ky="0" algn="b" rotWithShape="0" blurRad="38100" dist="23000" dir="5400000">
                  <a:srgbClr val="1F497D">
                    <a:alpha val="34999"/>
                  </a:srgbClr>
                </a:outerShdw>
              </a:effectLst>
            </p:spPr>
            <p:txBody>
              <a:bodyPr wrap="square" lIns="45719" tIns="45719" rIns="45719" bIns="45719" numCol="1" anchor="t">
                <a:noAutofit/>
              </a:bodyPr>
              <a:lstStyle/>
              <a:p>
                <a:pPr>
                  <a:defRPr>
                    <a:solidFill>
                      <a:srgbClr val="FFFFFF"/>
                    </a:solidFill>
                  </a:defRPr>
                </a:pPr>
              </a:p>
            </p:txBody>
          </p:sp>
          <p:sp>
            <p:nvSpPr>
              <p:cNvPr id="207" name="You (the only part you control)…"/>
              <p:cNvSpPr txBox="1"/>
              <p:nvPr/>
            </p:nvSpPr>
            <p:spPr>
              <a:xfrm>
                <a:off x="28036" y="28036"/>
                <a:ext cx="2066415" cy="33043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sz="2500">
                    <a:solidFill>
                      <a:srgbClr val="FFFFFF"/>
                    </a:solidFill>
                    <a:latin typeface="Arial"/>
                    <a:ea typeface="Arial"/>
                    <a:cs typeface="Arial"/>
                    <a:sym typeface="Arial"/>
                  </a:defRPr>
                </a:pPr>
                <a:r>
                  <a:t>You (the only part you control)</a:t>
                </a:r>
              </a:p>
              <a:p>
                <a:pPr>
                  <a:buClr>
                    <a:srgbClr val="FFFFFF"/>
                  </a:buClr>
                  <a:buSzPct val="100000"/>
                  <a:buFont typeface="Arial"/>
                  <a:buChar char="•"/>
                  <a:defRPr sz="2500">
                    <a:solidFill>
                      <a:srgbClr val="FFFFFF"/>
                    </a:solidFill>
                    <a:latin typeface="Arial"/>
                    <a:ea typeface="Arial"/>
                    <a:cs typeface="Arial"/>
                    <a:sym typeface="Arial"/>
                  </a:defRPr>
                </a:pPr>
                <a:r>
                  <a:t>Know what the gift means to you</a:t>
                </a:r>
              </a:p>
              <a:p>
                <a:pPr>
                  <a:buClr>
                    <a:srgbClr val="FFFFFF"/>
                  </a:buClr>
                  <a:buSzPct val="100000"/>
                  <a:buFont typeface="Arial"/>
                  <a:buChar char="•"/>
                  <a:defRPr sz="2500">
                    <a:solidFill>
                      <a:srgbClr val="FFFFFF"/>
                    </a:solidFill>
                    <a:latin typeface="Arial"/>
                    <a:ea typeface="Arial"/>
                    <a:cs typeface="Arial"/>
                    <a:sym typeface="Arial"/>
                  </a:defRPr>
                </a:pPr>
                <a:r>
                  <a:t>Know you can’t be bought</a:t>
                </a:r>
              </a:p>
            </p:txBody>
          </p:sp>
        </p:grpSp>
        <p:sp>
          <p:nvSpPr>
            <p:cNvPr id="209" name="AutoShape 5"/>
            <p:cNvSpPr/>
            <p:nvPr/>
          </p:nvSpPr>
          <p:spPr>
            <a:xfrm>
              <a:off x="5408613" y="561975"/>
              <a:ext cx="465138" cy="466725"/>
            </a:xfrm>
            <a:prstGeom prst="rightArrow">
              <a:avLst>
                <a:gd name="adj1" fmla="val 64000"/>
                <a:gd name="adj2" fmla="val 50000"/>
              </a:avLst>
            </a:prstGeom>
            <a:gradFill flip="none" rotWithShape="1">
              <a:gsLst>
                <a:gs pos="0">
                  <a:srgbClr val="D28E7E"/>
                </a:gs>
                <a:gs pos="100000">
                  <a:srgbClr val="D28E7E"/>
                </a:gs>
              </a:gsLst>
              <a:lin ang="5400000" scaled="0"/>
            </a:gradFill>
            <a:ln w="12700" cap="flat">
              <a:noFill/>
              <a:miter lim="400000"/>
            </a:ln>
            <a:effectLst>
              <a:outerShdw sx="100000" sy="100000" kx="0" ky="0" algn="b" rotWithShape="0" blurRad="38100" dist="23000" dir="5400000">
                <a:srgbClr val="1F497D">
                  <a:alpha val="34999"/>
                </a:srgbClr>
              </a:outerShdw>
            </a:effectLst>
          </p:spPr>
          <p:txBody>
            <a:bodyPr wrap="square" lIns="45719" tIns="45719" rIns="45719" bIns="45719" numCol="1" anchor="t">
              <a:noAutofit/>
            </a:bodyPr>
            <a:lstStyle/>
            <a:p>
              <a:pPr>
                <a:defRPr>
                  <a:solidFill>
                    <a:srgbClr val="FFFFFF"/>
                  </a:solidFill>
                </a:defRPr>
              </a:pPr>
            </a:p>
          </p:txBody>
        </p:sp>
        <p:grpSp>
          <p:nvGrpSpPr>
            <p:cNvPr id="212" name="AutoShape 6"/>
            <p:cNvGrpSpPr/>
            <p:nvPr/>
          </p:nvGrpSpPr>
          <p:grpSpPr>
            <a:xfrm>
              <a:off x="6107113" y="0"/>
              <a:ext cx="2120901" cy="3682239"/>
              <a:chOff x="0" y="0"/>
              <a:chExt cx="2120900" cy="3682238"/>
            </a:xfrm>
          </p:grpSpPr>
          <p:sp>
            <p:nvSpPr>
              <p:cNvPr id="210" name="Rounded Rectangle"/>
              <p:cNvSpPr/>
              <p:nvPr/>
            </p:nvSpPr>
            <p:spPr>
              <a:xfrm>
                <a:off x="0" y="0"/>
                <a:ext cx="2120901" cy="438150"/>
              </a:xfrm>
              <a:prstGeom prst="roundRect">
                <a:avLst>
                  <a:gd name="adj" fmla="val 7500"/>
                </a:avLst>
              </a:prstGeom>
              <a:gradFill flip="none" rotWithShape="1">
                <a:gsLst>
                  <a:gs pos="0">
                    <a:srgbClr val="D16349">
                      <a:alpha val="50000"/>
                    </a:srgbClr>
                  </a:gs>
                  <a:gs pos="100000">
                    <a:srgbClr val="D16349">
                      <a:alpha val="50000"/>
                    </a:srgbClr>
                  </a:gs>
                </a:gsLst>
                <a:lin ang="5400000" scaled="0"/>
              </a:gradFill>
              <a:ln w="9525" cap="flat">
                <a:solidFill>
                  <a:srgbClr val="D16349">
                    <a:alpha val="50000"/>
                  </a:srgbClr>
                </a:solidFill>
                <a:prstDash val="solid"/>
                <a:round/>
              </a:ln>
              <a:effectLst>
                <a:outerShdw sx="100000" sy="100000" kx="0" ky="0" algn="b" rotWithShape="0" blurRad="38100" dist="23000" dir="5400000">
                  <a:srgbClr val="1F497D">
                    <a:alpha val="34999"/>
                  </a:srgbClr>
                </a:outerShdw>
              </a:effectLst>
            </p:spPr>
            <p:txBody>
              <a:bodyPr wrap="square" lIns="45719" tIns="45719" rIns="45719" bIns="45719" numCol="1" anchor="t">
                <a:noAutofit/>
              </a:bodyPr>
              <a:lstStyle/>
              <a:p>
                <a:pPr>
                  <a:defRPr>
                    <a:solidFill>
                      <a:srgbClr val="FFFFFF"/>
                    </a:solidFill>
                  </a:defRPr>
                </a:pPr>
              </a:p>
            </p:txBody>
          </p:sp>
          <p:sp>
            <p:nvSpPr>
              <p:cNvPr id="211" name="The Public…"/>
              <p:cNvSpPr txBox="1"/>
              <p:nvPr/>
            </p:nvSpPr>
            <p:spPr>
              <a:xfrm>
                <a:off x="9624" y="9624"/>
                <a:ext cx="2101652" cy="3672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sz="2500">
                    <a:solidFill>
                      <a:srgbClr val="FFFFFF"/>
                    </a:solidFill>
                    <a:latin typeface="Arial"/>
                    <a:ea typeface="Arial"/>
                    <a:cs typeface="Arial"/>
                    <a:sym typeface="Arial"/>
                  </a:defRPr>
                </a:pPr>
                <a:r>
                  <a:t>The Public</a:t>
                </a:r>
              </a:p>
              <a:p>
                <a:pPr>
                  <a:buClr>
                    <a:srgbClr val="FFFFFF"/>
                  </a:buClr>
                  <a:buSzPct val="100000"/>
                  <a:buFont typeface="Arial"/>
                  <a:buChar char="•"/>
                  <a:defRPr sz="2500">
                    <a:solidFill>
                      <a:srgbClr val="FFFFFF"/>
                    </a:solidFill>
                    <a:latin typeface="Arial"/>
                    <a:ea typeface="Arial"/>
                    <a:cs typeface="Arial"/>
                    <a:sym typeface="Arial"/>
                  </a:defRPr>
                </a:pPr>
                <a:r>
                  <a:t>May think your impartiality is impacted</a:t>
                </a:r>
              </a:p>
              <a:p>
                <a:pPr>
                  <a:buClr>
                    <a:srgbClr val="FFFFFF"/>
                  </a:buClr>
                  <a:buSzPct val="100000"/>
                  <a:buFont typeface="Arial"/>
                  <a:buChar char="•"/>
                  <a:defRPr sz="2500">
                    <a:solidFill>
                      <a:srgbClr val="FFFFFF"/>
                    </a:solidFill>
                    <a:latin typeface="Arial"/>
                    <a:ea typeface="Arial"/>
                    <a:cs typeface="Arial"/>
                    <a:sym typeface="Arial"/>
                  </a:defRPr>
                </a:pPr>
                <a:r>
                  <a:t>May be hearing that you’re accepting favors</a:t>
                </a:r>
              </a:p>
            </p:txBody>
          </p:sp>
        </p:gr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Rectangle 2"/>
          <p:cNvSpPr txBox="1"/>
          <p:nvPr>
            <p:ph type="title"/>
          </p:nvPr>
        </p:nvSpPr>
        <p:spPr>
          <a:prstGeom prst="rect">
            <a:avLst/>
          </a:prstGeom>
        </p:spPr>
        <p:txBody>
          <a:bodyPr/>
          <a:lstStyle>
            <a:lvl1pPr>
              <a:defRPr b="1"/>
            </a:lvl1pPr>
          </a:lstStyle>
          <a:p>
            <a:pPr/>
            <a:r>
              <a:t>Ethics</a:t>
            </a:r>
          </a:p>
        </p:txBody>
      </p:sp>
      <p:sp>
        <p:nvSpPr>
          <p:cNvPr id="216" name="Rectangle 3"/>
          <p:cNvSpPr txBox="1"/>
          <p:nvPr>
            <p:ph type="body" idx="1"/>
          </p:nvPr>
        </p:nvSpPr>
        <p:spPr>
          <a:xfrm>
            <a:off x="457200" y="1598612"/>
            <a:ext cx="7924800" cy="4527551"/>
          </a:xfrm>
          <a:prstGeom prst="rect">
            <a:avLst/>
          </a:prstGeom>
        </p:spPr>
        <p:txBody>
          <a:bodyPr/>
          <a:lstStyle/>
          <a:p>
            <a:pPr marL="339470" indent="-339470" defTabSz="452627">
              <a:spcBef>
                <a:spcPts val="600"/>
              </a:spcBef>
              <a:defRPr b="1" sz="2772">
                <a:latin typeface="Times New Roman"/>
                <a:ea typeface="Times New Roman"/>
                <a:cs typeface="Times New Roman"/>
                <a:sym typeface="Times New Roman"/>
              </a:defRPr>
            </a:pPr>
            <a:r>
              <a:t>Bribery &amp; Corrupt Influence Act—Idaho Code Title 18, Chapter 13</a:t>
            </a:r>
          </a:p>
          <a:p>
            <a:pPr marL="339470" indent="-339470" defTabSz="452627">
              <a:buSzTx/>
              <a:buNone/>
              <a:defRPr b="1" sz="1188">
                <a:latin typeface="Times New Roman"/>
                <a:ea typeface="Times New Roman"/>
                <a:cs typeface="Times New Roman"/>
                <a:sym typeface="Times New Roman"/>
              </a:defRPr>
            </a:pPr>
          </a:p>
          <a:p>
            <a:pPr lvl="1" marL="735520" indent="-282892" defTabSz="452627">
              <a:spcBef>
                <a:spcPts val="600"/>
              </a:spcBef>
              <a:defRPr b="1" sz="2574">
                <a:latin typeface="Times New Roman"/>
                <a:ea typeface="Times New Roman"/>
                <a:cs typeface="Times New Roman"/>
                <a:sym typeface="Times New Roman"/>
              </a:defRPr>
            </a:pPr>
            <a:r>
              <a:t>Nepotism</a:t>
            </a:r>
            <a:endParaRPr sz="2772"/>
          </a:p>
          <a:p>
            <a:pPr lvl="1" marL="282892" indent="169735" defTabSz="452627">
              <a:spcBef>
                <a:spcPts val="600"/>
              </a:spcBef>
              <a:buSzTx/>
              <a:buNone/>
              <a:defRPr b="1" sz="1089">
                <a:latin typeface="Times New Roman"/>
                <a:ea typeface="Times New Roman"/>
                <a:cs typeface="Times New Roman"/>
                <a:sym typeface="Times New Roman"/>
              </a:defRPr>
            </a:pPr>
          </a:p>
          <a:p>
            <a:pPr lvl="2" marL="1131569" indent="-226313" defTabSz="452627">
              <a:spcBef>
                <a:spcPts val="500"/>
              </a:spcBef>
              <a:defRPr b="1" sz="2178">
                <a:latin typeface="Times New Roman"/>
                <a:ea typeface="Times New Roman"/>
                <a:cs typeface="Times New Roman"/>
                <a:sym typeface="Times New Roman"/>
              </a:defRPr>
            </a:pPr>
            <a:r>
              <a:t>No person related to a Commissioner or hiring person by blood or marriage within the 2</a:t>
            </a:r>
            <a:r>
              <a:rPr baseline="29979"/>
              <a:t>nd</a:t>
            </a:r>
            <a:r>
              <a:t> degree can be paid to work for the County.  </a:t>
            </a:r>
            <a:endParaRPr sz="2376"/>
          </a:p>
          <a:p>
            <a:pPr lvl="2" marL="226313" indent="678941" defTabSz="452627">
              <a:spcBef>
                <a:spcPts val="500"/>
              </a:spcBef>
              <a:buSzTx/>
              <a:buNone/>
              <a:defRPr b="1" sz="989">
                <a:latin typeface="Times New Roman"/>
                <a:ea typeface="Times New Roman"/>
                <a:cs typeface="Times New Roman"/>
                <a:sym typeface="Times New Roman"/>
              </a:defRPr>
            </a:pPr>
          </a:p>
          <a:p>
            <a:pPr lvl="2" marL="1131569" indent="-226313" defTabSz="452627">
              <a:spcBef>
                <a:spcPts val="500"/>
              </a:spcBef>
              <a:defRPr b="1" sz="2178">
                <a:latin typeface="Times New Roman"/>
                <a:ea typeface="Times New Roman"/>
                <a:cs typeface="Times New Roman"/>
                <a:sym typeface="Times New Roman"/>
              </a:defRPr>
            </a:pPr>
            <a:r>
              <a:t>Relatives within the 2</a:t>
            </a:r>
            <a:r>
              <a:rPr baseline="29979"/>
              <a:t>nd</a:t>
            </a:r>
            <a:r>
              <a:t> degree include: spouses, parents, siblings, children, grandparents, grandchildren, cousins, aunts &amp; uncles, nieces &amp; nephews.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le 1"/>
          <p:cNvSpPr txBox="1"/>
          <p:nvPr>
            <p:ph type="title"/>
          </p:nvPr>
        </p:nvSpPr>
        <p:spPr>
          <a:prstGeom prst="rect">
            <a:avLst/>
          </a:prstGeom>
        </p:spPr>
        <p:txBody>
          <a:bodyPr/>
          <a:lstStyle/>
          <a:p>
            <a:pPr/>
            <a:r>
              <a:t>Case Study: The Son-in-Law</a:t>
            </a:r>
          </a:p>
        </p:txBody>
      </p:sp>
      <p:sp>
        <p:nvSpPr>
          <p:cNvPr id="219" name="Content Placeholder 2"/>
          <p:cNvSpPr txBox="1"/>
          <p:nvPr>
            <p:ph type="body" idx="1"/>
          </p:nvPr>
        </p:nvSpPr>
        <p:spPr>
          <a:xfrm>
            <a:off x="457200" y="1600200"/>
            <a:ext cx="8229600" cy="4525963"/>
          </a:xfrm>
          <a:prstGeom prst="rect">
            <a:avLst/>
          </a:prstGeom>
        </p:spPr>
        <p:txBody>
          <a:bodyPr/>
          <a:lstStyle/>
          <a:p>
            <a:pPr/>
            <a:r>
              <a:t>You have just been elected to the County Commission.  Your son-in-law is employed by the County Roads Department.  Does this violate the Idaho Nepotism Statute?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Rectangle 2"/>
          <p:cNvSpPr txBox="1"/>
          <p:nvPr>
            <p:ph type="title"/>
          </p:nvPr>
        </p:nvSpPr>
        <p:spPr>
          <a:prstGeom prst="rect">
            <a:avLst/>
          </a:prstGeom>
        </p:spPr>
        <p:txBody>
          <a:bodyPr/>
          <a:lstStyle>
            <a:lvl1pPr>
              <a:defRPr b="1"/>
            </a:lvl1pPr>
          </a:lstStyle>
          <a:p>
            <a:pPr/>
            <a:r>
              <a:t>Ethics</a:t>
            </a:r>
          </a:p>
        </p:txBody>
      </p:sp>
      <p:sp>
        <p:nvSpPr>
          <p:cNvPr id="222" name="Rectangle 3"/>
          <p:cNvSpPr txBox="1"/>
          <p:nvPr>
            <p:ph type="body" idx="1"/>
          </p:nvPr>
        </p:nvSpPr>
        <p:spPr>
          <a:xfrm>
            <a:off x="457200" y="1598612"/>
            <a:ext cx="7848600" cy="4527551"/>
          </a:xfrm>
          <a:prstGeom prst="rect">
            <a:avLst/>
          </a:prstGeom>
        </p:spPr>
        <p:txBody>
          <a:bodyPr/>
          <a:lstStyle/>
          <a:p>
            <a:pPr>
              <a:spcBef>
                <a:spcPts val="600"/>
              </a:spcBef>
              <a:defRPr b="1" sz="2800">
                <a:latin typeface="Times New Roman"/>
                <a:ea typeface="Times New Roman"/>
                <a:cs typeface="Times New Roman"/>
                <a:sym typeface="Times New Roman"/>
              </a:defRPr>
            </a:pPr>
            <a:r>
              <a:t>Bribery &amp; Corrupt Influence Act—Idaho Code Title 18, Chapter 13</a:t>
            </a:r>
          </a:p>
          <a:p>
            <a:pPr>
              <a:buSzTx/>
              <a:buNone/>
              <a:defRPr b="1" sz="1400">
                <a:latin typeface="Times New Roman"/>
                <a:ea typeface="Times New Roman"/>
                <a:cs typeface="Times New Roman"/>
                <a:sym typeface="Times New Roman"/>
              </a:defRPr>
            </a:pPr>
          </a:p>
          <a:p>
            <a:pPr lvl="1" marL="742950" indent="-285750">
              <a:spcBef>
                <a:spcPts val="500"/>
              </a:spcBef>
              <a:defRPr b="1" sz="2400">
                <a:latin typeface="Times New Roman"/>
                <a:ea typeface="Times New Roman"/>
                <a:cs typeface="Times New Roman"/>
                <a:sym typeface="Times New Roman"/>
              </a:defRPr>
            </a:pPr>
            <a:r>
              <a:t>Nepotism</a:t>
            </a:r>
            <a:endParaRPr sz="2800"/>
          </a:p>
          <a:p>
            <a:pPr lvl="1" marL="285750" indent="171450">
              <a:spcBef>
                <a:spcPts val="600"/>
              </a:spcBef>
              <a:buSzTx/>
              <a:buNone/>
              <a:defRPr b="1" sz="1300">
                <a:latin typeface="Times New Roman"/>
                <a:ea typeface="Times New Roman"/>
                <a:cs typeface="Times New Roman"/>
                <a:sym typeface="Times New Roman"/>
              </a:defRPr>
            </a:pPr>
          </a:p>
          <a:p>
            <a:pPr lvl="2" marL="1143000" indent="-228600">
              <a:spcBef>
                <a:spcPts val="500"/>
              </a:spcBef>
              <a:defRPr b="1" sz="2200">
                <a:latin typeface="Times New Roman"/>
                <a:ea typeface="Times New Roman"/>
                <a:cs typeface="Times New Roman"/>
                <a:sym typeface="Times New Roman"/>
              </a:defRPr>
            </a:pPr>
            <a:r>
              <a:t>A person currently employed when a relative is elected retains their position and continues receiving cost of living increases, bonuses and promotions.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itle 1"/>
          <p:cNvSpPr txBox="1"/>
          <p:nvPr>
            <p:ph type="title"/>
          </p:nvPr>
        </p:nvSpPr>
        <p:spPr>
          <a:prstGeom prst="rect">
            <a:avLst/>
          </a:prstGeom>
        </p:spPr>
        <p:txBody>
          <a:bodyPr/>
          <a:lstStyle/>
          <a:p>
            <a:pPr defTabSz="342900">
              <a:defRPr b="1" sz="2925"/>
            </a:pPr>
            <a:r>
              <a:t>TITLE 74 TRANSPARENT AND ETHICAL GOVERNMENT</a:t>
            </a:r>
            <a:br/>
          </a:p>
        </p:txBody>
      </p:sp>
      <p:sp>
        <p:nvSpPr>
          <p:cNvPr id="225" name="Content Placeholder 2"/>
          <p:cNvSpPr txBox="1"/>
          <p:nvPr>
            <p:ph type="body" idx="1"/>
          </p:nvPr>
        </p:nvSpPr>
        <p:spPr>
          <a:xfrm>
            <a:off x="457200" y="1600200"/>
            <a:ext cx="8229600" cy="4525963"/>
          </a:xfrm>
          <a:prstGeom prst="rect">
            <a:avLst/>
          </a:prstGeom>
        </p:spPr>
        <p:txBody>
          <a:bodyPr/>
          <a:lstStyle/>
          <a:p>
            <a:pPr marL="0" indent="0" defTabSz="448055">
              <a:buSzTx/>
              <a:buNone/>
              <a:defRPr sz="3136"/>
            </a:pPr>
            <a:r>
              <a:rPr u="sng">
                <a:solidFill>
                  <a:srgbClr val="0000FF"/>
                </a:solidFill>
                <a:uFill>
                  <a:solidFill>
                    <a:srgbClr val="0000FF"/>
                  </a:solidFill>
                </a:uFill>
                <a:hlinkClick r:id="rId2" invalidUrl="" action="" tgtFrame="" tooltip="" history="1" highlightClick="0" endSnd="0"/>
              </a:rPr>
              <a:t>CHAPTER 1</a:t>
            </a:r>
            <a:r>
              <a:t>   PUBLIC RECORDS ACT </a:t>
            </a:r>
          </a:p>
          <a:p>
            <a:pPr marL="0" indent="0" defTabSz="448055">
              <a:buSzTx/>
              <a:buNone/>
              <a:defRPr sz="3136"/>
            </a:pPr>
            <a:r>
              <a:rPr u="sng">
                <a:solidFill>
                  <a:srgbClr val="0000FF"/>
                </a:solidFill>
                <a:uFill>
                  <a:solidFill>
                    <a:srgbClr val="0000FF"/>
                  </a:solidFill>
                </a:uFill>
                <a:hlinkClick r:id="rId3" invalidUrl="" action="" tgtFrame="" tooltip="" history="1" highlightClick="0" endSnd="0"/>
              </a:rPr>
              <a:t>CHAPTER 2</a:t>
            </a:r>
            <a:r>
              <a:t>   OPEN MEETINGS LAW </a:t>
            </a:r>
          </a:p>
          <a:p>
            <a:pPr marL="0" indent="0" defTabSz="448055">
              <a:buSzTx/>
              <a:buNone/>
              <a:defRPr sz="3136"/>
            </a:pPr>
            <a:r>
              <a:t>CHAPTER 3   [RESERVED] </a:t>
            </a:r>
          </a:p>
          <a:p>
            <a:pPr marL="0" indent="0" defTabSz="448055">
              <a:buSzTx/>
              <a:buNone/>
              <a:defRPr sz="3136"/>
            </a:pPr>
            <a:r>
              <a:rPr u="sng">
                <a:solidFill>
                  <a:srgbClr val="0000FF"/>
                </a:solidFill>
                <a:uFill>
                  <a:solidFill>
                    <a:srgbClr val="0000FF"/>
                  </a:solidFill>
                </a:uFill>
                <a:hlinkClick r:id="rId4" invalidUrl="" action="" tgtFrame="" tooltip="" history="1" highlightClick="0" endSnd="0"/>
              </a:rPr>
              <a:t>CHAPTER 4</a:t>
            </a:r>
            <a:r>
              <a:t>   ETHICS IN GOVERNMENT </a:t>
            </a:r>
          </a:p>
          <a:p>
            <a:pPr lvl="1" marL="0" indent="768096" defTabSz="448055">
              <a:buSzTx/>
              <a:buNone/>
              <a:defRPr sz="3136"/>
            </a:pPr>
            <a:r>
              <a:rPr u="sng">
                <a:solidFill>
                  <a:srgbClr val="0000FF"/>
                </a:solidFill>
                <a:uFill>
                  <a:solidFill>
                    <a:srgbClr val="0000FF"/>
                  </a:solidFill>
                </a:uFill>
                <a:hlinkClick r:id="rId5" invalidUrl="" action="" tgtFrame="" tooltip="" history="1" highlightClick="0" endSnd="0"/>
              </a:rPr>
              <a:t>CHAPTER 5</a:t>
            </a:r>
            <a:r>
              <a:t>   PROHIBITIONS AGAINST CONTRACTS WITH OFFICERS </a:t>
            </a:r>
          </a:p>
          <a:p>
            <a:pPr marL="0" indent="0" defTabSz="448055">
              <a:buSzTx/>
              <a:buNone/>
              <a:defRPr sz="3136"/>
            </a:pPr>
            <a:r>
              <a:rPr u="sng">
                <a:solidFill>
                  <a:srgbClr val="0433FF"/>
                </a:solidFill>
              </a:rPr>
              <a:t>CHAPTER 6</a:t>
            </a:r>
            <a:r>
              <a:t> prohibition against using public funds for campaigning.</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Rectangle 1"/>
          <p:cNvSpPr txBox="1"/>
          <p:nvPr>
            <p:ph type="title"/>
          </p:nvPr>
        </p:nvSpPr>
        <p:spPr>
          <a:prstGeom prst="rect">
            <a:avLst/>
          </a:prstGeom>
        </p:spPr>
        <p:txBody>
          <a:bodyPr/>
          <a:lstStyle/>
          <a:p>
            <a:pPr/>
            <a:r>
              <a:t>Conflict of interest in Idaho</a:t>
            </a:r>
          </a:p>
        </p:txBody>
      </p:sp>
      <p:sp>
        <p:nvSpPr>
          <p:cNvPr id="228" name="Rectangle 2"/>
          <p:cNvSpPr txBox="1"/>
          <p:nvPr>
            <p:ph type="body" idx="1"/>
          </p:nvPr>
        </p:nvSpPr>
        <p:spPr>
          <a:xfrm>
            <a:off x="457200" y="1600200"/>
            <a:ext cx="8229600" cy="4525963"/>
          </a:xfrm>
          <a:prstGeom prst="rect">
            <a:avLst/>
          </a:prstGeom>
        </p:spPr>
        <p:txBody>
          <a:bodyPr/>
          <a:lstStyle/>
          <a:p>
            <a:pPr marL="304800" indent="-304800">
              <a:lnSpc>
                <a:spcPct val="80000"/>
              </a:lnSpc>
              <a:spcBef>
                <a:spcPts val="0"/>
              </a:spcBef>
              <a:defRPr b="1" sz="2800">
                <a:latin typeface="Arial"/>
                <a:ea typeface="Arial"/>
                <a:cs typeface="Arial"/>
                <a:sym typeface="Arial"/>
              </a:defRPr>
            </a:pPr>
            <a:r>
              <a:t>. A conflict of interest is generally defined as any </a:t>
            </a:r>
            <a:r>
              <a:t>“</a:t>
            </a:r>
            <a:r>
              <a:t>official action or any decision or recommendation by a person acting in a capacity as a public official, the effect of which would be to the private pecuniary benefit of the person or a member of the person</a:t>
            </a:r>
            <a:r>
              <a:t>’</a:t>
            </a:r>
            <a:r>
              <a:t>s household, or a business with which the person or a member of the person</a:t>
            </a:r>
            <a:r>
              <a:t>’</a:t>
            </a:r>
            <a:r>
              <a:t>s household is associated.</a:t>
            </a:r>
            <a:r>
              <a:t>”</a:t>
            </a:r>
            <a:r>
              <a:t>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1"/>
          <p:cNvSpPr txBox="1"/>
          <p:nvPr>
            <p:ph type="title"/>
          </p:nvPr>
        </p:nvSpPr>
        <p:spPr>
          <a:prstGeom prst="rect">
            <a:avLst/>
          </a:prstGeom>
        </p:spPr>
        <p:txBody>
          <a:bodyPr/>
          <a:lstStyle/>
          <a:p>
            <a:pPr/>
            <a:r>
              <a:t>Conflict of Interest</a:t>
            </a:r>
          </a:p>
        </p:txBody>
      </p:sp>
      <p:sp>
        <p:nvSpPr>
          <p:cNvPr id="231" name="Content Placeholder 2"/>
          <p:cNvSpPr txBox="1"/>
          <p:nvPr>
            <p:ph type="body" idx="1"/>
          </p:nvPr>
        </p:nvSpPr>
        <p:spPr>
          <a:xfrm>
            <a:off x="457200" y="1600200"/>
            <a:ext cx="8229600" cy="4525963"/>
          </a:xfrm>
          <a:prstGeom prst="rect">
            <a:avLst/>
          </a:prstGeom>
        </p:spPr>
        <p:txBody>
          <a:bodyPr/>
          <a:lstStyle/>
          <a:p>
            <a:pPr/>
            <a:r>
              <a:t>When a conflict of interest exists, the public official must disclose the conflict. Under the Ethics in Government Act, disclosure does not affect an elected public official</a:t>
            </a:r>
            <a:r>
              <a:t>’</a:t>
            </a:r>
            <a:r>
              <a:t>s authority to be counted for the purpose of determining a quorum and to debate and to vote on the matter.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Rectangle 1"/>
          <p:cNvSpPr txBox="1"/>
          <p:nvPr>
            <p:ph type="title"/>
          </p:nvPr>
        </p:nvSpPr>
        <p:spPr>
          <a:prstGeom prst="rect">
            <a:avLst/>
          </a:prstGeom>
        </p:spPr>
        <p:txBody>
          <a:bodyPr/>
          <a:lstStyle/>
          <a:p>
            <a:pPr/>
            <a:r>
              <a:t>Exemptions to Conflict of Interest</a:t>
            </a:r>
          </a:p>
        </p:txBody>
      </p:sp>
      <p:sp>
        <p:nvSpPr>
          <p:cNvPr id="234" name="Rectangle 2"/>
          <p:cNvSpPr txBox="1"/>
          <p:nvPr>
            <p:ph type="body" idx="1"/>
          </p:nvPr>
        </p:nvSpPr>
        <p:spPr>
          <a:xfrm>
            <a:off x="457200" y="1600200"/>
            <a:ext cx="8229600" cy="4525963"/>
          </a:xfrm>
          <a:prstGeom prst="rect">
            <a:avLst/>
          </a:prstGeom>
        </p:spPr>
        <p:txBody>
          <a:bodyPr/>
          <a:lstStyle/>
          <a:p>
            <a:pPr marL="304800" indent="-304800">
              <a:lnSpc>
                <a:spcPct val="72000"/>
              </a:lnSpc>
              <a:spcBef>
                <a:spcPts val="0"/>
              </a:spcBef>
              <a:defRPr b="1" sz="1600">
                <a:latin typeface="Arial"/>
                <a:ea typeface="Arial"/>
                <a:cs typeface="Arial"/>
                <a:sym typeface="Arial"/>
              </a:defRPr>
            </a:pPr>
            <a:r>
              <a:t>Question No. 11: Are there exceptions to the definition of conflict of interest in chapter 4 of title 74, Idaho Code, the Ethics in Government Act? </a:t>
            </a:r>
            <a:endParaRPr sz="800"/>
          </a:p>
          <a:p>
            <a:pPr marL="304800" indent="-304800">
              <a:lnSpc>
                <a:spcPct val="72000"/>
              </a:lnSpc>
              <a:spcBef>
                <a:spcPts val="1700"/>
              </a:spcBef>
              <a:defRPr b="1" sz="1600">
                <a:latin typeface="Arial"/>
                <a:ea typeface="Arial"/>
                <a:cs typeface="Arial"/>
                <a:sym typeface="Arial"/>
              </a:defRPr>
            </a:pPr>
            <a:r>
              <a:t>Answer: Yes. Under the Act, there is no conflict of interest if the pecuniary benefit received arises out of: </a:t>
            </a:r>
            <a:endParaRPr sz="800"/>
          </a:p>
          <a:p>
            <a:pPr marL="304800" indent="-304800">
              <a:lnSpc>
                <a:spcPct val="72000"/>
              </a:lnSpc>
              <a:spcBef>
                <a:spcPts val="1700"/>
              </a:spcBef>
              <a:defRPr sz="1600"/>
            </a:pPr>
            <a:r>
              <a:t>(a) An interest or membership in a particular business, industry, occupation or class required by law as a prerequisite to the holding by the person of the office or position; </a:t>
            </a:r>
            <a:endParaRPr sz="800"/>
          </a:p>
          <a:p>
            <a:pPr marL="304800" indent="-304800">
              <a:lnSpc>
                <a:spcPct val="72000"/>
              </a:lnSpc>
              <a:spcBef>
                <a:spcPts val="1700"/>
              </a:spcBef>
              <a:defRPr sz="1600"/>
            </a:pPr>
            <a:r>
              <a:t>(b) Any action in the person's official capacity which would affect to the same degree a class consisting of an industry or occupation group in which the person, or a member of the person's household or business with which the person is associated, is a member or is engaged; </a:t>
            </a:r>
            <a:endParaRPr sz="800"/>
          </a:p>
          <a:p>
            <a:pPr marL="304800" indent="-304800">
              <a:lnSpc>
                <a:spcPct val="72000"/>
              </a:lnSpc>
              <a:spcBef>
                <a:spcPts val="1700"/>
              </a:spcBef>
              <a:defRPr sz="1600"/>
            </a:pPr>
            <a:r>
              <a:t>(c) Any interest which the person has by virtue of his profession, trade or occupation where his interest would be affected to the same degree as that of a substantial group or class of others similarly engaged in the profession, trade or occupation; </a:t>
            </a:r>
            <a:endParaRPr sz="800"/>
          </a:p>
          <a:p>
            <a:pPr marL="304800" indent="-304800">
              <a:lnSpc>
                <a:spcPct val="72000"/>
              </a:lnSpc>
              <a:spcBef>
                <a:spcPts val="1700"/>
              </a:spcBef>
              <a:defRPr sz="1600"/>
            </a:pPr>
            <a:r>
              <a:t>(d) Any action by a public official upon any revenue measure, any appropriation measure or any measure imposing a tax, when similarly situated members of the general public are affected by the outcome of the action in a substantially similar manner and degree.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118" name="Content Placeholder 3" descr="Content Placeholder 3"/>
          <p:cNvPicPr>
            <a:picLocks noChangeAspect="1"/>
          </p:cNvPicPr>
          <p:nvPr/>
        </p:nvPicPr>
        <p:blipFill>
          <a:blip r:embed="rId2">
            <a:extLst/>
          </a:blip>
          <a:stretch>
            <a:fillRect/>
          </a:stretch>
        </p:blipFill>
        <p:spPr>
          <a:xfrm>
            <a:off x="1554709" y="1600200"/>
            <a:ext cx="6034582" cy="4525963"/>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itle 1"/>
          <p:cNvSpPr txBox="1"/>
          <p:nvPr>
            <p:ph type="title"/>
          </p:nvPr>
        </p:nvSpPr>
        <p:spPr>
          <a:prstGeom prst="rect">
            <a:avLst/>
          </a:prstGeom>
        </p:spPr>
        <p:txBody>
          <a:bodyPr/>
          <a:lstStyle/>
          <a:p>
            <a:pPr/>
            <a:r>
              <a:t>Open Meetings Law</a:t>
            </a:r>
          </a:p>
        </p:txBody>
      </p:sp>
      <p:sp>
        <p:nvSpPr>
          <p:cNvPr id="237" name="Content Placeholder 2"/>
          <p:cNvSpPr txBox="1"/>
          <p:nvPr>
            <p:ph type="body" idx="1"/>
          </p:nvPr>
        </p:nvSpPr>
        <p:spPr>
          <a:xfrm>
            <a:off x="457200" y="1600200"/>
            <a:ext cx="8229600" cy="4525963"/>
          </a:xfrm>
          <a:prstGeom prst="rect">
            <a:avLst/>
          </a:prstGeom>
        </p:spPr>
        <p:txBody>
          <a:bodyPr/>
          <a:lstStyle/>
          <a:p>
            <a:pPr/>
            <a:r>
              <a:rPr u="sng">
                <a:solidFill>
                  <a:srgbClr val="0000FF"/>
                </a:solidFill>
                <a:uFill>
                  <a:solidFill>
                    <a:srgbClr val="0000FF"/>
                  </a:solidFill>
                </a:uFill>
                <a:hlinkClick r:id="rId2" invalidUrl="" action="" tgtFrame="" tooltip="" history="1" highlightClick="0" endSnd="0"/>
              </a:rPr>
              <a:t>http://www.ag.idaho.gov/publications/legalManuals/OpenMeeting.pdf</a:t>
            </a:r>
          </a:p>
          <a:p>
            <a:pPr/>
          </a:p>
          <a:p>
            <a:pPr/>
            <a:r>
              <a:t>When in doubt: open the meeting!</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itle 1"/>
          <p:cNvSpPr txBox="1"/>
          <p:nvPr>
            <p:ph type="title"/>
          </p:nvPr>
        </p:nvSpPr>
        <p:spPr>
          <a:prstGeom prst="rect">
            <a:avLst/>
          </a:prstGeom>
        </p:spPr>
        <p:txBody>
          <a:bodyPr/>
          <a:lstStyle>
            <a:lvl1pPr>
              <a:defRPr sz="3900"/>
            </a:lvl1pPr>
          </a:lstStyle>
          <a:p>
            <a:pPr/>
            <a:r>
              <a:t>Case Study: Privacy and Public Officials</a:t>
            </a:r>
          </a:p>
        </p:txBody>
      </p:sp>
      <p:sp>
        <p:nvSpPr>
          <p:cNvPr id="240" name="Content Placeholder 2"/>
          <p:cNvSpPr txBox="1"/>
          <p:nvPr>
            <p:ph type="body" idx="1"/>
          </p:nvPr>
        </p:nvSpPr>
        <p:spPr>
          <a:xfrm>
            <a:off x="457200" y="1600200"/>
            <a:ext cx="8229600" cy="4525963"/>
          </a:xfrm>
          <a:prstGeom prst="rect">
            <a:avLst/>
          </a:prstGeom>
        </p:spPr>
        <p:txBody>
          <a:bodyPr/>
          <a:lstStyle>
            <a:lvl1pPr marL="336042" indent="-336042" defTabSz="448055">
              <a:lnSpc>
                <a:spcPct val="90000"/>
              </a:lnSpc>
              <a:defRPr sz="3136"/>
            </a:lvl1pPr>
          </a:lstStyle>
          <a:p>
            <a:pPr/>
            <a:r>
              <a:t>Your county’s Deputy Clerk attended her high school reunion out of state and partied hard with her old friends.  One of the friends took a picture of the drunken Deputy Clerk passed out on a table surrounded by empty bottles, posted it on Face book and “tagged her.” Before long, the photo was being emailed and posted by many.   Angry citizens are now calling and demanding she be fired as a “bad example.” Should she be fired?</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Rectangle 1"/>
          <p:cNvSpPr txBox="1"/>
          <p:nvPr>
            <p:ph type="title"/>
          </p:nvPr>
        </p:nvSpPr>
        <p:spPr>
          <a:prstGeom prst="rect">
            <a:avLst/>
          </a:prstGeom>
        </p:spPr>
        <p:txBody>
          <a:bodyPr/>
          <a:lstStyle>
            <a:lvl1pPr defTabSz="443484">
              <a:defRPr sz="3395"/>
            </a:lvl1pPr>
          </a:lstStyle>
          <a:p>
            <a:pPr/>
            <a:r>
              <a:t>The Expectation of Privacy increases as you go down the organization</a:t>
            </a:r>
          </a:p>
        </p:txBody>
      </p:sp>
      <p:grpSp>
        <p:nvGrpSpPr>
          <p:cNvPr id="252" name="Group 5"/>
          <p:cNvGrpSpPr/>
          <p:nvPr/>
        </p:nvGrpSpPr>
        <p:grpSpPr>
          <a:xfrm>
            <a:off x="457200" y="1735913"/>
            <a:ext cx="8229600" cy="4390250"/>
            <a:chOff x="0" y="0"/>
            <a:chExt cx="8229600" cy="4390249"/>
          </a:xfrm>
        </p:grpSpPr>
        <p:grpSp>
          <p:nvGrpSpPr>
            <p:cNvPr id="245" name="AutoShape 2"/>
            <p:cNvGrpSpPr/>
            <p:nvPr/>
          </p:nvGrpSpPr>
          <p:grpSpPr>
            <a:xfrm>
              <a:off x="0" y="0"/>
              <a:ext cx="8229600" cy="1142605"/>
              <a:chOff x="0" y="0"/>
              <a:chExt cx="8229600" cy="1142604"/>
            </a:xfrm>
          </p:grpSpPr>
          <p:sp>
            <p:nvSpPr>
              <p:cNvPr id="243" name="Rounded Rectangle"/>
              <p:cNvSpPr/>
              <p:nvPr/>
            </p:nvSpPr>
            <p:spPr>
              <a:xfrm>
                <a:off x="0" y="0"/>
                <a:ext cx="8229600" cy="1142605"/>
              </a:xfrm>
              <a:prstGeom prst="roundRect">
                <a:avLst>
                  <a:gd name="adj" fmla="val 7500"/>
                </a:avLst>
              </a:prstGeom>
              <a:gradFill flip="none" rotWithShape="1">
                <a:gsLst>
                  <a:gs pos="0">
                    <a:srgbClr val="FFCDC1"/>
                  </a:gs>
                  <a:gs pos="100000">
                    <a:srgbClr val="E55634"/>
                  </a:gs>
                </a:gsLst>
                <a:lin ang="5400000" scaled="0"/>
              </a:gradFill>
              <a:ln w="9525" cap="flat">
                <a:solidFill>
                  <a:srgbClr val="CF5E43"/>
                </a:solidFill>
                <a:prstDash val="solid"/>
                <a:round/>
              </a:ln>
              <a:effectLst>
                <a:outerShdw sx="100000" sy="100000" kx="0" ky="0" algn="b" rotWithShape="0" blurRad="38100" dist="23000" dir="5400000">
                  <a:srgbClr val="1F497D">
                    <a:alpha val="34999"/>
                  </a:srgbClr>
                </a:outerShdw>
              </a:effectLst>
            </p:spPr>
            <p:txBody>
              <a:bodyPr wrap="square" lIns="45719" tIns="45719" rIns="45719" bIns="45719" numCol="1" anchor="t">
                <a:noAutofit/>
              </a:bodyPr>
              <a:lstStyle/>
              <a:p>
                <a:pPr>
                  <a:defRPr>
                    <a:solidFill>
                      <a:srgbClr val="FFFFFF"/>
                    </a:solidFill>
                  </a:defRPr>
                </a:pPr>
              </a:p>
            </p:txBody>
          </p:sp>
          <p:sp>
            <p:nvSpPr>
              <p:cNvPr id="244" name="Lowest…"/>
              <p:cNvSpPr txBox="1"/>
              <p:nvPr/>
            </p:nvSpPr>
            <p:spPr>
              <a:xfrm>
                <a:off x="25098" y="25099"/>
                <a:ext cx="8179404" cy="792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a:solidFill>
                      <a:srgbClr val="FFFFFF"/>
                    </a:solidFill>
                    <a:latin typeface="Arial"/>
                    <a:ea typeface="Arial"/>
                    <a:cs typeface="Arial"/>
                    <a:sym typeface="Arial"/>
                  </a:defRPr>
                </a:pPr>
                <a:r>
                  <a:t>Lowest</a:t>
                </a:r>
              </a:p>
              <a:p>
                <a:pPr>
                  <a:buClr>
                    <a:srgbClr val="FFFFFF"/>
                  </a:buClr>
                  <a:buSzPct val="100000"/>
                  <a:buFont typeface="Arial"/>
                  <a:buChar char="•"/>
                  <a:defRPr>
                    <a:solidFill>
                      <a:srgbClr val="FFFFFF"/>
                    </a:solidFill>
                    <a:latin typeface="Arial"/>
                    <a:ea typeface="Arial"/>
                    <a:cs typeface="Arial"/>
                    <a:sym typeface="Arial"/>
                  </a:defRPr>
                </a:pPr>
                <a:r>
                  <a:t>Highest ranking officials</a:t>
                </a:r>
              </a:p>
              <a:p>
                <a:pPr>
                  <a:buClr>
                    <a:srgbClr val="FFFFFF"/>
                  </a:buClr>
                  <a:buSzPct val="100000"/>
                  <a:buFont typeface="Arial"/>
                  <a:buChar char="•"/>
                  <a:defRPr>
                    <a:solidFill>
                      <a:srgbClr val="FFFFFF"/>
                    </a:solidFill>
                    <a:latin typeface="Arial"/>
                    <a:ea typeface="Arial"/>
                    <a:cs typeface="Arial"/>
                    <a:sym typeface="Arial"/>
                  </a:defRPr>
                </a:pPr>
                <a:r>
                  <a:t>Issue may be relevant to their office</a:t>
                </a:r>
              </a:p>
            </p:txBody>
          </p:sp>
        </p:grpSp>
        <p:grpSp>
          <p:nvGrpSpPr>
            <p:cNvPr id="248" name="AutoShape 3"/>
            <p:cNvGrpSpPr/>
            <p:nvPr/>
          </p:nvGrpSpPr>
          <p:grpSpPr>
            <a:xfrm>
              <a:off x="0" y="1623052"/>
              <a:ext cx="8229600" cy="1145686"/>
              <a:chOff x="0" y="0"/>
              <a:chExt cx="8229600" cy="1145684"/>
            </a:xfrm>
          </p:grpSpPr>
          <p:sp>
            <p:nvSpPr>
              <p:cNvPr id="246" name="Rounded Rectangle"/>
              <p:cNvSpPr/>
              <p:nvPr/>
            </p:nvSpPr>
            <p:spPr>
              <a:xfrm>
                <a:off x="0" y="0"/>
                <a:ext cx="8229600" cy="1145685"/>
              </a:xfrm>
              <a:prstGeom prst="roundRect">
                <a:avLst>
                  <a:gd name="adj" fmla="val 7500"/>
                </a:avLst>
              </a:prstGeom>
              <a:gradFill flip="none" rotWithShape="1">
                <a:gsLst>
                  <a:gs pos="0">
                    <a:srgbClr val="FFCDC1"/>
                  </a:gs>
                  <a:gs pos="100000">
                    <a:srgbClr val="E55634"/>
                  </a:gs>
                </a:gsLst>
                <a:lin ang="5400000" scaled="0"/>
              </a:gradFill>
              <a:ln w="9525" cap="flat">
                <a:solidFill>
                  <a:srgbClr val="CF5E43"/>
                </a:solidFill>
                <a:prstDash val="solid"/>
                <a:round/>
              </a:ln>
              <a:effectLst>
                <a:outerShdw sx="100000" sy="100000" kx="0" ky="0" algn="b" rotWithShape="0" blurRad="38100" dist="23000" dir="5400000">
                  <a:srgbClr val="1F497D">
                    <a:alpha val="34999"/>
                  </a:srgbClr>
                </a:outerShdw>
              </a:effectLst>
            </p:spPr>
            <p:txBody>
              <a:bodyPr wrap="square" lIns="45719" tIns="45719" rIns="45719" bIns="45719" numCol="1" anchor="t">
                <a:noAutofit/>
              </a:bodyPr>
              <a:lstStyle/>
              <a:p>
                <a:pPr>
                  <a:defRPr>
                    <a:solidFill>
                      <a:srgbClr val="FFFFFF"/>
                    </a:solidFill>
                  </a:defRPr>
                </a:pPr>
              </a:p>
            </p:txBody>
          </p:sp>
          <p:sp>
            <p:nvSpPr>
              <p:cNvPr id="247" name="Medium…"/>
              <p:cNvSpPr txBox="1"/>
              <p:nvPr/>
            </p:nvSpPr>
            <p:spPr>
              <a:xfrm>
                <a:off x="25167" y="25166"/>
                <a:ext cx="8179266" cy="7926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a:solidFill>
                      <a:srgbClr val="FFFFFF"/>
                    </a:solidFill>
                    <a:latin typeface="Arial"/>
                    <a:ea typeface="Arial"/>
                    <a:cs typeface="Arial"/>
                    <a:sym typeface="Arial"/>
                  </a:defRPr>
                </a:pPr>
                <a:r>
                  <a:t>Medium</a:t>
                </a:r>
              </a:p>
              <a:p>
                <a:pPr>
                  <a:buClr>
                    <a:srgbClr val="FFFFFF"/>
                  </a:buClr>
                  <a:buSzPct val="100000"/>
                  <a:buFont typeface="Arial"/>
                  <a:buChar char="•"/>
                  <a:defRPr>
                    <a:solidFill>
                      <a:srgbClr val="FFFFFF"/>
                    </a:solidFill>
                    <a:latin typeface="Arial"/>
                    <a:ea typeface="Arial"/>
                    <a:cs typeface="Arial"/>
                    <a:sym typeface="Arial"/>
                  </a:defRPr>
                </a:pPr>
                <a:r>
                  <a:t>Middle ranking officials</a:t>
                </a:r>
              </a:p>
              <a:p>
                <a:pPr>
                  <a:buClr>
                    <a:srgbClr val="FFFFFF"/>
                  </a:buClr>
                  <a:buSzPct val="100000"/>
                  <a:buFont typeface="Arial"/>
                  <a:buChar char="•"/>
                  <a:defRPr>
                    <a:solidFill>
                      <a:srgbClr val="FFFFFF"/>
                    </a:solidFill>
                    <a:latin typeface="Arial"/>
                    <a:ea typeface="Arial"/>
                    <a:cs typeface="Arial"/>
                    <a:sym typeface="Arial"/>
                  </a:defRPr>
                </a:pPr>
                <a:r>
                  <a:t>Issue is relevant to their office</a:t>
                </a:r>
              </a:p>
            </p:txBody>
          </p:sp>
        </p:grpSp>
        <p:grpSp>
          <p:nvGrpSpPr>
            <p:cNvPr id="251" name="AutoShape 4"/>
            <p:cNvGrpSpPr/>
            <p:nvPr/>
          </p:nvGrpSpPr>
          <p:grpSpPr>
            <a:xfrm>
              <a:off x="0" y="3246105"/>
              <a:ext cx="8229600" cy="1144145"/>
              <a:chOff x="0" y="0"/>
              <a:chExt cx="8229600" cy="1144144"/>
            </a:xfrm>
          </p:grpSpPr>
          <p:sp>
            <p:nvSpPr>
              <p:cNvPr id="249" name="Rounded Rectangle"/>
              <p:cNvSpPr/>
              <p:nvPr/>
            </p:nvSpPr>
            <p:spPr>
              <a:xfrm>
                <a:off x="0" y="0"/>
                <a:ext cx="8229600" cy="1144145"/>
              </a:xfrm>
              <a:prstGeom prst="roundRect">
                <a:avLst>
                  <a:gd name="adj" fmla="val 7500"/>
                </a:avLst>
              </a:prstGeom>
              <a:gradFill flip="none" rotWithShape="1">
                <a:gsLst>
                  <a:gs pos="0">
                    <a:srgbClr val="FFCDC1"/>
                  </a:gs>
                  <a:gs pos="100000">
                    <a:srgbClr val="E55634"/>
                  </a:gs>
                </a:gsLst>
                <a:lin ang="5400000" scaled="0"/>
              </a:gradFill>
              <a:ln w="9525" cap="flat">
                <a:solidFill>
                  <a:srgbClr val="CF5E43"/>
                </a:solidFill>
                <a:prstDash val="solid"/>
                <a:round/>
              </a:ln>
              <a:effectLst>
                <a:outerShdw sx="100000" sy="100000" kx="0" ky="0" algn="b" rotWithShape="0" blurRad="38100" dist="23000" dir="5400000">
                  <a:srgbClr val="1F497D">
                    <a:alpha val="34999"/>
                  </a:srgbClr>
                </a:outerShdw>
              </a:effectLst>
            </p:spPr>
            <p:txBody>
              <a:bodyPr wrap="square" lIns="45719" tIns="45719" rIns="45719" bIns="45719" numCol="1" anchor="t">
                <a:noAutofit/>
              </a:bodyPr>
              <a:lstStyle/>
              <a:p>
                <a:pPr>
                  <a:defRPr>
                    <a:solidFill>
                      <a:srgbClr val="FFFFFF"/>
                    </a:solidFill>
                  </a:defRPr>
                </a:pPr>
              </a:p>
            </p:txBody>
          </p:sp>
          <p:sp>
            <p:nvSpPr>
              <p:cNvPr id="250" name="Highest…"/>
              <p:cNvSpPr txBox="1"/>
              <p:nvPr/>
            </p:nvSpPr>
            <p:spPr>
              <a:xfrm>
                <a:off x="25132" y="25133"/>
                <a:ext cx="8179336" cy="792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a:solidFill>
                      <a:srgbClr val="FFFFFF"/>
                    </a:solidFill>
                    <a:latin typeface="Arial"/>
                    <a:ea typeface="Arial"/>
                    <a:cs typeface="Arial"/>
                    <a:sym typeface="Arial"/>
                  </a:defRPr>
                </a:pPr>
                <a:r>
                  <a:t>Highest</a:t>
                </a:r>
              </a:p>
              <a:p>
                <a:pPr>
                  <a:buClr>
                    <a:srgbClr val="FFFFFF"/>
                  </a:buClr>
                  <a:buSzPct val="100000"/>
                  <a:buFont typeface="Arial"/>
                  <a:buChar char="•"/>
                  <a:defRPr>
                    <a:solidFill>
                      <a:srgbClr val="FFFFFF"/>
                    </a:solidFill>
                    <a:latin typeface="Arial"/>
                    <a:ea typeface="Arial"/>
                    <a:cs typeface="Arial"/>
                    <a:sym typeface="Arial"/>
                  </a:defRPr>
                </a:pPr>
                <a:r>
                  <a:t>Lower ranking employees</a:t>
                </a:r>
              </a:p>
              <a:p>
                <a:pPr>
                  <a:buClr>
                    <a:srgbClr val="FFFFFF"/>
                  </a:buClr>
                  <a:buSzPct val="100000"/>
                  <a:buFont typeface="Arial"/>
                  <a:buChar char="•"/>
                  <a:defRPr>
                    <a:solidFill>
                      <a:srgbClr val="FFFFFF"/>
                    </a:solidFill>
                    <a:latin typeface="Arial"/>
                    <a:ea typeface="Arial"/>
                    <a:cs typeface="Arial"/>
                    <a:sym typeface="Arial"/>
                  </a:defRPr>
                </a:pPr>
                <a:r>
                  <a:t>Issue not relevant to their office</a:t>
                </a:r>
              </a:p>
            </p:txBody>
          </p:sp>
        </p:grpSp>
      </p:gr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ectangle 1"/>
          <p:cNvSpPr txBox="1"/>
          <p:nvPr>
            <p:ph type="title"/>
          </p:nvPr>
        </p:nvSpPr>
        <p:spPr>
          <a:prstGeom prst="rect">
            <a:avLst/>
          </a:prstGeom>
        </p:spPr>
        <p:txBody>
          <a:bodyPr/>
          <a:lstStyle/>
          <a:p>
            <a:pPr defTabSz="443484">
              <a:defRPr sz="3395"/>
            </a:pPr>
            <a:r>
              <a:t>Ethics resources</a:t>
            </a:r>
            <a:br/>
          </a:p>
        </p:txBody>
      </p:sp>
      <p:sp>
        <p:nvSpPr>
          <p:cNvPr id="255" name="Rectangle 2"/>
          <p:cNvSpPr txBox="1"/>
          <p:nvPr>
            <p:ph type="body" idx="1"/>
          </p:nvPr>
        </p:nvSpPr>
        <p:spPr>
          <a:xfrm>
            <a:off x="457200" y="1600200"/>
            <a:ext cx="8229600" cy="4525963"/>
          </a:xfrm>
          <a:prstGeom prst="rect">
            <a:avLst/>
          </a:prstGeom>
        </p:spPr>
        <p:txBody>
          <a:bodyPr/>
          <a:lstStyle/>
          <a:p>
            <a:pPr marL="304800" indent="-304800">
              <a:spcBef>
                <a:spcPts val="0"/>
              </a:spcBef>
            </a:pPr>
            <a:r>
              <a:t>Attorney General</a:t>
            </a:r>
            <a:r>
              <a:t>’</a:t>
            </a:r>
            <a:r>
              <a:t>s Ethics handbook.</a:t>
            </a:r>
          </a:p>
          <a:p>
            <a:pPr lvl="1" marL="742950" indent="-285750">
              <a:spcBef>
                <a:spcPts val="600"/>
              </a:spcBef>
              <a:defRPr sz="2800" u="sng">
                <a:solidFill>
                  <a:srgbClr val="00A3D6"/>
                </a:solidFill>
              </a:defRPr>
            </a:pPr>
            <a:r>
              <a:rPr>
                <a:solidFill>
                  <a:srgbClr val="0000FF"/>
                </a:solidFill>
                <a:uFill>
                  <a:solidFill>
                    <a:srgbClr val="0000FF"/>
                  </a:solidFill>
                </a:uFill>
                <a:hlinkClick r:id="rId2" invalidUrl="" action="" tgtFrame="" tooltip="" history="1" highlightClick="0" endSnd="0"/>
              </a:rPr>
              <a:t>http://www.ag.idaho.gov/publications/manuals.html</a:t>
            </a:r>
          </a:p>
          <a:p>
            <a:pPr lvl="1" marL="742950" indent="-285750">
              <a:spcBef>
                <a:spcPts val="600"/>
              </a:spcBef>
              <a:defRPr sz="2800"/>
            </a:pPr>
            <a:r>
              <a:t>Lists the statutes addressing ethics in Idaho</a:t>
            </a:r>
          </a:p>
          <a:p>
            <a:pPr lvl="1" marL="742950" indent="-285750">
              <a:spcBef>
                <a:spcPts val="600"/>
              </a:spcBef>
              <a:defRPr sz="2800"/>
            </a:pPr>
            <a:r>
              <a:t>Contains a listing of Attorney General findings in answer to specific ethics inquiries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itle 1"/>
          <p:cNvSpPr txBox="1"/>
          <p:nvPr>
            <p:ph type="title"/>
          </p:nvPr>
        </p:nvSpPr>
        <p:spPr>
          <a:prstGeom prst="rect">
            <a:avLst/>
          </a:prstGeom>
        </p:spPr>
        <p:txBody>
          <a:bodyPr/>
          <a:lstStyle/>
          <a:p>
            <a:pPr/>
            <a:r>
              <a:t>First goal</a:t>
            </a:r>
          </a:p>
        </p:txBody>
      </p:sp>
      <p:pic>
        <p:nvPicPr>
          <p:cNvPr id="258" name="Content Placeholder 3" descr="Content Placeholder 3"/>
          <p:cNvPicPr>
            <a:picLocks noChangeAspect="1"/>
          </p:cNvPicPr>
          <p:nvPr/>
        </p:nvPicPr>
        <p:blipFill>
          <a:blip r:embed="rId2">
            <a:extLst/>
          </a:blip>
          <a:stretch>
            <a:fillRect/>
          </a:stretch>
        </p:blipFill>
        <p:spPr>
          <a:xfrm>
            <a:off x="631752" y="1600200"/>
            <a:ext cx="7880496" cy="4525963"/>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itle 1"/>
          <p:cNvSpPr txBox="1"/>
          <p:nvPr>
            <p:ph type="title"/>
          </p:nvPr>
        </p:nvSpPr>
        <p:spPr>
          <a:prstGeom prst="rect">
            <a:avLst/>
          </a:prstGeom>
        </p:spPr>
        <p:txBody>
          <a:bodyPr/>
          <a:lstStyle/>
          <a:p>
            <a:pPr/>
          </a:p>
        </p:txBody>
      </p:sp>
      <p:sp>
        <p:nvSpPr>
          <p:cNvPr id="261" name="Content Placeholder 2"/>
          <p:cNvSpPr txBox="1"/>
          <p:nvPr>
            <p:ph type="body" idx="1"/>
          </p:nvPr>
        </p:nvSpPr>
        <p:spPr>
          <a:xfrm>
            <a:off x="457200" y="1600200"/>
            <a:ext cx="8229600" cy="4525963"/>
          </a:xfrm>
          <a:prstGeom prst="rect">
            <a:avLst/>
          </a:prstGeom>
        </p:spPr>
        <p:txBody>
          <a:bodyPr/>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120" name="Content Placeholder 3" descr="Content Placeholder 3"/>
          <p:cNvPicPr>
            <a:picLocks noChangeAspect="1"/>
          </p:cNvPicPr>
          <p:nvPr/>
        </p:nvPicPr>
        <p:blipFill>
          <a:blip r:embed="rId2">
            <a:extLst/>
          </a:blip>
          <a:stretch>
            <a:fillRect/>
          </a:stretch>
        </p:blipFill>
        <p:spPr>
          <a:xfrm>
            <a:off x="1499648" y="381000"/>
            <a:ext cx="6144704" cy="574516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itle 1"/>
          <p:cNvSpPr txBox="1"/>
          <p:nvPr>
            <p:ph type="title"/>
          </p:nvPr>
        </p:nvSpPr>
        <p:spPr>
          <a:prstGeom prst="rect">
            <a:avLst/>
          </a:prstGeom>
        </p:spPr>
        <p:txBody>
          <a:bodyPr/>
          <a:lstStyle/>
          <a:p>
            <a:pPr/>
            <a:r>
              <a:t>Rita Crundwell</a:t>
            </a:r>
          </a:p>
        </p:txBody>
      </p:sp>
      <p:pic>
        <p:nvPicPr>
          <p:cNvPr id="123" name="Content Placeholder 3" descr="Content Placeholder 3"/>
          <p:cNvPicPr>
            <a:picLocks noChangeAspect="1"/>
          </p:cNvPicPr>
          <p:nvPr/>
        </p:nvPicPr>
        <p:blipFill>
          <a:blip r:embed="rId2">
            <a:extLst/>
          </a:blip>
          <a:srcRect l="0" t="896" r="0" b="896"/>
          <a:stretch>
            <a:fillRect/>
          </a:stretch>
        </p:blipFill>
        <p:spPr>
          <a:xfrm>
            <a:off x="457200" y="1600199"/>
            <a:ext cx="8229600" cy="452596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itle 1"/>
          <p:cNvSpPr txBox="1"/>
          <p:nvPr>
            <p:ph type="title"/>
          </p:nvPr>
        </p:nvSpPr>
        <p:spPr>
          <a:prstGeom prst="rect">
            <a:avLst/>
          </a:prstGeom>
        </p:spPr>
        <p:txBody>
          <a:bodyPr/>
          <a:lstStyle/>
          <a:p>
            <a:pPr/>
            <a:r>
              <a:t>Second Goal</a:t>
            </a:r>
          </a:p>
        </p:txBody>
      </p:sp>
      <p:pic>
        <p:nvPicPr>
          <p:cNvPr id="126" name="Content Placeholder 3" descr="Content Placeholder 3"/>
          <p:cNvPicPr>
            <a:picLocks noChangeAspect="1"/>
          </p:cNvPicPr>
          <p:nvPr/>
        </p:nvPicPr>
        <p:blipFill>
          <a:blip r:embed="rId2">
            <a:extLst/>
          </a:blip>
          <a:stretch>
            <a:fillRect/>
          </a:stretch>
        </p:blipFill>
        <p:spPr>
          <a:xfrm>
            <a:off x="1403844" y="1600200"/>
            <a:ext cx="6336312" cy="452596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le 1"/>
          <p:cNvSpPr txBox="1"/>
          <p:nvPr>
            <p:ph type="title"/>
          </p:nvPr>
        </p:nvSpPr>
        <p:spPr>
          <a:prstGeom prst="rect">
            <a:avLst/>
          </a:prstGeom>
        </p:spPr>
        <p:txBody>
          <a:bodyPr/>
          <a:lstStyle/>
          <a:p>
            <a:pPr/>
            <a:r>
              <a:t>Trust in Government has declined</a:t>
            </a:r>
            <a:br/>
            <a:r>
              <a:rPr sz="1300"/>
              <a:t>source: Pew research Center</a:t>
            </a:r>
          </a:p>
        </p:txBody>
      </p:sp>
      <p:pic>
        <p:nvPicPr>
          <p:cNvPr id="129" name="Screen Shot 2021-09-26 at 4.16.05 PM.png" descr="Screen Shot 2021-09-26 at 4.16.05 PM.png"/>
          <p:cNvPicPr>
            <a:picLocks noChangeAspect="1"/>
          </p:cNvPicPr>
          <p:nvPr/>
        </p:nvPicPr>
        <p:blipFill>
          <a:blip r:embed="rId2">
            <a:extLst/>
          </a:blip>
          <a:stretch>
            <a:fillRect/>
          </a:stretch>
        </p:blipFill>
        <p:spPr>
          <a:xfrm>
            <a:off x="0" y="1763407"/>
            <a:ext cx="9144001" cy="460039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Rectangle 1"/>
          <p:cNvSpPr txBox="1"/>
          <p:nvPr>
            <p:ph type="title"/>
          </p:nvPr>
        </p:nvSpPr>
        <p:spPr>
          <a:prstGeom prst="rect">
            <a:avLst/>
          </a:prstGeom>
        </p:spPr>
        <p:txBody>
          <a:bodyPr/>
          <a:lstStyle>
            <a:lvl1pPr>
              <a:defRPr sz="3500"/>
            </a:lvl1pPr>
          </a:lstStyle>
          <a:p>
            <a:pPr/>
            <a:r>
              <a:t>The floor and the ceiling: where are you?</a:t>
            </a:r>
          </a:p>
        </p:txBody>
      </p:sp>
      <p:sp>
        <p:nvSpPr>
          <p:cNvPr id="132" name="Rectangle 2"/>
          <p:cNvSpPr txBox="1"/>
          <p:nvPr>
            <p:ph type="body" idx="1"/>
          </p:nvPr>
        </p:nvSpPr>
        <p:spPr>
          <a:xfrm>
            <a:off x="457200" y="1600200"/>
            <a:ext cx="8229600" cy="4525963"/>
          </a:xfrm>
          <a:prstGeom prst="rect">
            <a:avLst/>
          </a:prstGeom>
        </p:spPr>
        <p:txBody>
          <a:bodyPr/>
          <a:lstStyle/>
          <a:p>
            <a:pPr marL="304800" indent="-304800">
              <a:spcBef>
                <a:spcPts val="0"/>
              </a:spcBef>
            </a:pPr>
            <a:r>
              <a:t>Ceiling: doesn</a:t>
            </a:r>
            <a:r>
              <a:t>’</a:t>
            </a:r>
            <a:r>
              <a:t>t even take a paper clip home</a:t>
            </a:r>
          </a:p>
          <a:p>
            <a:pPr marL="304800" indent="-304800"/>
          </a:p>
          <a:p>
            <a:pPr marL="304800" indent="-304800"/>
          </a:p>
          <a:p>
            <a:pPr marL="304800" indent="-304800"/>
          </a:p>
          <a:p>
            <a:pPr marL="304800" indent="-304800"/>
          </a:p>
          <a:p>
            <a:pPr marL="304800" indent="-304800"/>
          </a:p>
          <a:p>
            <a:pPr marL="304800" indent="-304800"/>
            <a:r>
              <a:t>Floor: the law and administrative rules.</a:t>
            </a:r>
          </a:p>
        </p:txBody>
      </p:sp>
      <p:sp>
        <p:nvSpPr>
          <p:cNvPr id="133" name="AutoShape 3"/>
          <p:cNvSpPr/>
          <p:nvPr/>
        </p:nvSpPr>
        <p:spPr>
          <a:xfrm>
            <a:off x="5224462" y="2162175"/>
            <a:ext cx="549276" cy="3063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33"/>
                </a:moveTo>
                <a:lnTo>
                  <a:pt x="10800" y="0"/>
                </a:lnTo>
                <a:lnTo>
                  <a:pt x="21600" y="1933"/>
                </a:lnTo>
                <a:lnTo>
                  <a:pt x="16200" y="1933"/>
                </a:lnTo>
                <a:lnTo>
                  <a:pt x="16200" y="19667"/>
                </a:lnTo>
                <a:lnTo>
                  <a:pt x="21600" y="19667"/>
                </a:lnTo>
                <a:lnTo>
                  <a:pt x="10800" y="21600"/>
                </a:lnTo>
                <a:lnTo>
                  <a:pt x="0" y="19667"/>
                </a:lnTo>
                <a:lnTo>
                  <a:pt x="5400" y="19667"/>
                </a:lnTo>
                <a:lnTo>
                  <a:pt x="5400" y="1933"/>
                </a:lnTo>
                <a:close/>
              </a:path>
            </a:pathLst>
          </a:custGeom>
          <a:gradFill>
            <a:gsLst>
              <a:gs pos="0">
                <a:srgbClr val="FFCDC1"/>
              </a:gs>
              <a:gs pos="100000">
                <a:srgbClr val="E55634"/>
              </a:gs>
            </a:gsLst>
            <a:lin ang="5400000"/>
          </a:gradFill>
          <a:ln>
            <a:solidFill>
              <a:srgbClr val="CF5E43"/>
            </a:solidFill>
          </a:ln>
          <a:effectLst>
            <a:outerShdw sx="100000" sy="100000" kx="0" ky="0" algn="b" rotWithShape="0" blurRad="38100" dist="23000" dir="5400000">
              <a:srgbClr val="1F497D">
                <a:alpha val="34999"/>
              </a:srgbClr>
            </a:outerShdw>
          </a:effectLst>
        </p:spPr>
        <p:txBody>
          <a:bodyPr lIns="45719" rIns="45719"/>
          <a:lstStyle/>
          <a:p>
            <a:pPr>
              <a:defRPr>
                <a:solidFill>
                  <a:srgbClr val="FFFFFF"/>
                </a:solidFill>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ctangle 1"/>
          <p:cNvSpPr txBox="1"/>
          <p:nvPr>
            <p:ph type="title"/>
          </p:nvPr>
        </p:nvSpPr>
        <p:spPr>
          <a:prstGeom prst="rect">
            <a:avLst/>
          </a:prstGeom>
        </p:spPr>
        <p:txBody>
          <a:bodyPr/>
          <a:lstStyle/>
          <a:p>
            <a:pPr>
              <a:defRPr sz="3500"/>
            </a:pPr>
            <a:r>
              <a:t>Why is ethics NOT like </a:t>
            </a:r>
            <a:r>
              <a:t>“</a:t>
            </a:r>
            <a:r>
              <a:t>doing your taxes?</a:t>
            </a:r>
            <a:r>
              <a:t>”</a:t>
            </a:r>
          </a:p>
        </p:txBody>
      </p:sp>
      <p:sp>
        <p:nvSpPr>
          <p:cNvPr id="136" name="Rectangle 2"/>
          <p:cNvSpPr txBox="1"/>
          <p:nvPr>
            <p:ph type="body" idx="1"/>
          </p:nvPr>
        </p:nvSpPr>
        <p:spPr>
          <a:xfrm>
            <a:off x="457200" y="1600200"/>
            <a:ext cx="8229600" cy="4525963"/>
          </a:xfrm>
          <a:prstGeom prst="rect">
            <a:avLst/>
          </a:prstGeom>
        </p:spPr>
        <p:txBody>
          <a:bodyPr/>
          <a:lstStyle/>
          <a:p>
            <a:pPr marL="304800" indent="-304800">
              <a:spcBef>
                <a:spcPts val="0"/>
              </a:spcBef>
              <a:defRPr sz="2800"/>
            </a:pPr>
            <a:r>
              <a:t>Taxes</a:t>
            </a:r>
          </a:p>
          <a:p>
            <a:pPr lvl="1" marL="742950" indent="-285750">
              <a:spcBef>
                <a:spcPts val="600"/>
              </a:spcBef>
              <a:defRPr sz="2400"/>
            </a:pPr>
            <a:r>
              <a:t>It is legal and rational to</a:t>
            </a:r>
            <a:endParaRPr sz="2800"/>
          </a:p>
          <a:p>
            <a:pPr lvl="1" marL="285750" indent="171450">
              <a:spcBef>
                <a:spcPts val="600"/>
              </a:spcBef>
              <a:buSzTx/>
              <a:buNone/>
              <a:defRPr sz="2400"/>
            </a:pPr>
            <a:r>
              <a:t> take every single legal way to</a:t>
            </a:r>
            <a:endParaRPr sz="2800"/>
          </a:p>
          <a:p>
            <a:pPr lvl="1" marL="285750" indent="171450">
              <a:spcBef>
                <a:spcPts val="600"/>
              </a:spcBef>
              <a:buSzTx/>
              <a:buNone/>
              <a:defRPr sz="2400"/>
            </a:pPr>
            <a:r>
              <a:t> reduce your tax burden.</a:t>
            </a:r>
          </a:p>
        </p:txBody>
      </p:sp>
      <p:sp>
        <p:nvSpPr>
          <p:cNvPr id="137" name="Rectangle 3"/>
          <p:cNvSpPr txBox="1"/>
          <p:nvPr/>
        </p:nvSpPr>
        <p:spPr>
          <a:xfrm>
            <a:off x="4648200" y="1598612"/>
            <a:ext cx="4038600" cy="30888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600"/>
              </a:spcBef>
              <a:buClr>
                <a:srgbClr val="FFFFFF"/>
              </a:buClr>
              <a:buSzPct val="100000"/>
              <a:buFont typeface="Arial"/>
              <a:buChar char="•"/>
              <a:defRPr sz="2800">
                <a:solidFill>
                  <a:srgbClr val="FFFFFF"/>
                </a:solidFill>
                <a:latin typeface="Arial"/>
                <a:ea typeface="Arial"/>
                <a:cs typeface="Arial"/>
                <a:sym typeface="Arial"/>
              </a:defRPr>
            </a:pPr>
            <a:r>
              <a:t>Ethics</a:t>
            </a:r>
          </a:p>
          <a:p>
            <a:pPr marL="304800" indent="-304800">
              <a:spcBef>
                <a:spcPts val="500"/>
              </a:spcBef>
              <a:buClr>
                <a:srgbClr val="FFFFFF"/>
              </a:buClr>
              <a:buSzPct val="100000"/>
              <a:buFont typeface="Arial"/>
              <a:buChar char="–"/>
              <a:defRPr sz="2400">
                <a:solidFill>
                  <a:srgbClr val="FFFFFF"/>
                </a:solidFill>
                <a:latin typeface="Arial"/>
                <a:ea typeface="Arial"/>
                <a:cs typeface="Arial"/>
                <a:sym typeface="Arial"/>
              </a:defRPr>
            </a:pPr>
            <a:r>
              <a:t>The argument </a:t>
            </a:r>
            <a:r>
              <a:t>“</a:t>
            </a:r>
            <a:r>
              <a:t>it</a:t>
            </a:r>
            <a:r>
              <a:t>’</a:t>
            </a:r>
            <a:r>
              <a:t>s technically legal</a:t>
            </a:r>
            <a:r>
              <a:t>”</a:t>
            </a:r>
            <a:r>
              <a:t> may fail the </a:t>
            </a:r>
            <a:r>
              <a:t>“</a:t>
            </a:r>
            <a:r>
              <a:t>higher standard for public service</a:t>
            </a:r>
            <a:r>
              <a:t>”</a:t>
            </a:r>
            <a:r>
              <a:t> test</a:t>
            </a:r>
          </a:p>
          <a:p>
            <a:pPr marL="304800" indent="-304800">
              <a:spcBef>
                <a:spcPts val="500"/>
              </a:spcBef>
              <a:buClr>
                <a:srgbClr val="FFFFFF"/>
              </a:buClr>
              <a:buSzPct val="100000"/>
              <a:buFont typeface="Arial"/>
              <a:buChar char="–"/>
              <a:defRPr sz="2400">
                <a:solidFill>
                  <a:srgbClr val="FFFFFF"/>
                </a:solidFill>
                <a:latin typeface="Arial"/>
                <a:ea typeface="Arial"/>
                <a:cs typeface="Arial"/>
                <a:sym typeface="Arial"/>
              </a:defRPr>
            </a:pPr>
            <a:r>
              <a:t>Being </a:t>
            </a:r>
            <a:r>
              <a:t>“</a:t>
            </a:r>
            <a:r>
              <a:t>technically legal</a:t>
            </a:r>
            <a:r>
              <a:t>”</a:t>
            </a:r>
            <a:r>
              <a:t> doesn</a:t>
            </a:r>
            <a:r>
              <a:t>’</a:t>
            </a:r>
            <a:r>
              <a:t>t help with the appearance of impropriety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