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4"/>
    <p:sldMasterId id="2147483779" r:id="rId5"/>
  </p:sldMasterIdLst>
  <p:notesMasterIdLst>
    <p:notesMasterId r:id="rId51"/>
  </p:notesMasterIdLst>
  <p:handoutMasterIdLst>
    <p:handoutMasterId r:id="rId52"/>
  </p:handoutMasterIdLst>
  <p:sldIdLst>
    <p:sldId id="284" r:id="rId6"/>
    <p:sldId id="1350" r:id="rId7"/>
    <p:sldId id="305" r:id="rId8"/>
    <p:sldId id="1338" r:id="rId9"/>
    <p:sldId id="1301" r:id="rId10"/>
    <p:sldId id="1307" r:id="rId11"/>
    <p:sldId id="1333" r:id="rId12"/>
    <p:sldId id="1335" r:id="rId13"/>
    <p:sldId id="1336" r:id="rId14"/>
    <p:sldId id="1381" r:id="rId15"/>
    <p:sldId id="1383" r:id="rId16"/>
    <p:sldId id="1364" r:id="rId17"/>
    <p:sldId id="1374" r:id="rId18"/>
    <p:sldId id="1359" r:id="rId19"/>
    <p:sldId id="1323" r:id="rId20"/>
    <p:sldId id="1358" r:id="rId21"/>
    <p:sldId id="1391" r:id="rId22"/>
    <p:sldId id="1392" r:id="rId23"/>
    <p:sldId id="1393" r:id="rId24"/>
    <p:sldId id="1310" r:id="rId25"/>
    <p:sldId id="1339" r:id="rId26"/>
    <p:sldId id="1312" r:id="rId27"/>
    <p:sldId id="1365" r:id="rId28"/>
    <p:sldId id="1313" r:id="rId29"/>
    <p:sldId id="1366" r:id="rId30"/>
    <p:sldId id="1319" r:id="rId31"/>
    <p:sldId id="1320" r:id="rId32"/>
    <p:sldId id="1327" r:id="rId33"/>
    <p:sldId id="1314" r:id="rId34"/>
    <p:sldId id="1367" r:id="rId35"/>
    <p:sldId id="1315" r:id="rId36"/>
    <p:sldId id="1302" r:id="rId37"/>
    <p:sldId id="1340" r:id="rId38"/>
    <p:sldId id="1368" r:id="rId39"/>
    <p:sldId id="1369" r:id="rId40"/>
    <p:sldId id="1341" r:id="rId41"/>
    <p:sldId id="1342" r:id="rId42"/>
    <p:sldId id="1343" r:id="rId43"/>
    <p:sldId id="1394" r:id="rId44"/>
    <p:sldId id="1395" r:id="rId45"/>
    <p:sldId id="1396" r:id="rId46"/>
    <p:sldId id="1397" r:id="rId47"/>
    <p:sldId id="311" r:id="rId48"/>
    <p:sldId id="1347" r:id="rId49"/>
    <p:sldId id="316" r:id="rId5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5D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730EA2-7351-4546-8E9C-F4A30177A489}" v="287" dt="2021-09-24T19:42:53.1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14" autoAdjust="0"/>
    <p:restoredTop sz="67590" autoAdjust="0"/>
  </p:normalViewPr>
  <p:slideViewPr>
    <p:cSldViewPr snapToGrid="0">
      <p:cViewPr varScale="1">
        <p:scale>
          <a:sx n="78" d="100"/>
          <a:sy n="78" d="100"/>
        </p:scale>
        <p:origin x="2184" y="8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4" d="100"/>
          <a:sy n="84" d="100"/>
        </p:scale>
        <p:origin x="293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by Lawrence" userId="8e34fea4-bc47-4481-b4e0-e1c602eb65e6" providerId="ADAL" clId="{D3730EA2-7351-4546-8E9C-F4A30177A489}"/>
    <pc:docChg chg="undo custSel addSld delSld modSld sldOrd">
      <pc:chgData name="Bobby Lawrence" userId="8e34fea4-bc47-4481-b4e0-e1c602eb65e6" providerId="ADAL" clId="{D3730EA2-7351-4546-8E9C-F4A30177A489}" dt="2021-09-24T19:43:07.440" v="1521" actId="20577"/>
      <pc:docMkLst>
        <pc:docMk/>
      </pc:docMkLst>
      <pc:sldChg chg="modNotesTx">
        <pc:chgData name="Bobby Lawrence" userId="8e34fea4-bc47-4481-b4e0-e1c602eb65e6" providerId="ADAL" clId="{D3730EA2-7351-4546-8E9C-F4A30177A489}" dt="2021-09-24T19:42:26.890" v="1498" actId="20577"/>
        <pc:sldMkLst>
          <pc:docMk/>
          <pc:sldMk cId="3876197227" sldId="311"/>
        </pc:sldMkLst>
      </pc:sldChg>
      <pc:sldChg chg="add">
        <pc:chgData name="Bobby Lawrence" userId="8e34fea4-bc47-4481-b4e0-e1c602eb65e6" providerId="ADAL" clId="{D3730EA2-7351-4546-8E9C-F4A30177A489}" dt="2021-09-23T21:16:52.335" v="681"/>
        <pc:sldMkLst>
          <pc:docMk/>
          <pc:sldMk cId="955183550" sldId="1302"/>
        </pc:sldMkLst>
      </pc:sldChg>
      <pc:sldChg chg="del">
        <pc:chgData name="Bobby Lawrence" userId="8e34fea4-bc47-4481-b4e0-e1c602eb65e6" providerId="ADAL" clId="{D3730EA2-7351-4546-8E9C-F4A30177A489}" dt="2021-09-23T21:16:38.931" v="680" actId="2696"/>
        <pc:sldMkLst>
          <pc:docMk/>
          <pc:sldMk cId="1273046464" sldId="1302"/>
        </pc:sldMkLst>
      </pc:sldChg>
      <pc:sldChg chg="del">
        <pc:chgData name="Bobby Lawrence" userId="8e34fea4-bc47-4481-b4e0-e1c602eb65e6" providerId="ADAL" clId="{D3730EA2-7351-4546-8E9C-F4A30177A489}" dt="2021-09-23T21:08:21.072" v="419" actId="47"/>
        <pc:sldMkLst>
          <pc:docMk/>
          <pc:sldMk cId="3631255620" sldId="1303"/>
        </pc:sldMkLst>
      </pc:sldChg>
      <pc:sldChg chg="modSp modNotesTx">
        <pc:chgData name="Bobby Lawrence" userId="8e34fea4-bc47-4481-b4e0-e1c602eb65e6" providerId="ADAL" clId="{D3730EA2-7351-4546-8E9C-F4A30177A489}" dt="2021-09-23T17:19:30.235" v="144" actId="20577"/>
        <pc:sldMkLst>
          <pc:docMk/>
          <pc:sldMk cId="3812382444" sldId="1307"/>
        </pc:sldMkLst>
        <pc:graphicFrameChg chg="mod">
          <ac:chgData name="Bobby Lawrence" userId="8e34fea4-bc47-4481-b4e0-e1c602eb65e6" providerId="ADAL" clId="{D3730EA2-7351-4546-8E9C-F4A30177A489}" dt="2021-09-23T17:17:47.405" v="72" actId="20577"/>
          <ac:graphicFrameMkLst>
            <pc:docMk/>
            <pc:sldMk cId="3812382444" sldId="1307"/>
            <ac:graphicFrameMk id="5" creationId="{34386CEE-44E9-4605-B952-9F1C7447F021}"/>
          </ac:graphicFrameMkLst>
        </pc:graphicFrameChg>
      </pc:sldChg>
      <pc:sldChg chg="del">
        <pc:chgData name="Bobby Lawrence" userId="8e34fea4-bc47-4481-b4e0-e1c602eb65e6" providerId="ADAL" clId="{D3730EA2-7351-4546-8E9C-F4A30177A489}" dt="2021-09-23T21:16:38.931" v="680" actId="2696"/>
        <pc:sldMkLst>
          <pc:docMk/>
          <pc:sldMk cId="2566725578" sldId="1310"/>
        </pc:sldMkLst>
      </pc:sldChg>
      <pc:sldChg chg="add">
        <pc:chgData name="Bobby Lawrence" userId="8e34fea4-bc47-4481-b4e0-e1c602eb65e6" providerId="ADAL" clId="{D3730EA2-7351-4546-8E9C-F4A30177A489}" dt="2021-09-23T21:16:52.335" v="681"/>
        <pc:sldMkLst>
          <pc:docMk/>
          <pc:sldMk cId="4213652396" sldId="1310"/>
        </pc:sldMkLst>
      </pc:sldChg>
      <pc:sldChg chg="add">
        <pc:chgData name="Bobby Lawrence" userId="8e34fea4-bc47-4481-b4e0-e1c602eb65e6" providerId="ADAL" clId="{D3730EA2-7351-4546-8E9C-F4A30177A489}" dt="2021-09-23T21:16:52.335" v="681"/>
        <pc:sldMkLst>
          <pc:docMk/>
          <pc:sldMk cId="1461278885" sldId="1312"/>
        </pc:sldMkLst>
      </pc:sldChg>
      <pc:sldChg chg="del">
        <pc:chgData name="Bobby Lawrence" userId="8e34fea4-bc47-4481-b4e0-e1c602eb65e6" providerId="ADAL" clId="{D3730EA2-7351-4546-8E9C-F4A30177A489}" dt="2021-09-23T21:16:38.931" v="680" actId="2696"/>
        <pc:sldMkLst>
          <pc:docMk/>
          <pc:sldMk cId="2956198321" sldId="1312"/>
        </pc:sldMkLst>
      </pc:sldChg>
      <pc:sldChg chg="add">
        <pc:chgData name="Bobby Lawrence" userId="8e34fea4-bc47-4481-b4e0-e1c602eb65e6" providerId="ADAL" clId="{D3730EA2-7351-4546-8E9C-F4A30177A489}" dt="2021-09-23T21:16:52.335" v="681"/>
        <pc:sldMkLst>
          <pc:docMk/>
          <pc:sldMk cId="359968062" sldId="1313"/>
        </pc:sldMkLst>
      </pc:sldChg>
      <pc:sldChg chg="del">
        <pc:chgData name="Bobby Lawrence" userId="8e34fea4-bc47-4481-b4e0-e1c602eb65e6" providerId="ADAL" clId="{D3730EA2-7351-4546-8E9C-F4A30177A489}" dt="2021-09-23T21:16:38.931" v="680" actId="2696"/>
        <pc:sldMkLst>
          <pc:docMk/>
          <pc:sldMk cId="884676370" sldId="1313"/>
        </pc:sldMkLst>
      </pc:sldChg>
      <pc:sldChg chg="add">
        <pc:chgData name="Bobby Lawrence" userId="8e34fea4-bc47-4481-b4e0-e1c602eb65e6" providerId="ADAL" clId="{D3730EA2-7351-4546-8E9C-F4A30177A489}" dt="2021-09-23T21:16:52.335" v="681"/>
        <pc:sldMkLst>
          <pc:docMk/>
          <pc:sldMk cId="1837176768" sldId="1314"/>
        </pc:sldMkLst>
      </pc:sldChg>
      <pc:sldChg chg="del">
        <pc:chgData name="Bobby Lawrence" userId="8e34fea4-bc47-4481-b4e0-e1c602eb65e6" providerId="ADAL" clId="{D3730EA2-7351-4546-8E9C-F4A30177A489}" dt="2021-09-23T21:16:38.931" v="680" actId="2696"/>
        <pc:sldMkLst>
          <pc:docMk/>
          <pc:sldMk cId="4141381882" sldId="1314"/>
        </pc:sldMkLst>
      </pc:sldChg>
      <pc:sldChg chg="del">
        <pc:chgData name="Bobby Lawrence" userId="8e34fea4-bc47-4481-b4e0-e1c602eb65e6" providerId="ADAL" clId="{D3730EA2-7351-4546-8E9C-F4A30177A489}" dt="2021-09-23T21:16:38.931" v="680" actId="2696"/>
        <pc:sldMkLst>
          <pc:docMk/>
          <pc:sldMk cId="1537612796" sldId="1315"/>
        </pc:sldMkLst>
      </pc:sldChg>
      <pc:sldChg chg="add">
        <pc:chgData name="Bobby Lawrence" userId="8e34fea4-bc47-4481-b4e0-e1c602eb65e6" providerId="ADAL" clId="{D3730EA2-7351-4546-8E9C-F4A30177A489}" dt="2021-09-23T21:16:52.335" v="681"/>
        <pc:sldMkLst>
          <pc:docMk/>
          <pc:sldMk cId="2578253390" sldId="1315"/>
        </pc:sldMkLst>
      </pc:sldChg>
      <pc:sldChg chg="del modNotesTx">
        <pc:chgData name="Bobby Lawrence" userId="8e34fea4-bc47-4481-b4e0-e1c602eb65e6" providerId="ADAL" clId="{D3730EA2-7351-4546-8E9C-F4A30177A489}" dt="2021-09-23T21:16:38.931" v="680" actId="2696"/>
        <pc:sldMkLst>
          <pc:docMk/>
          <pc:sldMk cId="1033261844" sldId="1319"/>
        </pc:sldMkLst>
      </pc:sldChg>
      <pc:sldChg chg="add">
        <pc:chgData name="Bobby Lawrence" userId="8e34fea4-bc47-4481-b4e0-e1c602eb65e6" providerId="ADAL" clId="{D3730EA2-7351-4546-8E9C-F4A30177A489}" dt="2021-09-23T21:16:52.335" v="681"/>
        <pc:sldMkLst>
          <pc:docMk/>
          <pc:sldMk cId="1612224700" sldId="1319"/>
        </pc:sldMkLst>
      </pc:sldChg>
      <pc:sldChg chg="add">
        <pc:chgData name="Bobby Lawrence" userId="8e34fea4-bc47-4481-b4e0-e1c602eb65e6" providerId="ADAL" clId="{D3730EA2-7351-4546-8E9C-F4A30177A489}" dt="2021-09-23T21:16:52.335" v="681"/>
        <pc:sldMkLst>
          <pc:docMk/>
          <pc:sldMk cId="243346304" sldId="1320"/>
        </pc:sldMkLst>
      </pc:sldChg>
      <pc:sldChg chg="del">
        <pc:chgData name="Bobby Lawrence" userId="8e34fea4-bc47-4481-b4e0-e1c602eb65e6" providerId="ADAL" clId="{D3730EA2-7351-4546-8E9C-F4A30177A489}" dt="2021-09-23T21:16:38.931" v="680" actId="2696"/>
        <pc:sldMkLst>
          <pc:docMk/>
          <pc:sldMk cId="3629470023" sldId="1320"/>
        </pc:sldMkLst>
      </pc:sldChg>
      <pc:sldChg chg="del">
        <pc:chgData name="Bobby Lawrence" userId="8e34fea4-bc47-4481-b4e0-e1c602eb65e6" providerId="ADAL" clId="{D3730EA2-7351-4546-8E9C-F4A30177A489}" dt="2021-09-23T21:08:07.382" v="418" actId="47"/>
        <pc:sldMkLst>
          <pc:docMk/>
          <pc:sldMk cId="3612636438" sldId="1324"/>
        </pc:sldMkLst>
      </pc:sldChg>
      <pc:sldChg chg="del">
        <pc:chgData name="Bobby Lawrence" userId="8e34fea4-bc47-4481-b4e0-e1c602eb65e6" providerId="ADAL" clId="{D3730EA2-7351-4546-8E9C-F4A30177A489}" dt="2021-09-23T21:16:38.931" v="680" actId="2696"/>
        <pc:sldMkLst>
          <pc:docMk/>
          <pc:sldMk cId="598789894" sldId="1327"/>
        </pc:sldMkLst>
      </pc:sldChg>
      <pc:sldChg chg="add">
        <pc:chgData name="Bobby Lawrence" userId="8e34fea4-bc47-4481-b4e0-e1c602eb65e6" providerId="ADAL" clId="{D3730EA2-7351-4546-8E9C-F4A30177A489}" dt="2021-09-23T21:16:52.335" v="681"/>
        <pc:sldMkLst>
          <pc:docMk/>
          <pc:sldMk cId="2824824857" sldId="1327"/>
        </pc:sldMkLst>
      </pc:sldChg>
      <pc:sldChg chg="modSp mod">
        <pc:chgData name="Bobby Lawrence" userId="8e34fea4-bc47-4481-b4e0-e1c602eb65e6" providerId="ADAL" clId="{D3730EA2-7351-4546-8E9C-F4A30177A489}" dt="2021-09-23T17:17:57.825" v="73" actId="20577"/>
        <pc:sldMkLst>
          <pc:docMk/>
          <pc:sldMk cId="1710678224" sldId="1335"/>
        </pc:sldMkLst>
        <pc:spChg chg="mod">
          <ac:chgData name="Bobby Lawrence" userId="8e34fea4-bc47-4481-b4e0-e1c602eb65e6" providerId="ADAL" clId="{D3730EA2-7351-4546-8E9C-F4A30177A489}" dt="2021-09-23T17:17:57.825" v="73" actId="20577"/>
          <ac:spMkLst>
            <pc:docMk/>
            <pc:sldMk cId="1710678224" sldId="1335"/>
            <ac:spMk id="2" creationId="{25A8476C-448E-409F-8558-FC73B927F783}"/>
          </ac:spMkLst>
        </pc:spChg>
      </pc:sldChg>
      <pc:sldChg chg="modNotesTx">
        <pc:chgData name="Bobby Lawrence" userId="8e34fea4-bc47-4481-b4e0-e1c602eb65e6" providerId="ADAL" clId="{D3730EA2-7351-4546-8E9C-F4A30177A489}" dt="2021-09-23T21:02:27.983" v="267" actId="20577"/>
        <pc:sldMkLst>
          <pc:docMk/>
          <pc:sldMk cId="4131432376" sldId="1336"/>
        </pc:sldMkLst>
      </pc:sldChg>
      <pc:sldChg chg="modSp mod modNotesTx">
        <pc:chgData name="Bobby Lawrence" userId="8e34fea4-bc47-4481-b4e0-e1c602eb65e6" providerId="ADAL" clId="{D3730EA2-7351-4546-8E9C-F4A30177A489}" dt="2021-09-23T17:32:33.269" v="233" actId="6549"/>
        <pc:sldMkLst>
          <pc:docMk/>
          <pc:sldMk cId="2068337388" sldId="1338"/>
        </pc:sldMkLst>
        <pc:spChg chg="mod">
          <ac:chgData name="Bobby Lawrence" userId="8e34fea4-bc47-4481-b4e0-e1c602eb65e6" providerId="ADAL" clId="{D3730EA2-7351-4546-8E9C-F4A30177A489}" dt="2021-09-23T17:31:06.039" v="222" actId="20577"/>
          <ac:spMkLst>
            <pc:docMk/>
            <pc:sldMk cId="2068337388" sldId="1338"/>
            <ac:spMk id="5" creationId="{64DDB331-56A8-4865-A3C1-7B8FD4E69731}"/>
          </ac:spMkLst>
        </pc:spChg>
      </pc:sldChg>
      <pc:sldChg chg="del">
        <pc:chgData name="Bobby Lawrence" userId="8e34fea4-bc47-4481-b4e0-e1c602eb65e6" providerId="ADAL" clId="{D3730EA2-7351-4546-8E9C-F4A30177A489}" dt="2021-09-23T21:16:38.931" v="680" actId="2696"/>
        <pc:sldMkLst>
          <pc:docMk/>
          <pc:sldMk cId="2713585051" sldId="1339"/>
        </pc:sldMkLst>
      </pc:sldChg>
      <pc:sldChg chg="add">
        <pc:chgData name="Bobby Lawrence" userId="8e34fea4-bc47-4481-b4e0-e1c602eb65e6" providerId="ADAL" clId="{D3730EA2-7351-4546-8E9C-F4A30177A489}" dt="2021-09-23T21:16:52.335" v="681"/>
        <pc:sldMkLst>
          <pc:docMk/>
          <pc:sldMk cId="3822396507" sldId="1339"/>
        </pc:sldMkLst>
      </pc:sldChg>
      <pc:sldChg chg="add">
        <pc:chgData name="Bobby Lawrence" userId="8e34fea4-bc47-4481-b4e0-e1c602eb65e6" providerId="ADAL" clId="{D3730EA2-7351-4546-8E9C-F4A30177A489}" dt="2021-09-23T21:16:52.335" v="681"/>
        <pc:sldMkLst>
          <pc:docMk/>
          <pc:sldMk cId="2300396735" sldId="1340"/>
        </pc:sldMkLst>
      </pc:sldChg>
      <pc:sldChg chg="del">
        <pc:chgData name="Bobby Lawrence" userId="8e34fea4-bc47-4481-b4e0-e1c602eb65e6" providerId="ADAL" clId="{D3730EA2-7351-4546-8E9C-F4A30177A489}" dt="2021-09-23T21:16:38.931" v="680" actId="2696"/>
        <pc:sldMkLst>
          <pc:docMk/>
          <pc:sldMk cId="3151650493" sldId="1340"/>
        </pc:sldMkLst>
      </pc:sldChg>
      <pc:sldChg chg="del">
        <pc:chgData name="Bobby Lawrence" userId="8e34fea4-bc47-4481-b4e0-e1c602eb65e6" providerId="ADAL" clId="{D3730EA2-7351-4546-8E9C-F4A30177A489}" dt="2021-09-23T21:16:38.931" v="680" actId="2696"/>
        <pc:sldMkLst>
          <pc:docMk/>
          <pc:sldMk cId="1689602171" sldId="1341"/>
        </pc:sldMkLst>
      </pc:sldChg>
      <pc:sldChg chg="add">
        <pc:chgData name="Bobby Lawrence" userId="8e34fea4-bc47-4481-b4e0-e1c602eb65e6" providerId="ADAL" clId="{D3730EA2-7351-4546-8E9C-F4A30177A489}" dt="2021-09-23T21:16:52.335" v="681"/>
        <pc:sldMkLst>
          <pc:docMk/>
          <pc:sldMk cId="2988249545" sldId="1341"/>
        </pc:sldMkLst>
      </pc:sldChg>
      <pc:sldChg chg="add">
        <pc:chgData name="Bobby Lawrence" userId="8e34fea4-bc47-4481-b4e0-e1c602eb65e6" providerId="ADAL" clId="{D3730EA2-7351-4546-8E9C-F4A30177A489}" dt="2021-09-23T21:16:52.335" v="681"/>
        <pc:sldMkLst>
          <pc:docMk/>
          <pc:sldMk cId="2008947550" sldId="1342"/>
        </pc:sldMkLst>
      </pc:sldChg>
      <pc:sldChg chg="del">
        <pc:chgData name="Bobby Lawrence" userId="8e34fea4-bc47-4481-b4e0-e1c602eb65e6" providerId="ADAL" clId="{D3730EA2-7351-4546-8E9C-F4A30177A489}" dt="2021-09-23T21:16:38.931" v="680" actId="2696"/>
        <pc:sldMkLst>
          <pc:docMk/>
          <pc:sldMk cId="2277459600" sldId="1342"/>
        </pc:sldMkLst>
      </pc:sldChg>
      <pc:sldChg chg="add">
        <pc:chgData name="Bobby Lawrence" userId="8e34fea4-bc47-4481-b4e0-e1c602eb65e6" providerId="ADAL" clId="{D3730EA2-7351-4546-8E9C-F4A30177A489}" dt="2021-09-23T21:16:52.335" v="681"/>
        <pc:sldMkLst>
          <pc:docMk/>
          <pc:sldMk cId="1340984936" sldId="1343"/>
        </pc:sldMkLst>
      </pc:sldChg>
      <pc:sldChg chg="del">
        <pc:chgData name="Bobby Lawrence" userId="8e34fea4-bc47-4481-b4e0-e1c602eb65e6" providerId="ADAL" clId="{D3730EA2-7351-4546-8E9C-F4A30177A489}" dt="2021-09-23T21:16:38.931" v="680" actId="2696"/>
        <pc:sldMkLst>
          <pc:docMk/>
          <pc:sldMk cId="2380891898" sldId="1343"/>
        </pc:sldMkLst>
      </pc:sldChg>
      <pc:sldChg chg="addSp delSp modSp mod">
        <pc:chgData name="Bobby Lawrence" userId="8e34fea4-bc47-4481-b4e0-e1c602eb65e6" providerId="ADAL" clId="{D3730EA2-7351-4546-8E9C-F4A30177A489}" dt="2021-09-23T17:50:28.790" v="247"/>
        <pc:sldMkLst>
          <pc:docMk/>
          <pc:sldMk cId="669190228" sldId="1350"/>
        </pc:sldMkLst>
        <pc:graphicFrameChg chg="mod">
          <ac:chgData name="Bobby Lawrence" userId="8e34fea4-bc47-4481-b4e0-e1c602eb65e6" providerId="ADAL" clId="{D3730EA2-7351-4546-8E9C-F4A30177A489}" dt="2021-09-23T17:50:28.790" v="247"/>
          <ac:graphicFrameMkLst>
            <pc:docMk/>
            <pc:sldMk cId="669190228" sldId="1350"/>
            <ac:graphicFrameMk id="15" creationId="{23EEFD57-84CF-42DF-BB1E-322E498AB44F}"/>
          </ac:graphicFrameMkLst>
        </pc:graphicFrameChg>
        <pc:picChg chg="add del mod ord">
          <ac:chgData name="Bobby Lawrence" userId="8e34fea4-bc47-4481-b4e0-e1c602eb65e6" providerId="ADAL" clId="{D3730EA2-7351-4546-8E9C-F4A30177A489}" dt="2021-09-23T17:50:19.619" v="246" actId="478"/>
          <ac:picMkLst>
            <pc:docMk/>
            <pc:sldMk cId="669190228" sldId="1350"/>
            <ac:picMk id="4" creationId="{2286D77A-2384-4FB8-9DBB-4EFF589B9DC1}"/>
          </ac:picMkLst>
        </pc:picChg>
      </pc:sldChg>
      <pc:sldChg chg="del">
        <pc:chgData name="Bobby Lawrence" userId="8e34fea4-bc47-4481-b4e0-e1c602eb65e6" providerId="ADAL" clId="{D3730EA2-7351-4546-8E9C-F4A30177A489}" dt="2021-09-23T21:11:09.279" v="428" actId="47"/>
        <pc:sldMkLst>
          <pc:docMk/>
          <pc:sldMk cId="258067229" sldId="1360"/>
        </pc:sldMkLst>
      </pc:sldChg>
      <pc:sldChg chg="modSp del mod modNotesTx">
        <pc:chgData name="Bobby Lawrence" userId="8e34fea4-bc47-4481-b4e0-e1c602eb65e6" providerId="ADAL" clId="{D3730EA2-7351-4546-8E9C-F4A30177A489}" dt="2021-09-23T21:15:03.794" v="678" actId="47"/>
        <pc:sldMkLst>
          <pc:docMk/>
          <pc:sldMk cId="714891522" sldId="1361"/>
        </pc:sldMkLst>
        <pc:spChg chg="mod">
          <ac:chgData name="Bobby Lawrence" userId="8e34fea4-bc47-4481-b4e0-e1c602eb65e6" providerId="ADAL" clId="{D3730EA2-7351-4546-8E9C-F4A30177A489}" dt="2021-09-23T21:11:44.419" v="429" actId="21"/>
          <ac:spMkLst>
            <pc:docMk/>
            <pc:sldMk cId="714891522" sldId="1361"/>
            <ac:spMk id="3" creationId="{17FA6F5C-9423-4C9F-A5D0-893BEBDD7B69}"/>
          </ac:spMkLst>
        </pc:spChg>
      </pc:sldChg>
      <pc:sldChg chg="del">
        <pc:chgData name="Bobby Lawrence" userId="8e34fea4-bc47-4481-b4e0-e1c602eb65e6" providerId="ADAL" clId="{D3730EA2-7351-4546-8E9C-F4A30177A489}" dt="2021-09-23T21:11:02.398" v="427" actId="47"/>
        <pc:sldMkLst>
          <pc:docMk/>
          <pc:sldMk cId="3654115710" sldId="1362"/>
        </pc:sldMkLst>
      </pc:sldChg>
      <pc:sldChg chg="del">
        <pc:chgData name="Bobby Lawrence" userId="8e34fea4-bc47-4481-b4e0-e1c602eb65e6" providerId="ADAL" clId="{D3730EA2-7351-4546-8E9C-F4A30177A489}" dt="2021-09-23T21:10:24.806" v="426" actId="47"/>
        <pc:sldMkLst>
          <pc:docMk/>
          <pc:sldMk cId="2909602988" sldId="1363"/>
        </pc:sldMkLst>
      </pc:sldChg>
      <pc:sldChg chg="modNotesTx">
        <pc:chgData name="Bobby Lawrence" userId="8e34fea4-bc47-4481-b4e0-e1c602eb65e6" providerId="ADAL" clId="{D3730EA2-7351-4546-8E9C-F4A30177A489}" dt="2021-09-23T21:07:22.560" v="417" actId="6549"/>
        <pc:sldMkLst>
          <pc:docMk/>
          <pc:sldMk cId="523180363" sldId="1364"/>
        </pc:sldMkLst>
      </pc:sldChg>
      <pc:sldChg chg="del">
        <pc:chgData name="Bobby Lawrence" userId="8e34fea4-bc47-4481-b4e0-e1c602eb65e6" providerId="ADAL" clId="{D3730EA2-7351-4546-8E9C-F4A30177A489}" dt="2021-09-23T21:16:38.931" v="680" actId="2696"/>
        <pc:sldMkLst>
          <pc:docMk/>
          <pc:sldMk cId="732960784" sldId="1365"/>
        </pc:sldMkLst>
      </pc:sldChg>
      <pc:sldChg chg="add">
        <pc:chgData name="Bobby Lawrence" userId="8e34fea4-bc47-4481-b4e0-e1c602eb65e6" providerId="ADAL" clId="{D3730EA2-7351-4546-8E9C-F4A30177A489}" dt="2021-09-23T21:16:52.335" v="681"/>
        <pc:sldMkLst>
          <pc:docMk/>
          <pc:sldMk cId="1789037934" sldId="1365"/>
        </pc:sldMkLst>
      </pc:sldChg>
      <pc:sldChg chg="del">
        <pc:chgData name="Bobby Lawrence" userId="8e34fea4-bc47-4481-b4e0-e1c602eb65e6" providerId="ADAL" clId="{D3730EA2-7351-4546-8E9C-F4A30177A489}" dt="2021-09-23T21:16:38.931" v="680" actId="2696"/>
        <pc:sldMkLst>
          <pc:docMk/>
          <pc:sldMk cId="177511253" sldId="1366"/>
        </pc:sldMkLst>
      </pc:sldChg>
      <pc:sldChg chg="add">
        <pc:chgData name="Bobby Lawrence" userId="8e34fea4-bc47-4481-b4e0-e1c602eb65e6" providerId="ADAL" clId="{D3730EA2-7351-4546-8E9C-F4A30177A489}" dt="2021-09-23T21:16:52.335" v="681"/>
        <pc:sldMkLst>
          <pc:docMk/>
          <pc:sldMk cId="865431432" sldId="1366"/>
        </pc:sldMkLst>
      </pc:sldChg>
      <pc:sldChg chg="del">
        <pc:chgData name="Bobby Lawrence" userId="8e34fea4-bc47-4481-b4e0-e1c602eb65e6" providerId="ADAL" clId="{D3730EA2-7351-4546-8E9C-F4A30177A489}" dt="2021-09-23T21:16:38.931" v="680" actId="2696"/>
        <pc:sldMkLst>
          <pc:docMk/>
          <pc:sldMk cId="1285919917" sldId="1367"/>
        </pc:sldMkLst>
      </pc:sldChg>
      <pc:sldChg chg="add">
        <pc:chgData name="Bobby Lawrence" userId="8e34fea4-bc47-4481-b4e0-e1c602eb65e6" providerId="ADAL" clId="{D3730EA2-7351-4546-8E9C-F4A30177A489}" dt="2021-09-23T21:16:52.335" v="681"/>
        <pc:sldMkLst>
          <pc:docMk/>
          <pc:sldMk cId="1478763365" sldId="1367"/>
        </pc:sldMkLst>
      </pc:sldChg>
      <pc:sldChg chg="del">
        <pc:chgData name="Bobby Lawrence" userId="8e34fea4-bc47-4481-b4e0-e1c602eb65e6" providerId="ADAL" clId="{D3730EA2-7351-4546-8E9C-F4A30177A489}" dt="2021-09-23T21:16:38.931" v="680" actId="2696"/>
        <pc:sldMkLst>
          <pc:docMk/>
          <pc:sldMk cId="2307939898" sldId="1368"/>
        </pc:sldMkLst>
      </pc:sldChg>
      <pc:sldChg chg="add">
        <pc:chgData name="Bobby Lawrence" userId="8e34fea4-bc47-4481-b4e0-e1c602eb65e6" providerId="ADAL" clId="{D3730EA2-7351-4546-8E9C-F4A30177A489}" dt="2021-09-23T21:16:52.335" v="681"/>
        <pc:sldMkLst>
          <pc:docMk/>
          <pc:sldMk cId="2321553605" sldId="1368"/>
        </pc:sldMkLst>
      </pc:sldChg>
      <pc:sldChg chg="del">
        <pc:chgData name="Bobby Lawrence" userId="8e34fea4-bc47-4481-b4e0-e1c602eb65e6" providerId="ADAL" clId="{D3730EA2-7351-4546-8E9C-F4A30177A489}" dt="2021-09-23T21:16:38.931" v="680" actId="2696"/>
        <pc:sldMkLst>
          <pc:docMk/>
          <pc:sldMk cId="94715472" sldId="1369"/>
        </pc:sldMkLst>
      </pc:sldChg>
      <pc:sldChg chg="add">
        <pc:chgData name="Bobby Lawrence" userId="8e34fea4-bc47-4481-b4e0-e1c602eb65e6" providerId="ADAL" clId="{D3730EA2-7351-4546-8E9C-F4A30177A489}" dt="2021-09-23T21:16:52.335" v="681"/>
        <pc:sldMkLst>
          <pc:docMk/>
          <pc:sldMk cId="1118072677" sldId="1369"/>
        </pc:sldMkLst>
      </pc:sldChg>
      <pc:sldChg chg="modSp del mod">
        <pc:chgData name="Bobby Lawrence" userId="8e34fea4-bc47-4481-b4e0-e1c602eb65e6" providerId="ADAL" clId="{D3730EA2-7351-4546-8E9C-F4A30177A489}" dt="2021-09-23T21:08:32.428" v="420" actId="47"/>
        <pc:sldMkLst>
          <pc:docMk/>
          <pc:sldMk cId="3996142755" sldId="1370"/>
        </pc:sldMkLst>
        <pc:spChg chg="mod">
          <ac:chgData name="Bobby Lawrence" userId="8e34fea4-bc47-4481-b4e0-e1c602eb65e6" providerId="ADAL" clId="{D3730EA2-7351-4546-8E9C-F4A30177A489}" dt="2021-09-23T21:06:10.002" v="411" actId="27636"/>
          <ac:spMkLst>
            <pc:docMk/>
            <pc:sldMk cId="3996142755" sldId="1370"/>
            <ac:spMk id="3" creationId="{060E8E17-B5DF-4DC7-B1DA-F9712ABB605B}"/>
          </ac:spMkLst>
        </pc:spChg>
      </pc:sldChg>
      <pc:sldChg chg="del">
        <pc:chgData name="Bobby Lawrence" userId="8e34fea4-bc47-4481-b4e0-e1c602eb65e6" providerId="ADAL" clId="{D3730EA2-7351-4546-8E9C-F4A30177A489}" dt="2021-09-23T21:08:33.945" v="421" actId="47"/>
        <pc:sldMkLst>
          <pc:docMk/>
          <pc:sldMk cId="3874333307" sldId="1371"/>
        </pc:sldMkLst>
      </pc:sldChg>
      <pc:sldChg chg="del">
        <pc:chgData name="Bobby Lawrence" userId="8e34fea4-bc47-4481-b4e0-e1c602eb65e6" providerId="ADAL" clId="{D3730EA2-7351-4546-8E9C-F4A30177A489}" dt="2021-09-23T21:08:36.217" v="422" actId="47"/>
        <pc:sldMkLst>
          <pc:docMk/>
          <pc:sldMk cId="1531065003" sldId="1372"/>
        </pc:sldMkLst>
      </pc:sldChg>
      <pc:sldChg chg="del">
        <pc:chgData name="Bobby Lawrence" userId="8e34fea4-bc47-4481-b4e0-e1c602eb65e6" providerId="ADAL" clId="{D3730EA2-7351-4546-8E9C-F4A30177A489}" dt="2021-09-23T21:08:38.578" v="423" actId="47"/>
        <pc:sldMkLst>
          <pc:docMk/>
          <pc:sldMk cId="1290962821" sldId="1373"/>
        </pc:sldMkLst>
      </pc:sldChg>
      <pc:sldChg chg="del">
        <pc:chgData name="Bobby Lawrence" userId="8e34fea4-bc47-4481-b4e0-e1c602eb65e6" providerId="ADAL" clId="{D3730EA2-7351-4546-8E9C-F4A30177A489}" dt="2021-09-23T21:09:05.034" v="424" actId="47"/>
        <pc:sldMkLst>
          <pc:docMk/>
          <pc:sldMk cId="340087425" sldId="1375"/>
        </pc:sldMkLst>
      </pc:sldChg>
      <pc:sldChg chg="del">
        <pc:chgData name="Bobby Lawrence" userId="8e34fea4-bc47-4481-b4e0-e1c602eb65e6" providerId="ADAL" clId="{D3730EA2-7351-4546-8E9C-F4A30177A489}" dt="2021-09-23T21:09:09.129" v="425" actId="47"/>
        <pc:sldMkLst>
          <pc:docMk/>
          <pc:sldMk cId="3487201825" sldId="1376"/>
        </pc:sldMkLst>
      </pc:sldChg>
      <pc:sldChg chg="add ord">
        <pc:chgData name="Bobby Lawrence" userId="8e34fea4-bc47-4481-b4e0-e1c602eb65e6" providerId="ADAL" clId="{D3730EA2-7351-4546-8E9C-F4A30177A489}" dt="2021-09-23T21:03:39.011" v="270"/>
        <pc:sldMkLst>
          <pc:docMk/>
          <pc:sldMk cId="4180397823" sldId="1381"/>
        </pc:sldMkLst>
      </pc:sldChg>
      <pc:sldChg chg="add ord">
        <pc:chgData name="Bobby Lawrence" userId="8e34fea4-bc47-4481-b4e0-e1c602eb65e6" providerId="ADAL" clId="{D3730EA2-7351-4546-8E9C-F4A30177A489}" dt="2021-09-23T21:03:51.456" v="273"/>
        <pc:sldMkLst>
          <pc:docMk/>
          <pc:sldMk cId="3957917915" sldId="1383"/>
        </pc:sldMkLst>
      </pc:sldChg>
      <pc:sldChg chg="modSp add mod modNotesTx">
        <pc:chgData name="Bobby Lawrence" userId="8e34fea4-bc47-4481-b4e0-e1c602eb65e6" providerId="ADAL" clId="{D3730EA2-7351-4546-8E9C-F4A30177A489}" dt="2021-09-23T21:15:22.207" v="679" actId="113"/>
        <pc:sldMkLst>
          <pc:docMk/>
          <pc:sldMk cId="3781138077" sldId="1391"/>
        </pc:sldMkLst>
        <pc:spChg chg="mod">
          <ac:chgData name="Bobby Lawrence" userId="8e34fea4-bc47-4481-b4e0-e1c602eb65e6" providerId="ADAL" clId="{D3730EA2-7351-4546-8E9C-F4A30177A489}" dt="2021-09-23T21:12:26.681" v="479" actId="20577"/>
          <ac:spMkLst>
            <pc:docMk/>
            <pc:sldMk cId="3781138077" sldId="1391"/>
            <ac:spMk id="4" creationId="{BF8B74FC-4271-41E1-987F-F1D6C7042952}"/>
          </ac:spMkLst>
        </pc:spChg>
        <pc:graphicFrameChg chg="mod">
          <ac:chgData name="Bobby Lawrence" userId="8e34fea4-bc47-4481-b4e0-e1c602eb65e6" providerId="ADAL" clId="{D3730EA2-7351-4546-8E9C-F4A30177A489}" dt="2021-09-23T21:15:22.207" v="679" actId="113"/>
          <ac:graphicFrameMkLst>
            <pc:docMk/>
            <pc:sldMk cId="3781138077" sldId="1391"/>
            <ac:graphicFrameMk id="2" creationId="{0640A9E1-580B-4BF3-8466-BE15D0A4E8AA}"/>
          </ac:graphicFrameMkLst>
        </pc:graphicFrameChg>
      </pc:sldChg>
      <pc:sldChg chg="modSp add mod">
        <pc:chgData name="Bobby Lawrence" userId="8e34fea4-bc47-4481-b4e0-e1c602eb65e6" providerId="ADAL" clId="{D3730EA2-7351-4546-8E9C-F4A30177A489}" dt="2021-09-23T21:18:00.939" v="718" actId="20577"/>
        <pc:sldMkLst>
          <pc:docMk/>
          <pc:sldMk cId="1024603958" sldId="1392"/>
        </pc:sldMkLst>
        <pc:spChg chg="mod">
          <ac:chgData name="Bobby Lawrence" userId="8e34fea4-bc47-4481-b4e0-e1c602eb65e6" providerId="ADAL" clId="{D3730EA2-7351-4546-8E9C-F4A30177A489}" dt="2021-09-23T21:18:00.939" v="718" actId="20577"/>
          <ac:spMkLst>
            <pc:docMk/>
            <pc:sldMk cId="1024603958" sldId="1392"/>
            <ac:spMk id="4" creationId="{C2BD7296-1686-447E-A2A5-985A85C9C62C}"/>
          </ac:spMkLst>
        </pc:spChg>
      </pc:sldChg>
      <pc:sldChg chg="delSp modSp add mod delAnim modAnim modNotesTx">
        <pc:chgData name="Bobby Lawrence" userId="8e34fea4-bc47-4481-b4e0-e1c602eb65e6" providerId="ADAL" clId="{D3730EA2-7351-4546-8E9C-F4A30177A489}" dt="2021-09-24T18:59:28.898" v="756"/>
        <pc:sldMkLst>
          <pc:docMk/>
          <pc:sldMk cId="2178651614" sldId="1393"/>
        </pc:sldMkLst>
        <pc:spChg chg="mod">
          <ac:chgData name="Bobby Lawrence" userId="8e34fea4-bc47-4481-b4e0-e1c602eb65e6" providerId="ADAL" clId="{D3730EA2-7351-4546-8E9C-F4A30177A489}" dt="2021-09-24T18:58:46.840" v="751" actId="20577"/>
          <ac:spMkLst>
            <pc:docMk/>
            <pc:sldMk cId="2178651614" sldId="1393"/>
            <ac:spMk id="2" creationId="{48165099-A584-4578-A10B-663AD54C51B3}"/>
          </ac:spMkLst>
        </pc:spChg>
        <pc:spChg chg="mod">
          <ac:chgData name="Bobby Lawrence" userId="8e34fea4-bc47-4481-b4e0-e1c602eb65e6" providerId="ADAL" clId="{D3730EA2-7351-4546-8E9C-F4A30177A489}" dt="2021-09-24T18:59:11.033" v="755" actId="12"/>
          <ac:spMkLst>
            <pc:docMk/>
            <pc:sldMk cId="2178651614" sldId="1393"/>
            <ac:spMk id="3" creationId="{A0A0F593-752A-46B9-B906-935A8145037E}"/>
          </ac:spMkLst>
        </pc:spChg>
        <pc:spChg chg="del">
          <ac:chgData name="Bobby Lawrence" userId="8e34fea4-bc47-4481-b4e0-e1c602eb65e6" providerId="ADAL" clId="{D3730EA2-7351-4546-8E9C-F4A30177A489}" dt="2021-09-24T18:58:54.115" v="752" actId="478"/>
          <ac:spMkLst>
            <pc:docMk/>
            <pc:sldMk cId="2178651614" sldId="1393"/>
            <ac:spMk id="4" creationId="{D8DF7FAD-24A2-4D4D-9BD4-E747C6A1E7DD}"/>
          </ac:spMkLst>
        </pc:spChg>
      </pc:sldChg>
      <pc:sldChg chg="modSp add mod modNotesTx">
        <pc:chgData name="Bobby Lawrence" userId="8e34fea4-bc47-4481-b4e0-e1c602eb65e6" providerId="ADAL" clId="{D3730EA2-7351-4546-8E9C-F4A30177A489}" dt="2021-09-24T19:14:58.960" v="812" actId="20577"/>
        <pc:sldMkLst>
          <pc:docMk/>
          <pc:sldMk cId="3644145139" sldId="1394"/>
        </pc:sldMkLst>
        <pc:spChg chg="mod">
          <ac:chgData name="Bobby Lawrence" userId="8e34fea4-bc47-4481-b4e0-e1c602eb65e6" providerId="ADAL" clId="{D3730EA2-7351-4546-8E9C-F4A30177A489}" dt="2021-09-24T19:11:58.253" v="771" actId="20577"/>
          <ac:spMkLst>
            <pc:docMk/>
            <pc:sldMk cId="3644145139" sldId="1394"/>
            <ac:spMk id="2" creationId="{48165099-A584-4578-A10B-663AD54C51B3}"/>
          </ac:spMkLst>
        </pc:spChg>
        <pc:spChg chg="mod">
          <ac:chgData name="Bobby Lawrence" userId="8e34fea4-bc47-4481-b4e0-e1c602eb65e6" providerId="ADAL" clId="{D3730EA2-7351-4546-8E9C-F4A30177A489}" dt="2021-09-24T19:13:57.753" v="810" actId="27636"/>
          <ac:spMkLst>
            <pc:docMk/>
            <pc:sldMk cId="3644145139" sldId="1394"/>
            <ac:spMk id="3" creationId="{A0A0F593-752A-46B9-B906-935A8145037E}"/>
          </ac:spMkLst>
        </pc:spChg>
      </pc:sldChg>
      <pc:sldChg chg="modSp add mod modNotesTx">
        <pc:chgData name="Bobby Lawrence" userId="8e34fea4-bc47-4481-b4e0-e1c602eb65e6" providerId="ADAL" clId="{D3730EA2-7351-4546-8E9C-F4A30177A489}" dt="2021-09-24T19:17:29.933" v="836" actId="6549"/>
        <pc:sldMkLst>
          <pc:docMk/>
          <pc:sldMk cId="1881782101" sldId="1395"/>
        </pc:sldMkLst>
        <pc:spChg chg="mod">
          <ac:chgData name="Bobby Lawrence" userId="8e34fea4-bc47-4481-b4e0-e1c602eb65e6" providerId="ADAL" clId="{D3730EA2-7351-4546-8E9C-F4A30177A489}" dt="2021-09-24T19:15:47.446" v="834" actId="27636"/>
          <ac:spMkLst>
            <pc:docMk/>
            <pc:sldMk cId="1881782101" sldId="1395"/>
            <ac:spMk id="3" creationId="{A0A0F593-752A-46B9-B906-935A8145037E}"/>
          </ac:spMkLst>
        </pc:spChg>
      </pc:sldChg>
      <pc:sldChg chg="modSp add mod modNotesTx">
        <pc:chgData name="Bobby Lawrence" userId="8e34fea4-bc47-4481-b4e0-e1c602eb65e6" providerId="ADAL" clId="{D3730EA2-7351-4546-8E9C-F4A30177A489}" dt="2021-09-24T19:19:29.719" v="870"/>
        <pc:sldMkLst>
          <pc:docMk/>
          <pc:sldMk cId="1817420572" sldId="1396"/>
        </pc:sldMkLst>
        <pc:spChg chg="mod">
          <ac:chgData name="Bobby Lawrence" userId="8e34fea4-bc47-4481-b4e0-e1c602eb65e6" providerId="ADAL" clId="{D3730EA2-7351-4546-8E9C-F4A30177A489}" dt="2021-09-24T19:18:38.555" v="845" actId="27636"/>
          <ac:spMkLst>
            <pc:docMk/>
            <pc:sldMk cId="1817420572" sldId="1396"/>
            <ac:spMk id="3" creationId="{A0A0F593-752A-46B9-B906-935A8145037E}"/>
          </ac:spMkLst>
        </pc:spChg>
      </pc:sldChg>
      <pc:sldChg chg="modSp add mod modNotesTx">
        <pc:chgData name="Bobby Lawrence" userId="8e34fea4-bc47-4481-b4e0-e1c602eb65e6" providerId="ADAL" clId="{D3730EA2-7351-4546-8E9C-F4A30177A489}" dt="2021-09-24T19:43:07.440" v="1521" actId="20577"/>
        <pc:sldMkLst>
          <pc:docMk/>
          <pc:sldMk cId="2238484350" sldId="1397"/>
        </pc:sldMkLst>
        <pc:spChg chg="mod">
          <ac:chgData name="Bobby Lawrence" userId="8e34fea4-bc47-4481-b4e0-e1c602eb65e6" providerId="ADAL" clId="{D3730EA2-7351-4546-8E9C-F4A30177A489}" dt="2021-09-24T19:36:46.249" v="1181" actId="20577"/>
          <ac:spMkLst>
            <pc:docMk/>
            <pc:sldMk cId="2238484350" sldId="1397"/>
            <ac:spMk id="3" creationId="{A0A0F593-752A-46B9-B906-935A8145037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19050">
                <a:solidFill>
                  <a:schemeClr val="lt1"/>
                </a:solidFill>
              </a:ln>
              <a:effectLst/>
              <a:sp3d contourW="19050">
                <a:contourClr>
                  <a:schemeClr val="lt1"/>
                </a:contourClr>
              </a:sp3d>
            </c:spPr>
            <c:extLst>
              <c:ext xmlns:c16="http://schemas.microsoft.com/office/drawing/2014/chart" uri="{C3380CC4-5D6E-409C-BE32-E72D297353CC}">
                <c16:uniqueId val="{00000001-4539-4396-BA0F-0AD8015489CB}"/>
              </c:ext>
            </c:extLst>
          </c:dPt>
          <c:dPt>
            <c:idx val="1"/>
            <c:bubble3D val="0"/>
            <c:explosion val="5"/>
            <c:spPr>
              <a:solidFill>
                <a:srgbClr val="00B050"/>
              </a:solidFill>
              <a:ln w="19050">
                <a:solidFill>
                  <a:schemeClr val="lt1"/>
                </a:solidFill>
              </a:ln>
              <a:effectLst/>
              <a:sp3d contourW="19050">
                <a:contourClr>
                  <a:schemeClr val="lt1"/>
                </a:contourClr>
              </a:sp3d>
            </c:spPr>
            <c:extLst>
              <c:ext xmlns:c16="http://schemas.microsoft.com/office/drawing/2014/chart" uri="{C3380CC4-5D6E-409C-BE32-E72D297353CC}">
                <c16:uniqueId val="{00000001-B2EA-4297-9FA3-17363D6F869C}"/>
              </c:ext>
            </c:extLst>
          </c:dPt>
          <c:dPt>
            <c:idx val="2"/>
            <c:bubble3D val="0"/>
            <c:spPr>
              <a:solidFill>
                <a:schemeClr val="accent5">
                  <a:lumMod val="40000"/>
                  <a:lumOff val="60000"/>
                </a:schemeClr>
              </a:solidFill>
              <a:ln w="19050">
                <a:solidFill>
                  <a:schemeClr val="lt1"/>
                </a:solidFill>
              </a:ln>
              <a:effectLst/>
              <a:sp3d contourW="19050">
                <a:contourClr>
                  <a:schemeClr val="lt1"/>
                </a:contourClr>
              </a:sp3d>
            </c:spPr>
            <c:extLst>
              <c:ext xmlns:c16="http://schemas.microsoft.com/office/drawing/2014/chart" uri="{C3380CC4-5D6E-409C-BE32-E72D297353CC}">
                <c16:uniqueId val="{00000005-4539-4396-BA0F-0AD8015489CB}"/>
              </c:ext>
            </c:extLst>
          </c:dPt>
          <c:dPt>
            <c:idx val="3"/>
            <c:bubble3D val="0"/>
            <c:spPr>
              <a:solidFill>
                <a:schemeClr val="accent4"/>
              </a:solidFill>
              <a:ln w="19050">
                <a:solidFill>
                  <a:schemeClr val="lt1"/>
                </a:solidFill>
              </a:ln>
              <a:effectLst/>
              <a:sp3d contourW="19050">
                <a:contourClr>
                  <a:schemeClr val="lt1"/>
                </a:contourClr>
              </a:sp3d>
            </c:spPr>
            <c:extLst>
              <c:ext xmlns:c16="http://schemas.microsoft.com/office/drawing/2014/chart" uri="{C3380CC4-5D6E-409C-BE32-E72D297353CC}">
                <c16:uniqueId val="{00000007-4539-4396-BA0F-0AD8015489CB}"/>
              </c:ext>
            </c:extLst>
          </c:dPt>
          <c:dPt>
            <c:idx val="4"/>
            <c:bubble3D val="0"/>
            <c:spPr>
              <a:solidFill>
                <a:schemeClr val="accent5"/>
              </a:solidFill>
              <a:ln w="19050">
                <a:solidFill>
                  <a:schemeClr val="lt1"/>
                </a:solidFill>
              </a:ln>
              <a:effectLst/>
              <a:sp3d contourW="19050">
                <a:contourClr>
                  <a:schemeClr val="lt1"/>
                </a:contourClr>
              </a:sp3d>
            </c:spPr>
            <c:extLst>
              <c:ext xmlns:c16="http://schemas.microsoft.com/office/drawing/2014/chart" uri="{C3380CC4-5D6E-409C-BE32-E72D297353CC}">
                <c16:uniqueId val="{00000003-B2EA-4297-9FA3-17363D6F869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Variable Amounts (Unemployment etc.)</c:v>
                </c:pt>
                <c:pt idx="1">
                  <c:v>States, DC, Territories, Tribal Nations, Metro Cities, Nonentitlement Units of Government</c:v>
                </c:pt>
                <c:pt idx="2">
                  <c:v>Education</c:v>
                </c:pt>
                <c:pt idx="3">
                  <c:v>Health</c:v>
                </c:pt>
                <c:pt idx="4">
                  <c:v>All Other Provisions</c:v>
                </c:pt>
              </c:strCache>
            </c:strRef>
          </c:cat>
          <c:val>
            <c:numRef>
              <c:f>Sheet1!$B$2:$B$6</c:f>
              <c:numCache>
                <c:formatCode>_(* #,##0_);_(* \(#,##0\);_(* "-"??_);_(@_)</c:formatCode>
                <c:ptCount val="5"/>
                <c:pt idx="0">
                  <c:v>1000000000000</c:v>
                </c:pt>
                <c:pt idx="1">
                  <c:v>350000000000</c:v>
                </c:pt>
                <c:pt idx="2">
                  <c:v>173730000000.00003</c:v>
                </c:pt>
                <c:pt idx="3">
                  <c:v>152183999999.99997</c:v>
                </c:pt>
                <c:pt idx="4">
                  <c:v>239520000000</c:v>
                </c:pt>
              </c:numCache>
            </c:numRef>
          </c:val>
          <c:extLst>
            <c:ext xmlns:c16="http://schemas.microsoft.com/office/drawing/2014/chart" uri="{C3380CC4-5D6E-409C-BE32-E72D297353CC}">
              <c16:uniqueId val="{00000000-B2EA-4297-9FA3-17363D6F869C}"/>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E7A1-46FA-9F28-EB76A482BA9B}"/>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E7A1-46FA-9F28-EB76A482BA9B}"/>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EDB-4A17-A42E-3A6B7303F334}"/>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EDB-4A17-A42E-3A6B7303F334}"/>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E7A1-46FA-9F28-EB76A482BA9B}"/>
              </c:ext>
            </c:extLst>
          </c:dPt>
          <c:dLbls>
            <c:dLbl>
              <c:idx val="0"/>
              <c:layout>
                <c:manualLayout>
                  <c:x val="-0.21345029239766081"/>
                  <c:y val="-0.11449451887941535"/>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7A1-46FA-9F28-EB76A482BA9B}"/>
                </c:ext>
              </c:extLst>
            </c:dLbl>
            <c:dLbl>
              <c:idx val="1"/>
              <c:layout>
                <c:manualLayout>
                  <c:x val="0.18128654970760233"/>
                  <c:y val="-0.22898903775883078"/>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E7A1-46FA-9F28-EB76A482BA9B}"/>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0-7EDB-4A17-A42E-3A6B7303F334}"/>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7EDB-4A17-A42E-3A6B7303F334}"/>
                </c:ext>
              </c:extLst>
            </c:dLbl>
            <c:dLbl>
              <c:idx val="4"/>
              <c:layout>
                <c:manualLayout>
                  <c:x val="5.9941520467836254E-2"/>
                  <c:y val="-2.7912791637559057E-18"/>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7A1-46FA-9F28-EB76A482BA9B}"/>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States, Territories and Washington DC</c:v>
                </c:pt>
                <c:pt idx="1">
                  <c:v>Counties (and Territory Counties)</c:v>
                </c:pt>
                <c:pt idx="2">
                  <c:v>Metro Cities (Generally Over 50,000)</c:v>
                </c:pt>
                <c:pt idx="3">
                  <c:v>NEUs</c:v>
                </c:pt>
                <c:pt idx="4">
                  <c:v>Tribal Nations</c:v>
                </c:pt>
              </c:strCache>
            </c:strRef>
          </c:cat>
          <c:val>
            <c:numRef>
              <c:f>Sheet1!$B$2:$B$6</c:f>
              <c:numCache>
                <c:formatCode>"$"#,##0.00_);[Red]\("$"#,##0.00\)</c:formatCode>
                <c:ptCount val="5"/>
                <c:pt idx="0">
                  <c:v>199800000000.00003</c:v>
                </c:pt>
                <c:pt idx="1">
                  <c:v>65100000000</c:v>
                </c:pt>
                <c:pt idx="2">
                  <c:v>45570000000</c:v>
                </c:pt>
                <c:pt idx="3">
                  <c:v>19530000000</c:v>
                </c:pt>
                <c:pt idx="4" formatCode="_(&quot;$&quot;* #,##0.00_);_(&quot;$&quot;* \(#,##0.00\);_(&quot;$&quot;* &quot;-&quot;??_);_(@_)">
                  <c:v>20000000000</c:v>
                </c:pt>
              </c:numCache>
            </c:numRef>
          </c:val>
          <c:extLst>
            <c:ext xmlns:c16="http://schemas.microsoft.com/office/drawing/2014/chart" uri="{C3380CC4-5D6E-409C-BE32-E72D297353CC}">
              <c16:uniqueId val="{00000000-E7A1-46FA-9F28-EB76A482BA9B}"/>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12.jpg"/></Relationships>
</file>

<file path=ppt/diagrams/_rels/drawing1.xml.rels><?xml version="1.0" encoding="UTF-8" standalone="yes"?>
<Relationships xmlns="http://schemas.openxmlformats.org/package/2006/relationships"><Relationship Id="rId1" Type="http://schemas.openxmlformats.org/officeDocument/2006/relationships/image" Target="../media/image1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4EAE4F-18A0-4603-A608-A10E61903B3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374AE497-2816-4D69-8AAD-3C3793E634F6}">
      <dgm:prSet/>
      <dgm:spPr>
        <a:solidFill>
          <a:schemeClr val="tx2"/>
        </a:solidFill>
      </dgm:spPr>
      <dgm:t>
        <a:bodyPr/>
        <a:lstStyle/>
        <a:p>
          <a:pPr>
            <a:lnSpc>
              <a:spcPct val="100000"/>
            </a:lnSpc>
            <a:spcAft>
              <a:spcPts val="0"/>
            </a:spcAft>
          </a:pPr>
          <a:r>
            <a:rPr lang="en-US" dirty="0"/>
            <a:t>Bobby Lawrence, Partner</a:t>
          </a:r>
          <a:br>
            <a:rPr lang="en-US" dirty="0"/>
          </a:br>
          <a:r>
            <a:rPr lang="en-US" dirty="0"/>
            <a:t>blawrence@eidebailly.com</a:t>
          </a:r>
          <a:br>
            <a:rPr lang="en-US" dirty="0"/>
          </a:br>
          <a:r>
            <a:rPr lang="en-US" dirty="0"/>
            <a:t>208.383.4742</a:t>
          </a:r>
        </a:p>
      </dgm:t>
    </dgm:pt>
    <dgm:pt modelId="{6339B9DB-67D3-46F0-9537-B26BFA7A3E1A}" type="parTrans" cxnId="{55DBEC11-63DD-4E48-9ABD-29D6ED7E3F55}">
      <dgm:prSet/>
      <dgm:spPr/>
      <dgm:t>
        <a:bodyPr/>
        <a:lstStyle/>
        <a:p>
          <a:endParaRPr lang="en-US"/>
        </a:p>
      </dgm:t>
    </dgm:pt>
    <dgm:pt modelId="{E9628BBD-8517-47F6-A15C-DF633DA3B594}" type="sibTrans" cxnId="{55DBEC11-63DD-4E48-9ABD-29D6ED7E3F55}">
      <dgm:prSet/>
      <dgm:spPr/>
      <dgm:t>
        <a:bodyPr/>
        <a:lstStyle/>
        <a:p>
          <a:endParaRPr lang="en-US"/>
        </a:p>
      </dgm:t>
    </dgm:pt>
    <dgm:pt modelId="{CC610ED5-4384-47F5-A841-CA2916B4DC43}" type="pres">
      <dgm:prSet presAssocID="{9F4EAE4F-18A0-4603-A608-A10E61903B38}" presName="linearFlow" presStyleCnt="0">
        <dgm:presLayoutVars>
          <dgm:dir/>
          <dgm:resizeHandles val="exact"/>
        </dgm:presLayoutVars>
      </dgm:prSet>
      <dgm:spPr/>
    </dgm:pt>
    <dgm:pt modelId="{CD5B4D95-0E8A-4340-9FB0-98D5EE215973}" type="pres">
      <dgm:prSet presAssocID="{374AE497-2816-4D69-8AAD-3C3793E634F6}" presName="composite" presStyleCnt="0"/>
      <dgm:spPr/>
    </dgm:pt>
    <dgm:pt modelId="{610EBD8E-6FB5-4758-996E-F8A36F632E08}" type="pres">
      <dgm:prSet presAssocID="{374AE497-2816-4D69-8AAD-3C3793E634F6}" presName="imgShp" presStyleLbl="fgImgPlace1" presStyleIdx="0" presStyleCnt="1" custLinFactNeighborX="-33892"/>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w="28575">
          <a:solidFill>
            <a:schemeClr val="tx2"/>
          </a:solidFill>
        </a:ln>
      </dgm:spPr>
    </dgm:pt>
    <dgm:pt modelId="{047F3345-09A4-456A-A369-A41378ECD02C}" type="pres">
      <dgm:prSet presAssocID="{374AE497-2816-4D69-8AAD-3C3793E634F6}" presName="txShp" presStyleLbl="node1" presStyleIdx="0" presStyleCnt="1" custLinFactNeighborX="-6419">
        <dgm:presLayoutVars>
          <dgm:bulletEnabled val="1"/>
        </dgm:presLayoutVars>
      </dgm:prSet>
      <dgm:spPr/>
    </dgm:pt>
  </dgm:ptLst>
  <dgm:cxnLst>
    <dgm:cxn modelId="{55DBEC11-63DD-4E48-9ABD-29D6ED7E3F55}" srcId="{9F4EAE4F-18A0-4603-A608-A10E61903B38}" destId="{374AE497-2816-4D69-8AAD-3C3793E634F6}" srcOrd="0" destOrd="0" parTransId="{6339B9DB-67D3-46F0-9537-B26BFA7A3E1A}" sibTransId="{E9628BBD-8517-47F6-A15C-DF633DA3B594}"/>
    <dgm:cxn modelId="{53AA382F-3A75-4FC9-BA65-B85BA0D91F07}" type="presOf" srcId="{374AE497-2816-4D69-8AAD-3C3793E634F6}" destId="{047F3345-09A4-456A-A369-A41378ECD02C}" srcOrd="0" destOrd="0" presId="urn:microsoft.com/office/officeart/2005/8/layout/vList3"/>
    <dgm:cxn modelId="{22CCE936-6542-455D-8873-A07F42CA7B99}" type="presOf" srcId="{9F4EAE4F-18A0-4603-A608-A10E61903B38}" destId="{CC610ED5-4384-47F5-A841-CA2916B4DC43}" srcOrd="0" destOrd="0" presId="urn:microsoft.com/office/officeart/2005/8/layout/vList3"/>
    <dgm:cxn modelId="{39012CE0-E3F3-495F-A4D7-809B34A46541}" type="presParOf" srcId="{CC610ED5-4384-47F5-A841-CA2916B4DC43}" destId="{CD5B4D95-0E8A-4340-9FB0-98D5EE215973}" srcOrd="0" destOrd="0" presId="urn:microsoft.com/office/officeart/2005/8/layout/vList3"/>
    <dgm:cxn modelId="{C672EFD2-5D2C-4BB7-B40B-83BB4493377F}" type="presParOf" srcId="{CD5B4D95-0E8A-4340-9FB0-98D5EE215973}" destId="{610EBD8E-6FB5-4758-996E-F8A36F632E08}" srcOrd="0" destOrd="0" presId="urn:microsoft.com/office/officeart/2005/8/layout/vList3"/>
    <dgm:cxn modelId="{077AE918-8A82-4DE7-8A8E-1B3C933E80E8}" type="presParOf" srcId="{CD5B4D95-0E8A-4340-9FB0-98D5EE215973}" destId="{047F3345-09A4-456A-A369-A41378ECD02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A433BBD-EBF8-4A41-96E6-C0CD75A0A93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B7E2C4B-AF18-4115-BAB9-04AE54C9BD7E}">
      <dgm:prSet/>
      <dgm:spPr/>
      <dgm:t>
        <a:bodyPr/>
        <a:lstStyle/>
        <a:p>
          <a:r>
            <a:rPr lang="en-US" i="1" baseline="0" dirty="0">
              <a:solidFill>
                <a:schemeClr val="bg1">
                  <a:lumMod val="85000"/>
                </a:schemeClr>
              </a:solidFill>
            </a:rPr>
            <a:t>Respond</a:t>
          </a:r>
          <a:r>
            <a:rPr lang="en-US" baseline="0" dirty="0">
              <a:solidFill>
                <a:schemeClr val="bg1">
                  <a:lumMod val="85000"/>
                </a:schemeClr>
              </a:solidFill>
            </a:rPr>
            <a:t> to public health emergency </a:t>
          </a:r>
          <a:r>
            <a:rPr lang="en-US" i="1" baseline="0" dirty="0">
              <a:solidFill>
                <a:schemeClr val="bg1">
                  <a:lumMod val="85000"/>
                </a:schemeClr>
              </a:solidFill>
            </a:rPr>
            <a:t>and its negative economic impacts.</a:t>
          </a:r>
          <a:endParaRPr lang="en-US" dirty="0">
            <a:solidFill>
              <a:schemeClr val="bg1">
                <a:lumMod val="85000"/>
              </a:schemeClr>
            </a:solidFill>
          </a:endParaRPr>
        </a:p>
      </dgm:t>
    </dgm:pt>
    <dgm:pt modelId="{7E7A005B-5A82-4341-A594-C53F28BF71F5}" type="parTrans" cxnId="{184A65D0-AD1F-4C63-A14B-C655642CA796}">
      <dgm:prSet/>
      <dgm:spPr/>
      <dgm:t>
        <a:bodyPr/>
        <a:lstStyle/>
        <a:p>
          <a:endParaRPr lang="en-US"/>
        </a:p>
      </dgm:t>
    </dgm:pt>
    <dgm:pt modelId="{FC6430C8-0AF4-48B6-9922-D90FE00E6F9B}" type="sibTrans" cxnId="{184A65D0-AD1F-4C63-A14B-C655642CA796}">
      <dgm:prSet/>
      <dgm:spPr/>
      <dgm:t>
        <a:bodyPr/>
        <a:lstStyle/>
        <a:p>
          <a:endParaRPr lang="en-US"/>
        </a:p>
      </dgm:t>
    </dgm:pt>
    <dgm:pt modelId="{45F0E8D6-F5EA-453B-832E-1C17E5E1FBFF}">
      <dgm:prSet/>
      <dgm:spPr/>
      <dgm:t>
        <a:bodyPr/>
        <a:lstStyle/>
        <a:p>
          <a:r>
            <a:rPr lang="en-US" i="1" baseline="0" dirty="0">
              <a:solidFill>
                <a:schemeClr val="bg1">
                  <a:lumMod val="85000"/>
                </a:schemeClr>
              </a:solidFill>
            </a:rPr>
            <a:t>Premium pay </a:t>
          </a:r>
          <a:r>
            <a:rPr lang="en-US" baseline="0" dirty="0">
              <a:solidFill>
                <a:schemeClr val="bg1">
                  <a:lumMod val="85000"/>
                </a:schemeClr>
              </a:solidFill>
            </a:rPr>
            <a:t>for </a:t>
          </a:r>
          <a:r>
            <a:rPr lang="en-US" i="1" baseline="0" dirty="0">
              <a:solidFill>
                <a:schemeClr val="bg1">
                  <a:lumMod val="85000"/>
                </a:schemeClr>
              </a:solidFill>
            </a:rPr>
            <a:t>eligible workers </a:t>
          </a:r>
          <a:r>
            <a:rPr lang="en-US" baseline="0" dirty="0">
              <a:solidFill>
                <a:schemeClr val="bg1">
                  <a:lumMod val="85000"/>
                </a:schemeClr>
              </a:solidFill>
            </a:rPr>
            <a:t>that provide </a:t>
          </a:r>
          <a:r>
            <a:rPr lang="en-US" i="1" baseline="0" dirty="0">
              <a:solidFill>
                <a:schemeClr val="bg1">
                  <a:lumMod val="85000"/>
                </a:schemeClr>
              </a:solidFill>
            </a:rPr>
            <a:t>essential work </a:t>
          </a:r>
          <a:r>
            <a:rPr lang="en-US" baseline="0" dirty="0">
              <a:solidFill>
                <a:schemeClr val="bg1">
                  <a:lumMod val="85000"/>
                </a:schemeClr>
              </a:solidFill>
            </a:rPr>
            <a:t>during the pandemic.</a:t>
          </a:r>
          <a:endParaRPr lang="en-US" dirty="0">
            <a:solidFill>
              <a:schemeClr val="bg1">
                <a:lumMod val="85000"/>
              </a:schemeClr>
            </a:solidFill>
          </a:endParaRPr>
        </a:p>
      </dgm:t>
    </dgm:pt>
    <dgm:pt modelId="{3CD98508-C03B-435E-93CD-DA441C8C9676}" type="parTrans" cxnId="{727477FC-632A-45AA-8D45-13BC6CCD6694}">
      <dgm:prSet/>
      <dgm:spPr/>
      <dgm:t>
        <a:bodyPr/>
        <a:lstStyle/>
        <a:p>
          <a:endParaRPr lang="en-US"/>
        </a:p>
      </dgm:t>
    </dgm:pt>
    <dgm:pt modelId="{02030C8A-A371-427E-983E-E0FF052B17DF}" type="sibTrans" cxnId="{727477FC-632A-45AA-8D45-13BC6CCD6694}">
      <dgm:prSet/>
      <dgm:spPr/>
      <dgm:t>
        <a:bodyPr/>
        <a:lstStyle/>
        <a:p>
          <a:endParaRPr lang="en-US"/>
        </a:p>
      </dgm:t>
    </dgm:pt>
    <dgm:pt modelId="{B8550469-2490-4C5A-AECB-B30259B06BE1}">
      <dgm:prSet/>
      <dgm:spPr/>
      <dgm:t>
        <a:bodyPr/>
        <a:lstStyle/>
        <a:p>
          <a:r>
            <a:rPr lang="en-US" baseline="0" dirty="0">
              <a:solidFill>
                <a:schemeClr val="bg1">
                  <a:lumMod val="85000"/>
                </a:schemeClr>
              </a:solidFill>
            </a:rPr>
            <a:t>Pay for government services </a:t>
          </a:r>
          <a:r>
            <a:rPr lang="en-US" i="1" baseline="0" dirty="0">
              <a:solidFill>
                <a:schemeClr val="bg1">
                  <a:lumMod val="85000"/>
                </a:schemeClr>
              </a:solidFill>
            </a:rPr>
            <a:t>to </a:t>
          </a:r>
          <a:r>
            <a:rPr lang="en-US" i="0" baseline="0" dirty="0">
              <a:solidFill>
                <a:schemeClr val="bg1">
                  <a:lumMod val="85000"/>
                </a:schemeClr>
              </a:solidFill>
            </a:rPr>
            <a:t>the extent of </a:t>
          </a:r>
          <a:r>
            <a:rPr lang="en-US" i="1" baseline="0" dirty="0">
              <a:solidFill>
                <a:schemeClr val="bg1">
                  <a:lumMod val="85000"/>
                </a:schemeClr>
              </a:solidFill>
            </a:rPr>
            <a:t>reduced general revenues due to COVID-19.</a:t>
          </a:r>
          <a:endParaRPr lang="en-US" dirty="0">
            <a:solidFill>
              <a:schemeClr val="bg1">
                <a:lumMod val="85000"/>
              </a:schemeClr>
            </a:solidFill>
          </a:endParaRPr>
        </a:p>
      </dgm:t>
    </dgm:pt>
    <dgm:pt modelId="{B4FA687F-B7F4-48BA-876F-6F3E8D71071A}" type="parTrans" cxnId="{96DB290B-5C8C-421E-80AB-735C27E669D7}">
      <dgm:prSet/>
      <dgm:spPr/>
      <dgm:t>
        <a:bodyPr/>
        <a:lstStyle/>
        <a:p>
          <a:endParaRPr lang="en-US"/>
        </a:p>
      </dgm:t>
    </dgm:pt>
    <dgm:pt modelId="{6C649D08-E4EE-431C-8DD0-BDFBDA1D8301}" type="sibTrans" cxnId="{96DB290B-5C8C-421E-80AB-735C27E669D7}">
      <dgm:prSet/>
      <dgm:spPr/>
      <dgm:t>
        <a:bodyPr/>
        <a:lstStyle/>
        <a:p>
          <a:endParaRPr lang="en-US"/>
        </a:p>
      </dgm:t>
    </dgm:pt>
    <dgm:pt modelId="{AC4049D1-406A-4BEC-97D7-8415274CDFFE}">
      <dgm:prSet/>
      <dgm:spPr/>
      <dgm:t>
        <a:bodyPr/>
        <a:lstStyle/>
        <a:p>
          <a:r>
            <a:rPr lang="en-US" baseline="0" dirty="0">
              <a:solidFill>
                <a:schemeClr val="tx2"/>
              </a:solidFill>
            </a:rPr>
            <a:t>Specific uses for water, sewer, broadband.</a:t>
          </a:r>
          <a:endParaRPr lang="en-US" dirty="0">
            <a:solidFill>
              <a:schemeClr val="tx2"/>
            </a:solidFill>
          </a:endParaRPr>
        </a:p>
      </dgm:t>
    </dgm:pt>
    <dgm:pt modelId="{9949FADB-58A6-49AB-9954-64577F894CD7}" type="parTrans" cxnId="{C355BE89-F574-453E-A2C0-57A85A0EF36B}">
      <dgm:prSet/>
      <dgm:spPr/>
      <dgm:t>
        <a:bodyPr/>
        <a:lstStyle/>
        <a:p>
          <a:endParaRPr lang="en-US"/>
        </a:p>
      </dgm:t>
    </dgm:pt>
    <dgm:pt modelId="{714383BA-D79F-4A88-B115-3B12478F5A75}" type="sibTrans" cxnId="{C355BE89-F574-453E-A2C0-57A85A0EF36B}">
      <dgm:prSet/>
      <dgm:spPr/>
      <dgm:t>
        <a:bodyPr/>
        <a:lstStyle/>
        <a:p>
          <a:endParaRPr lang="en-US"/>
        </a:p>
      </dgm:t>
    </dgm:pt>
    <dgm:pt modelId="{3F6EC6B5-4F0E-4E34-B987-2AD8876B6858}" type="pres">
      <dgm:prSet presAssocID="{DA433BBD-EBF8-4A41-96E6-C0CD75A0A932}" presName="vert0" presStyleCnt="0">
        <dgm:presLayoutVars>
          <dgm:dir/>
          <dgm:animOne val="branch"/>
          <dgm:animLvl val="lvl"/>
        </dgm:presLayoutVars>
      </dgm:prSet>
      <dgm:spPr/>
    </dgm:pt>
    <dgm:pt modelId="{7B98A113-87EA-43A2-A02A-8A7FE0A51B00}" type="pres">
      <dgm:prSet presAssocID="{7B7E2C4B-AF18-4115-BAB9-04AE54C9BD7E}" presName="thickLine" presStyleLbl="alignNode1" presStyleIdx="0" presStyleCnt="4"/>
      <dgm:spPr/>
    </dgm:pt>
    <dgm:pt modelId="{0468A896-2AA6-4C02-AC21-31ECA080E6E3}" type="pres">
      <dgm:prSet presAssocID="{7B7E2C4B-AF18-4115-BAB9-04AE54C9BD7E}" presName="horz1" presStyleCnt="0"/>
      <dgm:spPr/>
    </dgm:pt>
    <dgm:pt modelId="{84E57997-8C60-4F65-ADB9-99A04C846635}" type="pres">
      <dgm:prSet presAssocID="{7B7E2C4B-AF18-4115-BAB9-04AE54C9BD7E}" presName="tx1" presStyleLbl="revTx" presStyleIdx="0" presStyleCnt="4"/>
      <dgm:spPr/>
    </dgm:pt>
    <dgm:pt modelId="{DF2E55F7-0935-4C6E-903D-4911BDFEDDA0}" type="pres">
      <dgm:prSet presAssocID="{7B7E2C4B-AF18-4115-BAB9-04AE54C9BD7E}" presName="vert1" presStyleCnt="0"/>
      <dgm:spPr/>
    </dgm:pt>
    <dgm:pt modelId="{9A5432F3-A4E4-4F06-90C8-662F384CF7E6}" type="pres">
      <dgm:prSet presAssocID="{45F0E8D6-F5EA-453B-832E-1C17E5E1FBFF}" presName="thickLine" presStyleLbl="alignNode1" presStyleIdx="1" presStyleCnt="4"/>
      <dgm:spPr/>
    </dgm:pt>
    <dgm:pt modelId="{9FA938C4-2A3D-4E73-993C-6198B8BFEE06}" type="pres">
      <dgm:prSet presAssocID="{45F0E8D6-F5EA-453B-832E-1C17E5E1FBFF}" presName="horz1" presStyleCnt="0"/>
      <dgm:spPr/>
    </dgm:pt>
    <dgm:pt modelId="{E44BC6B8-290D-4066-A1CF-96A79984F0F9}" type="pres">
      <dgm:prSet presAssocID="{45F0E8D6-F5EA-453B-832E-1C17E5E1FBFF}" presName="tx1" presStyleLbl="revTx" presStyleIdx="1" presStyleCnt="4"/>
      <dgm:spPr/>
    </dgm:pt>
    <dgm:pt modelId="{D8D5CBEA-558C-4474-BB7B-E95C563B54FE}" type="pres">
      <dgm:prSet presAssocID="{45F0E8D6-F5EA-453B-832E-1C17E5E1FBFF}" presName="vert1" presStyleCnt="0"/>
      <dgm:spPr/>
    </dgm:pt>
    <dgm:pt modelId="{208BFA77-BAA9-4E83-904A-484D4F64A559}" type="pres">
      <dgm:prSet presAssocID="{B8550469-2490-4C5A-AECB-B30259B06BE1}" presName="thickLine" presStyleLbl="alignNode1" presStyleIdx="2" presStyleCnt="4"/>
      <dgm:spPr/>
    </dgm:pt>
    <dgm:pt modelId="{93CDB596-D37C-49E8-AB2A-2543A7494404}" type="pres">
      <dgm:prSet presAssocID="{B8550469-2490-4C5A-AECB-B30259B06BE1}" presName="horz1" presStyleCnt="0"/>
      <dgm:spPr/>
    </dgm:pt>
    <dgm:pt modelId="{6E57D109-4B70-4FF3-BFE0-3B6493F44757}" type="pres">
      <dgm:prSet presAssocID="{B8550469-2490-4C5A-AECB-B30259B06BE1}" presName="tx1" presStyleLbl="revTx" presStyleIdx="2" presStyleCnt="4"/>
      <dgm:spPr/>
    </dgm:pt>
    <dgm:pt modelId="{0855CB02-8271-481D-A830-F517D22CCFC3}" type="pres">
      <dgm:prSet presAssocID="{B8550469-2490-4C5A-AECB-B30259B06BE1}" presName="vert1" presStyleCnt="0"/>
      <dgm:spPr/>
    </dgm:pt>
    <dgm:pt modelId="{B74A4011-D869-47D8-8783-7A4BD22AC9AD}" type="pres">
      <dgm:prSet presAssocID="{AC4049D1-406A-4BEC-97D7-8415274CDFFE}" presName="thickLine" presStyleLbl="alignNode1" presStyleIdx="3" presStyleCnt="4"/>
      <dgm:spPr/>
    </dgm:pt>
    <dgm:pt modelId="{53385DD1-8763-4DB8-969C-17572BA92907}" type="pres">
      <dgm:prSet presAssocID="{AC4049D1-406A-4BEC-97D7-8415274CDFFE}" presName="horz1" presStyleCnt="0"/>
      <dgm:spPr/>
    </dgm:pt>
    <dgm:pt modelId="{2C0A0A97-818F-417C-A786-1DF032C56DE8}" type="pres">
      <dgm:prSet presAssocID="{AC4049D1-406A-4BEC-97D7-8415274CDFFE}" presName="tx1" presStyleLbl="revTx" presStyleIdx="3" presStyleCnt="4"/>
      <dgm:spPr/>
    </dgm:pt>
    <dgm:pt modelId="{72EB001F-C53F-41F3-90C8-65ED002260D2}" type="pres">
      <dgm:prSet presAssocID="{AC4049D1-406A-4BEC-97D7-8415274CDFFE}" presName="vert1" presStyleCnt="0"/>
      <dgm:spPr/>
    </dgm:pt>
  </dgm:ptLst>
  <dgm:cxnLst>
    <dgm:cxn modelId="{96DB290B-5C8C-421E-80AB-735C27E669D7}" srcId="{DA433BBD-EBF8-4A41-96E6-C0CD75A0A932}" destId="{B8550469-2490-4C5A-AECB-B30259B06BE1}" srcOrd="2" destOrd="0" parTransId="{B4FA687F-B7F4-48BA-876F-6F3E8D71071A}" sibTransId="{6C649D08-E4EE-431C-8DD0-BDFBDA1D8301}"/>
    <dgm:cxn modelId="{4CA29A52-150F-4D26-83C3-9406A60679CA}" type="presOf" srcId="{DA433BBD-EBF8-4A41-96E6-C0CD75A0A932}" destId="{3F6EC6B5-4F0E-4E34-B987-2AD8876B6858}" srcOrd="0" destOrd="0" presId="urn:microsoft.com/office/officeart/2008/layout/LinedList"/>
    <dgm:cxn modelId="{06D9A674-CD63-4AC3-8669-EEFB84B63F38}" type="presOf" srcId="{B8550469-2490-4C5A-AECB-B30259B06BE1}" destId="{6E57D109-4B70-4FF3-BFE0-3B6493F44757}" srcOrd="0" destOrd="0" presId="urn:microsoft.com/office/officeart/2008/layout/LinedList"/>
    <dgm:cxn modelId="{C355BE89-F574-453E-A2C0-57A85A0EF36B}" srcId="{DA433BBD-EBF8-4A41-96E6-C0CD75A0A932}" destId="{AC4049D1-406A-4BEC-97D7-8415274CDFFE}" srcOrd="3" destOrd="0" parTransId="{9949FADB-58A6-49AB-9954-64577F894CD7}" sibTransId="{714383BA-D79F-4A88-B115-3B12478F5A75}"/>
    <dgm:cxn modelId="{48D420A4-39E5-4579-947F-476038B9CD38}" type="presOf" srcId="{7B7E2C4B-AF18-4115-BAB9-04AE54C9BD7E}" destId="{84E57997-8C60-4F65-ADB9-99A04C846635}" srcOrd="0" destOrd="0" presId="urn:microsoft.com/office/officeart/2008/layout/LinedList"/>
    <dgm:cxn modelId="{EE3259B8-C53C-438F-97F6-3CC6602ED3F2}" type="presOf" srcId="{45F0E8D6-F5EA-453B-832E-1C17E5E1FBFF}" destId="{E44BC6B8-290D-4066-A1CF-96A79984F0F9}" srcOrd="0" destOrd="0" presId="urn:microsoft.com/office/officeart/2008/layout/LinedList"/>
    <dgm:cxn modelId="{CCEBC8C8-3A08-41AB-8DC0-A78D37FA3DF8}" type="presOf" srcId="{AC4049D1-406A-4BEC-97D7-8415274CDFFE}" destId="{2C0A0A97-818F-417C-A786-1DF032C56DE8}" srcOrd="0" destOrd="0" presId="urn:microsoft.com/office/officeart/2008/layout/LinedList"/>
    <dgm:cxn modelId="{184A65D0-AD1F-4C63-A14B-C655642CA796}" srcId="{DA433BBD-EBF8-4A41-96E6-C0CD75A0A932}" destId="{7B7E2C4B-AF18-4115-BAB9-04AE54C9BD7E}" srcOrd="0" destOrd="0" parTransId="{7E7A005B-5A82-4341-A594-C53F28BF71F5}" sibTransId="{FC6430C8-0AF4-48B6-9922-D90FE00E6F9B}"/>
    <dgm:cxn modelId="{727477FC-632A-45AA-8D45-13BC6CCD6694}" srcId="{DA433BBD-EBF8-4A41-96E6-C0CD75A0A932}" destId="{45F0E8D6-F5EA-453B-832E-1C17E5E1FBFF}" srcOrd="1" destOrd="0" parTransId="{3CD98508-C03B-435E-93CD-DA441C8C9676}" sibTransId="{02030C8A-A371-427E-983E-E0FF052B17DF}"/>
    <dgm:cxn modelId="{59C1EAEA-B0FB-46F7-A46C-6495DD1CBDC3}" type="presParOf" srcId="{3F6EC6B5-4F0E-4E34-B987-2AD8876B6858}" destId="{7B98A113-87EA-43A2-A02A-8A7FE0A51B00}" srcOrd="0" destOrd="0" presId="urn:microsoft.com/office/officeart/2008/layout/LinedList"/>
    <dgm:cxn modelId="{354A751E-BD87-4A3D-9518-894C8BAEF16F}" type="presParOf" srcId="{3F6EC6B5-4F0E-4E34-B987-2AD8876B6858}" destId="{0468A896-2AA6-4C02-AC21-31ECA080E6E3}" srcOrd="1" destOrd="0" presId="urn:microsoft.com/office/officeart/2008/layout/LinedList"/>
    <dgm:cxn modelId="{0639EDBA-AE8B-4E84-A1A2-ADC588E95832}" type="presParOf" srcId="{0468A896-2AA6-4C02-AC21-31ECA080E6E3}" destId="{84E57997-8C60-4F65-ADB9-99A04C846635}" srcOrd="0" destOrd="0" presId="urn:microsoft.com/office/officeart/2008/layout/LinedList"/>
    <dgm:cxn modelId="{CC49DD55-80D7-415A-8694-7279DD37E115}" type="presParOf" srcId="{0468A896-2AA6-4C02-AC21-31ECA080E6E3}" destId="{DF2E55F7-0935-4C6E-903D-4911BDFEDDA0}" srcOrd="1" destOrd="0" presId="urn:microsoft.com/office/officeart/2008/layout/LinedList"/>
    <dgm:cxn modelId="{F08DC56C-9072-4FAE-973B-CD3452634F55}" type="presParOf" srcId="{3F6EC6B5-4F0E-4E34-B987-2AD8876B6858}" destId="{9A5432F3-A4E4-4F06-90C8-662F384CF7E6}" srcOrd="2" destOrd="0" presId="urn:microsoft.com/office/officeart/2008/layout/LinedList"/>
    <dgm:cxn modelId="{F979E339-91EE-4035-9891-69991B850426}" type="presParOf" srcId="{3F6EC6B5-4F0E-4E34-B987-2AD8876B6858}" destId="{9FA938C4-2A3D-4E73-993C-6198B8BFEE06}" srcOrd="3" destOrd="0" presId="urn:microsoft.com/office/officeart/2008/layout/LinedList"/>
    <dgm:cxn modelId="{C2CC4C77-9970-4A7E-B435-005F7752FBAE}" type="presParOf" srcId="{9FA938C4-2A3D-4E73-993C-6198B8BFEE06}" destId="{E44BC6B8-290D-4066-A1CF-96A79984F0F9}" srcOrd="0" destOrd="0" presId="urn:microsoft.com/office/officeart/2008/layout/LinedList"/>
    <dgm:cxn modelId="{772FEDEF-58FF-48BE-AB97-6992BA6ADC9B}" type="presParOf" srcId="{9FA938C4-2A3D-4E73-993C-6198B8BFEE06}" destId="{D8D5CBEA-558C-4474-BB7B-E95C563B54FE}" srcOrd="1" destOrd="0" presId="urn:microsoft.com/office/officeart/2008/layout/LinedList"/>
    <dgm:cxn modelId="{63C533B0-E37A-4615-ABF2-7FB8C39B72CA}" type="presParOf" srcId="{3F6EC6B5-4F0E-4E34-B987-2AD8876B6858}" destId="{208BFA77-BAA9-4E83-904A-484D4F64A559}" srcOrd="4" destOrd="0" presId="urn:microsoft.com/office/officeart/2008/layout/LinedList"/>
    <dgm:cxn modelId="{9A152173-0F8A-4BB9-A701-73B3FFD3C996}" type="presParOf" srcId="{3F6EC6B5-4F0E-4E34-B987-2AD8876B6858}" destId="{93CDB596-D37C-49E8-AB2A-2543A7494404}" srcOrd="5" destOrd="0" presId="urn:microsoft.com/office/officeart/2008/layout/LinedList"/>
    <dgm:cxn modelId="{62383292-FEC2-44A6-98FD-47217C09FDEF}" type="presParOf" srcId="{93CDB596-D37C-49E8-AB2A-2543A7494404}" destId="{6E57D109-4B70-4FF3-BFE0-3B6493F44757}" srcOrd="0" destOrd="0" presId="urn:microsoft.com/office/officeart/2008/layout/LinedList"/>
    <dgm:cxn modelId="{10DC0A47-4064-4D80-BC12-79E1D7A0D94D}" type="presParOf" srcId="{93CDB596-D37C-49E8-AB2A-2543A7494404}" destId="{0855CB02-8271-481D-A830-F517D22CCFC3}" srcOrd="1" destOrd="0" presId="urn:microsoft.com/office/officeart/2008/layout/LinedList"/>
    <dgm:cxn modelId="{ACCED52E-D715-44C6-827C-F4E68DF189C6}" type="presParOf" srcId="{3F6EC6B5-4F0E-4E34-B987-2AD8876B6858}" destId="{B74A4011-D869-47D8-8783-7A4BD22AC9AD}" srcOrd="6" destOrd="0" presId="urn:microsoft.com/office/officeart/2008/layout/LinedList"/>
    <dgm:cxn modelId="{DAF99230-3888-483A-BCC7-17D261FD1D94}" type="presParOf" srcId="{3F6EC6B5-4F0E-4E34-B987-2AD8876B6858}" destId="{53385DD1-8763-4DB8-969C-17572BA92907}" srcOrd="7" destOrd="0" presId="urn:microsoft.com/office/officeart/2008/layout/LinedList"/>
    <dgm:cxn modelId="{2593B64E-C562-436D-A42D-EFEE1CD78D86}" type="presParOf" srcId="{53385DD1-8763-4DB8-969C-17572BA92907}" destId="{2C0A0A97-818F-417C-A786-1DF032C56DE8}" srcOrd="0" destOrd="0" presId="urn:microsoft.com/office/officeart/2008/layout/LinedList"/>
    <dgm:cxn modelId="{8B962CB1-F73E-4A34-8B3D-1E8700D66355}" type="presParOf" srcId="{53385DD1-8763-4DB8-969C-17572BA92907}" destId="{72EB001F-C53F-41F3-90C8-65ED002260D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2775376-3276-421E-90AB-07F54DDBE76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E666102-3737-41AD-886F-3D11CA46D795}">
      <dgm:prSet/>
      <dgm:spPr>
        <a:solidFill>
          <a:schemeClr val="tx2"/>
        </a:solidFill>
      </dgm:spPr>
      <dgm:t>
        <a:bodyPr/>
        <a:lstStyle/>
        <a:p>
          <a:r>
            <a:rPr lang="en-US" dirty="0"/>
            <a:t>Water / Sewer – aligns with States’ Revolving Funds (Clean water / drinking water SRFs – CFDA 66.458, 66.468)</a:t>
          </a:r>
        </a:p>
      </dgm:t>
    </dgm:pt>
    <dgm:pt modelId="{B2DCA6BB-69E0-4594-8BB0-8D79EC83CD48}" type="parTrans" cxnId="{579A4236-F149-4B6E-8FBA-D1FCF83ED857}">
      <dgm:prSet/>
      <dgm:spPr/>
      <dgm:t>
        <a:bodyPr/>
        <a:lstStyle/>
        <a:p>
          <a:endParaRPr lang="en-US"/>
        </a:p>
      </dgm:t>
    </dgm:pt>
    <dgm:pt modelId="{31662014-1350-4AEF-B560-525D6CFDE2F1}" type="sibTrans" cxnId="{579A4236-F149-4B6E-8FBA-D1FCF83ED857}">
      <dgm:prSet/>
      <dgm:spPr/>
      <dgm:t>
        <a:bodyPr/>
        <a:lstStyle/>
        <a:p>
          <a:endParaRPr lang="en-US"/>
        </a:p>
      </dgm:t>
    </dgm:pt>
    <dgm:pt modelId="{6E7B8A5E-AFA0-4C98-B737-92717C66D37B}">
      <dgm:prSet custT="1"/>
      <dgm:spPr>
        <a:solidFill>
          <a:schemeClr val="accent4">
            <a:lumMod val="20000"/>
            <a:lumOff val="80000"/>
            <a:alpha val="90000"/>
          </a:schemeClr>
        </a:solidFill>
        <a:ln w="19050">
          <a:solidFill>
            <a:schemeClr val="tx2">
              <a:alpha val="90000"/>
            </a:schemeClr>
          </a:solidFill>
        </a:ln>
      </dgm:spPr>
      <dgm:t>
        <a:bodyPr/>
        <a:lstStyle/>
        <a:p>
          <a:pPr>
            <a:lnSpc>
              <a:spcPct val="100000"/>
            </a:lnSpc>
            <a:spcAft>
              <a:spcPts val="1200"/>
            </a:spcAft>
          </a:pPr>
          <a:r>
            <a:rPr lang="en-US" sz="1800" dirty="0">
              <a:solidFill>
                <a:schemeClr val="tx2"/>
              </a:solidFill>
            </a:rPr>
            <a:t>Others may be named in future FAQs.</a:t>
          </a:r>
        </a:p>
      </dgm:t>
    </dgm:pt>
    <dgm:pt modelId="{02DC31DB-5AC3-4410-B0B0-F79519892F58}" type="parTrans" cxnId="{EC9141E6-BE2E-4EB2-A48C-F830E8660820}">
      <dgm:prSet/>
      <dgm:spPr/>
      <dgm:t>
        <a:bodyPr/>
        <a:lstStyle/>
        <a:p>
          <a:endParaRPr lang="en-US"/>
        </a:p>
      </dgm:t>
    </dgm:pt>
    <dgm:pt modelId="{95B00A7C-D02C-4819-8C08-7642D06CC1E0}" type="sibTrans" cxnId="{EC9141E6-BE2E-4EB2-A48C-F830E8660820}">
      <dgm:prSet/>
      <dgm:spPr/>
      <dgm:t>
        <a:bodyPr/>
        <a:lstStyle/>
        <a:p>
          <a:endParaRPr lang="en-US"/>
        </a:p>
      </dgm:t>
    </dgm:pt>
    <dgm:pt modelId="{B2589961-7114-4F5D-A0C5-FA2865CA6EF4}">
      <dgm:prSet custT="1"/>
      <dgm:spPr>
        <a:solidFill>
          <a:schemeClr val="accent4">
            <a:lumMod val="20000"/>
            <a:lumOff val="80000"/>
            <a:alpha val="90000"/>
          </a:schemeClr>
        </a:solidFill>
        <a:ln w="19050">
          <a:solidFill>
            <a:schemeClr val="tx2">
              <a:alpha val="90000"/>
            </a:schemeClr>
          </a:solidFill>
        </a:ln>
      </dgm:spPr>
      <dgm:t>
        <a:bodyPr/>
        <a:lstStyle/>
        <a:p>
          <a:pPr>
            <a:lnSpc>
              <a:spcPct val="100000"/>
            </a:lnSpc>
            <a:spcAft>
              <a:spcPts val="1200"/>
            </a:spcAft>
          </a:pPr>
          <a:r>
            <a:rPr lang="en-US" sz="1800" dirty="0">
              <a:solidFill>
                <a:schemeClr val="tx2"/>
              </a:solidFill>
            </a:rPr>
            <a:t>If state has SRF – use it to potentially leverage funds.</a:t>
          </a:r>
        </a:p>
      </dgm:t>
    </dgm:pt>
    <dgm:pt modelId="{753D9339-FD7F-4D6E-BDB5-D25412815752}" type="parTrans" cxnId="{F25BB8BE-7D8F-48FD-9402-43F58FB5081E}">
      <dgm:prSet/>
      <dgm:spPr/>
      <dgm:t>
        <a:bodyPr/>
        <a:lstStyle/>
        <a:p>
          <a:endParaRPr lang="en-US"/>
        </a:p>
      </dgm:t>
    </dgm:pt>
    <dgm:pt modelId="{A03F23A0-8683-4475-BA2D-E28FDE0B381F}" type="sibTrans" cxnId="{F25BB8BE-7D8F-48FD-9402-43F58FB5081E}">
      <dgm:prSet/>
      <dgm:spPr/>
      <dgm:t>
        <a:bodyPr/>
        <a:lstStyle/>
        <a:p>
          <a:endParaRPr lang="en-US"/>
        </a:p>
      </dgm:t>
    </dgm:pt>
    <dgm:pt modelId="{4B70D01E-D816-4B99-8640-9A33F6BEC5AC}">
      <dgm:prSet/>
      <dgm:spPr>
        <a:solidFill>
          <a:schemeClr val="tx2"/>
        </a:solidFill>
      </dgm:spPr>
      <dgm:t>
        <a:bodyPr/>
        <a:lstStyle/>
        <a:p>
          <a:r>
            <a:rPr lang="en-US" dirty="0"/>
            <a:t>Broadband</a:t>
          </a:r>
        </a:p>
      </dgm:t>
    </dgm:pt>
    <dgm:pt modelId="{4499AD58-177C-4CA9-8CC1-03DA934D2F35}" type="parTrans" cxnId="{99C43395-5FCA-454B-BDB1-D280AA508FA1}">
      <dgm:prSet/>
      <dgm:spPr/>
      <dgm:t>
        <a:bodyPr/>
        <a:lstStyle/>
        <a:p>
          <a:endParaRPr lang="en-US"/>
        </a:p>
      </dgm:t>
    </dgm:pt>
    <dgm:pt modelId="{F4FC03AC-16E2-4989-A69B-C1ABF2C6E1B2}" type="sibTrans" cxnId="{99C43395-5FCA-454B-BDB1-D280AA508FA1}">
      <dgm:prSet/>
      <dgm:spPr/>
      <dgm:t>
        <a:bodyPr/>
        <a:lstStyle/>
        <a:p>
          <a:endParaRPr lang="en-US"/>
        </a:p>
      </dgm:t>
    </dgm:pt>
    <dgm:pt modelId="{EC980548-3E8D-4D40-B533-3C5CFB42EBB3}">
      <dgm:prSet custT="1"/>
      <dgm:spPr>
        <a:solidFill>
          <a:schemeClr val="accent4">
            <a:lumMod val="20000"/>
            <a:lumOff val="80000"/>
            <a:alpha val="90000"/>
          </a:schemeClr>
        </a:solidFill>
        <a:ln w="19050">
          <a:solidFill>
            <a:schemeClr val="tx2">
              <a:alpha val="90000"/>
            </a:schemeClr>
          </a:solidFill>
        </a:ln>
      </dgm:spPr>
      <dgm:t>
        <a:bodyPr/>
        <a:lstStyle/>
        <a:p>
          <a:pPr>
            <a:lnSpc>
              <a:spcPct val="100000"/>
            </a:lnSpc>
            <a:spcAft>
              <a:spcPts val="1200"/>
            </a:spcAft>
          </a:pPr>
          <a:r>
            <a:rPr lang="en-US" sz="1800" dirty="0">
              <a:solidFill>
                <a:schemeClr val="tx2"/>
              </a:solidFill>
            </a:rPr>
            <a:t>Enhancing service to 100MBS download / upload, unless impracticable due to terrain, geography, cost.</a:t>
          </a:r>
        </a:p>
      </dgm:t>
    </dgm:pt>
    <dgm:pt modelId="{E01B4CDC-963D-445F-A189-A902D34B442B}" type="parTrans" cxnId="{574BE5A8-D9C9-47B7-96B5-C5CD3D34FD0D}">
      <dgm:prSet/>
      <dgm:spPr/>
      <dgm:t>
        <a:bodyPr/>
        <a:lstStyle/>
        <a:p>
          <a:endParaRPr lang="en-US"/>
        </a:p>
      </dgm:t>
    </dgm:pt>
    <dgm:pt modelId="{B4720A0D-42C9-48E5-ABBA-2AEAF6437A04}" type="sibTrans" cxnId="{574BE5A8-D9C9-47B7-96B5-C5CD3D34FD0D}">
      <dgm:prSet/>
      <dgm:spPr/>
      <dgm:t>
        <a:bodyPr/>
        <a:lstStyle/>
        <a:p>
          <a:endParaRPr lang="en-US"/>
        </a:p>
      </dgm:t>
    </dgm:pt>
    <dgm:pt modelId="{30635824-5FCD-429F-BDBD-5CFF90DF7359}">
      <dgm:prSet custT="1"/>
      <dgm:spPr>
        <a:solidFill>
          <a:schemeClr val="accent4">
            <a:lumMod val="20000"/>
            <a:lumOff val="80000"/>
            <a:alpha val="90000"/>
          </a:schemeClr>
        </a:solidFill>
        <a:ln w="19050">
          <a:solidFill>
            <a:schemeClr val="tx2">
              <a:alpha val="90000"/>
            </a:schemeClr>
          </a:solidFill>
        </a:ln>
      </dgm:spPr>
      <dgm:t>
        <a:bodyPr/>
        <a:lstStyle/>
        <a:p>
          <a:pPr>
            <a:lnSpc>
              <a:spcPct val="100000"/>
            </a:lnSpc>
            <a:spcAft>
              <a:spcPts val="1200"/>
            </a:spcAft>
          </a:pPr>
          <a:r>
            <a:rPr lang="en-US" sz="1800" dirty="0">
              <a:solidFill>
                <a:schemeClr val="tx2"/>
              </a:solidFill>
            </a:rPr>
            <a:t>Can be used to support internet access and literacy.</a:t>
          </a:r>
        </a:p>
      </dgm:t>
    </dgm:pt>
    <dgm:pt modelId="{24E30F80-ED14-4223-B53B-F2B9A544BBC4}" type="parTrans" cxnId="{C1D6E15F-A4E1-4969-913C-AF1BCB133EAA}">
      <dgm:prSet/>
      <dgm:spPr/>
      <dgm:t>
        <a:bodyPr/>
        <a:lstStyle/>
        <a:p>
          <a:endParaRPr lang="en-US"/>
        </a:p>
      </dgm:t>
    </dgm:pt>
    <dgm:pt modelId="{60512D15-F804-48E0-9B55-8FCA1EF4AD9C}" type="sibTrans" cxnId="{C1D6E15F-A4E1-4969-913C-AF1BCB133EAA}">
      <dgm:prSet/>
      <dgm:spPr/>
      <dgm:t>
        <a:bodyPr/>
        <a:lstStyle/>
        <a:p>
          <a:endParaRPr lang="en-US"/>
        </a:p>
      </dgm:t>
    </dgm:pt>
    <dgm:pt modelId="{F3AA0D38-9392-42D7-92C5-52716B99EEEB}">
      <dgm:prSet custT="1"/>
      <dgm:spPr>
        <a:solidFill>
          <a:schemeClr val="accent4">
            <a:lumMod val="20000"/>
            <a:lumOff val="80000"/>
            <a:alpha val="90000"/>
          </a:schemeClr>
        </a:solidFill>
        <a:ln w="19050">
          <a:solidFill>
            <a:schemeClr val="tx2">
              <a:alpha val="90000"/>
            </a:schemeClr>
          </a:solidFill>
        </a:ln>
      </dgm:spPr>
      <dgm:t>
        <a:bodyPr/>
        <a:lstStyle/>
        <a:p>
          <a:pPr>
            <a:lnSpc>
              <a:spcPct val="100000"/>
            </a:lnSpc>
            <a:spcAft>
              <a:spcPts val="1200"/>
            </a:spcAft>
          </a:pPr>
          <a:r>
            <a:rPr lang="en-US" sz="1800" dirty="0">
              <a:solidFill>
                <a:schemeClr val="tx2"/>
              </a:solidFill>
            </a:rPr>
            <a:t>Can be used for eligible projects planned or started prior to March 3, 2021, provided the project costs covered by FRF award fund were incurred after March 3, 2021.</a:t>
          </a:r>
        </a:p>
      </dgm:t>
    </dgm:pt>
    <dgm:pt modelId="{D46350DB-6D98-4003-B21C-F32C6972D0F7}" type="parTrans" cxnId="{B7602551-794D-450C-A95F-884C3F6F268C}">
      <dgm:prSet/>
      <dgm:spPr/>
      <dgm:t>
        <a:bodyPr/>
        <a:lstStyle/>
        <a:p>
          <a:endParaRPr lang="en-US"/>
        </a:p>
      </dgm:t>
    </dgm:pt>
    <dgm:pt modelId="{5630B26B-C442-4124-9A32-BB1A9163B272}" type="sibTrans" cxnId="{B7602551-794D-450C-A95F-884C3F6F268C}">
      <dgm:prSet/>
      <dgm:spPr/>
      <dgm:t>
        <a:bodyPr/>
        <a:lstStyle/>
        <a:p>
          <a:endParaRPr lang="en-US"/>
        </a:p>
      </dgm:t>
    </dgm:pt>
    <dgm:pt modelId="{76B646F4-42BB-4887-B703-5CAFA59D328C}" type="pres">
      <dgm:prSet presAssocID="{B2775376-3276-421E-90AB-07F54DDBE76F}" presName="Name0" presStyleCnt="0">
        <dgm:presLayoutVars>
          <dgm:dir/>
          <dgm:animLvl val="lvl"/>
          <dgm:resizeHandles val="exact"/>
        </dgm:presLayoutVars>
      </dgm:prSet>
      <dgm:spPr/>
    </dgm:pt>
    <dgm:pt modelId="{4AFB985B-C5F9-4F4E-8B35-DC07B3A941D5}" type="pres">
      <dgm:prSet presAssocID="{3E666102-3737-41AD-886F-3D11CA46D795}" presName="linNode" presStyleCnt="0"/>
      <dgm:spPr/>
    </dgm:pt>
    <dgm:pt modelId="{E2EF3411-B441-4B68-801D-29A221654383}" type="pres">
      <dgm:prSet presAssocID="{3E666102-3737-41AD-886F-3D11CA46D795}" presName="parentText" presStyleLbl="node1" presStyleIdx="0" presStyleCnt="2">
        <dgm:presLayoutVars>
          <dgm:chMax val="1"/>
          <dgm:bulletEnabled val="1"/>
        </dgm:presLayoutVars>
      </dgm:prSet>
      <dgm:spPr/>
    </dgm:pt>
    <dgm:pt modelId="{B2561C8A-EC7A-42C8-93DC-7A0C6B2DD798}" type="pres">
      <dgm:prSet presAssocID="{3E666102-3737-41AD-886F-3D11CA46D795}" presName="descendantText" presStyleLbl="alignAccFollowNode1" presStyleIdx="0" presStyleCnt="2">
        <dgm:presLayoutVars>
          <dgm:bulletEnabled val="1"/>
        </dgm:presLayoutVars>
      </dgm:prSet>
      <dgm:spPr/>
    </dgm:pt>
    <dgm:pt modelId="{46721F2C-C2C3-4BF3-8604-0E56AED3A541}" type="pres">
      <dgm:prSet presAssocID="{31662014-1350-4AEF-B560-525D6CFDE2F1}" presName="sp" presStyleCnt="0"/>
      <dgm:spPr/>
    </dgm:pt>
    <dgm:pt modelId="{392800AD-D940-44E3-9A29-4623124C9AEE}" type="pres">
      <dgm:prSet presAssocID="{4B70D01E-D816-4B99-8640-9A33F6BEC5AC}" presName="linNode" presStyleCnt="0"/>
      <dgm:spPr/>
    </dgm:pt>
    <dgm:pt modelId="{32B4176A-0A4A-445C-A6FF-6B74EFD09E88}" type="pres">
      <dgm:prSet presAssocID="{4B70D01E-D816-4B99-8640-9A33F6BEC5AC}" presName="parentText" presStyleLbl="node1" presStyleIdx="1" presStyleCnt="2">
        <dgm:presLayoutVars>
          <dgm:chMax val="1"/>
          <dgm:bulletEnabled val="1"/>
        </dgm:presLayoutVars>
      </dgm:prSet>
      <dgm:spPr/>
    </dgm:pt>
    <dgm:pt modelId="{8A4A9B9A-E3FB-4B66-A5B1-7161C55DDA6C}" type="pres">
      <dgm:prSet presAssocID="{4B70D01E-D816-4B99-8640-9A33F6BEC5AC}" presName="descendantText" presStyleLbl="alignAccFollowNode1" presStyleIdx="1" presStyleCnt="2">
        <dgm:presLayoutVars>
          <dgm:bulletEnabled val="1"/>
        </dgm:presLayoutVars>
      </dgm:prSet>
      <dgm:spPr/>
    </dgm:pt>
  </dgm:ptLst>
  <dgm:cxnLst>
    <dgm:cxn modelId="{91769913-2FCA-4807-8279-D921B3F3C5FB}" type="presOf" srcId="{B2775376-3276-421E-90AB-07F54DDBE76F}" destId="{76B646F4-42BB-4887-B703-5CAFA59D328C}" srcOrd="0" destOrd="0" presId="urn:microsoft.com/office/officeart/2005/8/layout/vList5"/>
    <dgm:cxn modelId="{6E3DEF19-DCB1-44C6-8ABC-C1CFBBA8A5CA}" type="presOf" srcId="{3E666102-3737-41AD-886F-3D11CA46D795}" destId="{E2EF3411-B441-4B68-801D-29A221654383}" srcOrd="0" destOrd="0" presId="urn:microsoft.com/office/officeart/2005/8/layout/vList5"/>
    <dgm:cxn modelId="{3F46FD2C-65CC-4B63-BA9C-980C35509FFB}" type="presOf" srcId="{30635824-5FCD-429F-BDBD-5CFF90DF7359}" destId="{8A4A9B9A-E3FB-4B66-A5B1-7161C55DDA6C}" srcOrd="0" destOrd="1" presId="urn:microsoft.com/office/officeart/2005/8/layout/vList5"/>
    <dgm:cxn modelId="{579A4236-F149-4B6E-8FBA-D1FCF83ED857}" srcId="{B2775376-3276-421E-90AB-07F54DDBE76F}" destId="{3E666102-3737-41AD-886F-3D11CA46D795}" srcOrd="0" destOrd="0" parTransId="{B2DCA6BB-69E0-4594-8BB0-8D79EC83CD48}" sibTransId="{31662014-1350-4AEF-B560-525D6CFDE2F1}"/>
    <dgm:cxn modelId="{C1D6E15F-A4E1-4969-913C-AF1BCB133EAA}" srcId="{4B70D01E-D816-4B99-8640-9A33F6BEC5AC}" destId="{30635824-5FCD-429F-BDBD-5CFF90DF7359}" srcOrd="1" destOrd="0" parTransId="{24E30F80-ED14-4223-B53B-F2B9A544BBC4}" sibTransId="{60512D15-F804-48E0-9B55-8FCA1EF4AD9C}"/>
    <dgm:cxn modelId="{B7602551-794D-450C-A95F-884C3F6F268C}" srcId="{4B70D01E-D816-4B99-8640-9A33F6BEC5AC}" destId="{F3AA0D38-9392-42D7-92C5-52716B99EEEB}" srcOrd="2" destOrd="0" parTransId="{D46350DB-6D98-4003-B21C-F32C6972D0F7}" sibTransId="{5630B26B-C442-4124-9A32-BB1A9163B272}"/>
    <dgm:cxn modelId="{C38AA886-ABCB-43E2-9EA2-90ADD55563FC}" type="presOf" srcId="{4B70D01E-D816-4B99-8640-9A33F6BEC5AC}" destId="{32B4176A-0A4A-445C-A6FF-6B74EFD09E88}" srcOrd="0" destOrd="0" presId="urn:microsoft.com/office/officeart/2005/8/layout/vList5"/>
    <dgm:cxn modelId="{99C43395-5FCA-454B-BDB1-D280AA508FA1}" srcId="{B2775376-3276-421E-90AB-07F54DDBE76F}" destId="{4B70D01E-D816-4B99-8640-9A33F6BEC5AC}" srcOrd="1" destOrd="0" parTransId="{4499AD58-177C-4CA9-8CC1-03DA934D2F35}" sibTransId="{F4FC03AC-16E2-4989-A69B-C1ABF2C6E1B2}"/>
    <dgm:cxn modelId="{ED19039C-0EC3-41AE-B549-C8B8114BD39A}" type="presOf" srcId="{EC980548-3E8D-4D40-B533-3C5CFB42EBB3}" destId="{8A4A9B9A-E3FB-4B66-A5B1-7161C55DDA6C}" srcOrd="0" destOrd="0" presId="urn:microsoft.com/office/officeart/2005/8/layout/vList5"/>
    <dgm:cxn modelId="{D52B81A2-8969-443A-9FCA-17AF81859D4B}" type="presOf" srcId="{B2589961-7114-4F5D-A0C5-FA2865CA6EF4}" destId="{B2561C8A-EC7A-42C8-93DC-7A0C6B2DD798}" srcOrd="0" destOrd="1" presId="urn:microsoft.com/office/officeart/2005/8/layout/vList5"/>
    <dgm:cxn modelId="{574BE5A8-D9C9-47B7-96B5-C5CD3D34FD0D}" srcId="{4B70D01E-D816-4B99-8640-9A33F6BEC5AC}" destId="{EC980548-3E8D-4D40-B533-3C5CFB42EBB3}" srcOrd="0" destOrd="0" parTransId="{E01B4CDC-963D-445F-A189-A902D34B442B}" sibTransId="{B4720A0D-42C9-48E5-ABBA-2AEAF6437A04}"/>
    <dgm:cxn modelId="{F25BB8BE-7D8F-48FD-9402-43F58FB5081E}" srcId="{3E666102-3737-41AD-886F-3D11CA46D795}" destId="{B2589961-7114-4F5D-A0C5-FA2865CA6EF4}" srcOrd="1" destOrd="0" parTransId="{753D9339-FD7F-4D6E-BDB5-D25412815752}" sibTransId="{A03F23A0-8683-4475-BA2D-E28FDE0B381F}"/>
    <dgm:cxn modelId="{03FCE5CA-35D6-4D66-92E5-356890496996}" type="presOf" srcId="{6E7B8A5E-AFA0-4C98-B737-92717C66D37B}" destId="{B2561C8A-EC7A-42C8-93DC-7A0C6B2DD798}" srcOrd="0" destOrd="0" presId="urn:microsoft.com/office/officeart/2005/8/layout/vList5"/>
    <dgm:cxn modelId="{A7639BD1-D31F-4E24-98EC-4EDBBA63E15E}" type="presOf" srcId="{F3AA0D38-9392-42D7-92C5-52716B99EEEB}" destId="{8A4A9B9A-E3FB-4B66-A5B1-7161C55DDA6C}" srcOrd="0" destOrd="2" presId="urn:microsoft.com/office/officeart/2005/8/layout/vList5"/>
    <dgm:cxn modelId="{EC9141E6-BE2E-4EB2-A48C-F830E8660820}" srcId="{3E666102-3737-41AD-886F-3D11CA46D795}" destId="{6E7B8A5E-AFA0-4C98-B737-92717C66D37B}" srcOrd="0" destOrd="0" parTransId="{02DC31DB-5AC3-4410-B0B0-F79519892F58}" sibTransId="{95B00A7C-D02C-4819-8C08-7642D06CC1E0}"/>
    <dgm:cxn modelId="{F0306AA4-6A89-424D-9AB8-10D4C8B0F0D8}" type="presParOf" srcId="{76B646F4-42BB-4887-B703-5CAFA59D328C}" destId="{4AFB985B-C5F9-4F4E-8B35-DC07B3A941D5}" srcOrd="0" destOrd="0" presId="urn:microsoft.com/office/officeart/2005/8/layout/vList5"/>
    <dgm:cxn modelId="{A4163309-396D-4323-8059-B417DB49EF50}" type="presParOf" srcId="{4AFB985B-C5F9-4F4E-8B35-DC07B3A941D5}" destId="{E2EF3411-B441-4B68-801D-29A221654383}" srcOrd="0" destOrd="0" presId="urn:microsoft.com/office/officeart/2005/8/layout/vList5"/>
    <dgm:cxn modelId="{7DCEA6C1-5C78-4B9C-9B00-11C33CE6E33F}" type="presParOf" srcId="{4AFB985B-C5F9-4F4E-8B35-DC07B3A941D5}" destId="{B2561C8A-EC7A-42C8-93DC-7A0C6B2DD798}" srcOrd="1" destOrd="0" presId="urn:microsoft.com/office/officeart/2005/8/layout/vList5"/>
    <dgm:cxn modelId="{77C8683F-D0B0-49DC-A84B-A1040C6ED32E}" type="presParOf" srcId="{76B646F4-42BB-4887-B703-5CAFA59D328C}" destId="{46721F2C-C2C3-4BF3-8604-0E56AED3A541}" srcOrd="1" destOrd="0" presId="urn:microsoft.com/office/officeart/2005/8/layout/vList5"/>
    <dgm:cxn modelId="{BA951198-5C96-44E7-A3A9-9C999BEA4E10}" type="presParOf" srcId="{76B646F4-42BB-4887-B703-5CAFA59D328C}" destId="{392800AD-D940-44E3-9A29-4623124C9AEE}" srcOrd="2" destOrd="0" presId="urn:microsoft.com/office/officeart/2005/8/layout/vList5"/>
    <dgm:cxn modelId="{F4B8DE76-47E4-4B2F-A820-45F16CF40479}" type="presParOf" srcId="{392800AD-D940-44E3-9A29-4623124C9AEE}" destId="{32B4176A-0A4A-445C-A6FF-6B74EFD09E88}" srcOrd="0" destOrd="0" presId="urn:microsoft.com/office/officeart/2005/8/layout/vList5"/>
    <dgm:cxn modelId="{BEB535A0-4F62-44CA-8F57-5CDA717FCC9B}" type="presParOf" srcId="{392800AD-D940-44E3-9A29-4623124C9AEE}" destId="{8A4A9B9A-E3FB-4B66-A5B1-7161C55DDA6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62BDA6-5E23-46EE-8594-B298B809149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0BCABD2-F88A-4870-95DB-8598B3D2C4F9}">
      <dgm:prSet/>
      <dgm:spPr>
        <a:solidFill>
          <a:schemeClr val="tx2"/>
        </a:solidFill>
      </dgm:spPr>
      <dgm:t>
        <a:bodyPr/>
        <a:lstStyle/>
        <a:p>
          <a:r>
            <a:rPr lang="en-US" baseline="0" dirty="0"/>
            <a:t>What is ARPA?</a:t>
          </a:r>
          <a:endParaRPr lang="en-US" b="1" dirty="0"/>
        </a:p>
      </dgm:t>
    </dgm:pt>
    <dgm:pt modelId="{35733C68-06E9-4FC3-A1C5-D035FEAB8E30}" type="parTrans" cxnId="{3410D803-7549-4396-85CD-592390F13CB2}">
      <dgm:prSet/>
      <dgm:spPr/>
      <dgm:t>
        <a:bodyPr/>
        <a:lstStyle/>
        <a:p>
          <a:endParaRPr lang="en-US"/>
        </a:p>
      </dgm:t>
    </dgm:pt>
    <dgm:pt modelId="{52A18D0B-0B68-45D0-B431-A78E51FD120C}" type="sibTrans" cxnId="{3410D803-7549-4396-85CD-592390F13CB2}">
      <dgm:prSet/>
      <dgm:spPr/>
      <dgm:t>
        <a:bodyPr/>
        <a:lstStyle/>
        <a:p>
          <a:endParaRPr lang="en-US"/>
        </a:p>
      </dgm:t>
    </dgm:pt>
    <dgm:pt modelId="{3AF9BC1E-7443-4E08-92C3-C8090D8A577D}">
      <dgm:prSet/>
      <dgm:spPr>
        <a:solidFill>
          <a:schemeClr val="tx2"/>
        </a:solidFill>
      </dgm:spPr>
      <dgm:t>
        <a:bodyPr/>
        <a:lstStyle/>
        <a:p>
          <a:r>
            <a:rPr lang="en-US" dirty="0"/>
            <a:t>Some FAQs – Separating Fact from Fiction</a:t>
          </a:r>
        </a:p>
      </dgm:t>
    </dgm:pt>
    <dgm:pt modelId="{1F793568-B1E8-49FF-9943-5F89C2FA734F}" type="parTrans" cxnId="{463D232D-D28E-45A3-BE9B-D93C06BFF4E5}">
      <dgm:prSet/>
      <dgm:spPr/>
      <dgm:t>
        <a:bodyPr/>
        <a:lstStyle/>
        <a:p>
          <a:endParaRPr lang="en-US"/>
        </a:p>
      </dgm:t>
    </dgm:pt>
    <dgm:pt modelId="{9C9E7912-173A-4EAF-9652-E724335AD2F5}" type="sibTrans" cxnId="{463D232D-D28E-45A3-BE9B-D93C06BFF4E5}">
      <dgm:prSet/>
      <dgm:spPr/>
      <dgm:t>
        <a:bodyPr/>
        <a:lstStyle/>
        <a:p>
          <a:endParaRPr lang="en-US"/>
        </a:p>
      </dgm:t>
    </dgm:pt>
    <dgm:pt modelId="{5932CC5C-442C-4B3B-B054-1E530D61E66F}">
      <dgm:prSet/>
      <dgm:spPr>
        <a:solidFill>
          <a:schemeClr val="tx2"/>
        </a:solidFill>
      </dgm:spPr>
      <dgm:t>
        <a:bodyPr/>
        <a:lstStyle/>
        <a:p>
          <a:r>
            <a:rPr lang="en-US" dirty="0"/>
            <a:t>What About Reporting ARPA Funds?</a:t>
          </a:r>
        </a:p>
      </dgm:t>
    </dgm:pt>
    <dgm:pt modelId="{242FC4E0-2805-42C3-ABC2-B348A59980CE}" type="parTrans" cxnId="{ADEE60D6-AF1B-48FD-9985-79D138FABAA9}">
      <dgm:prSet/>
      <dgm:spPr/>
      <dgm:t>
        <a:bodyPr/>
        <a:lstStyle/>
        <a:p>
          <a:endParaRPr lang="en-US"/>
        </a:p>
      </dgm:t>
    </dgm:pt>
    <dgm:pt modelId="{C76B3F25-0A6D-475A-8425-29F58F9BAD92}" type="sibTrans" cxnId="{ADEE60D6-AF1B-48FD-9985-79D138FABAA9}">
      <dgm:prSet/>
      <dgm:spPr/>
      <dgm:t>
        <a:bodyPr/>
        <a:lstStyle/>
        <a:p>
          <a:endParaRPr lang="en-US"/>
        </a:p>
      </dgm:t>
    </dgm:pt>
    <dgm:pt modelId="{8377D6A9-29FB-44A1-8E5D-1F5BC3637B56}">
      <dgm:prSet/>
      <dgm:spPr>
        <a:solidFill>
          <a:schemeClr val="tx2"/>
        </a:solidFill>
      </dgm:spPr>
      <dgm:t>
        <a:bodyPr/>
        <a:lstStyle/>
        <a:p>
          <a:r>
            <a:rPr lang="en-US" dirty="0"/>
            <a:t>Questions</a:t>
          </a:r>
        </a:p>
      </dgm:t>
    </dgm:pt>
    <dgm:pt modelId="{F4E3AF10-AB0F-45C9-873E-E2F0F490DA22}" type="parTrans" cxnId="{BC6D1FF4-0E80-498B-8393-B98848B506FA}">
      <dgm:prSet/>
      <dgm:spPr/>
      <dgm:t>
        <a:bodyPr/>
        <a:lstStyle/>
        <a:p>
          <a:endParaRPr lang="en-US"/>
        </a:p>
      </dgm:t>
    </dgm:pt>
    <dgm:pt modelId="{CC629D83-CA0A-4314-A412-33FA2E5190D0}" type="sibTrans" cxnId="{BC6D1FF4-0E80-498B-8393-B98848B506FA}">
      <dgm:prSet/>
      <dgm:spPr/>
      <dgm:t>
        <a:bodyPr/>
        <a:lstStyle/>
        <a:p>
          <a:endParaRPr lang="en-US"/>
        </a:p>
      </dgm:t>
    </dgm:pt>
    <dgm:pt modelId="{19C5E8E6-062C-427E-9A86-D14029E85021}">
      <dgm:prSet/>
      <dgm:spPr>
        <a:solidFill>
          <a:schemeClr val="tx2"/>
        </a:solidFill>
      </dgm:spPr>
      <dgm:t>
        <a:bodyPr/>
        <a:lstStyle/>
        <a:p>
          <a:r>
            <a:rPr lang="en-US" dirty="0"/>
            <a:t>Requirements Under the Uniform Guidance</a:t>
          </a:r>
        </a:p>
      </dgm:t>
    </dgm:pt>
    <dgm:pt modelId="{3204BF50-34B3-42B8-AB8E-E340917B3CE9}" type="parTrans" cxnId="{81B9B848-6240-4BEB-89FC-2910FBCC021D}">
      <dgm:prSet/>
      <dgm:spPr/>
    </dgm:pt>
    <dgm:pt modelId="{FD249D55-3E6E-47B0-ABDC-06D357C311DE}" type="sibTrans" cxnId="{81B9B848-6240-4BEB-89FC-2910FBCC021D}">
      <dgm:prSet/>
      <dgm:spPr/>
    </dgm:pt>
    <dgm:pt modelId="{C9B1A204-9C4B-476C-87BE-0596E1CD833F}" type="pres">
      <dgm:prSet presAssocID="{9162BDA6-5E23-46EE-8594-B298B8091497}" presName="linear" presStyleCnt="0">
        <dgm:presLayoutVars>
          <dgm:animLvl val="lvl"/>
          <dgm:resizeHandles val="exact"/>
        </dgm:presLayoutVars>
      </dgm:prSet>
      <dgm:spPr/>
    </dgm:pt>
    <dgm:pt modelId="{A3C47D07-99C8-469A-B284-FDFCDBE75647}" type="pres">
      <dgm:prSet presAssocID="{E0BCABD2-F88A-4870-95DB-8598B3D2C4F9}" presName="parentText" presStyleLbl="node1" presStyleIdx="0" presStyleCnt="5">
        <dgm:presLayoutVars>
          <dgm:chMax val="0"/>
          <dgm:bulletEnabled val="1"/>
        </dgm:presLayoutVars>
      </dgm:prSet>
      <dgm:spPr/>
    </dgm:pt>
    <dgm:pt modelId="{3406736A-28CC-4932-B74A-4330EEF518DD}" type="pres">
      <dgm:prSet presAssocID="{52A18D0B-0B68-45D0-B431-A78E51FD120C}" presName="spacer" presStyleCnt="0"/>
      <dgm:spPr/>
    </dgm:pt>
    <dgm:pt modelId="{153C14CC-059B-448C-B49B-D12A98676CDE}" type="pres">
      <dgm:prSet presAssocID="{3AF9BC1E-7443-4E08-92C3-C8090D8A577D}" presName="parentText" presStyleLbl="node1" presStyleIdx="1" presStyleCnt="5">
        <dgm:presLayoutVars>
          <dgm:chMax val="0"/>
          <dgm:bulletEnabled val="1"/>
        </dgm:presLayoutVars>
      </dgm:prSet>
      <dgm:spPr/>
    </dgm:pt>
    <dgm:pt modelId="{2C6972B2-E5DF-41DF-BB4E-943027B7CF57}" type="pres">
      <dgm:prSet presAssocID="{9C9E7912-173A-4EAF-9652-E724335AD2F5}" presName="spacer" presStyleCnt="0"/>
      <dgm:spPr/>
    </dgm:pt>
    <dgm:pt modelId="{DE848838-A09A-4A9E-A7F7-7AC72AE57070}" type="pres">
      <dgm:prSet presAssocID="{5932CC5C-442C-4B3B-B054-1E530D61E66F}" presName="parentText" presStyleLbl="node1" presStyleIdx="2" presStyleCnt="5">
        <dgm:presLayoutVars>
          <dgm:chMax val="0"/>
          <dgm:bulletEnabled val="1"/>
        </dgm:presLayoutVars>
      </dgm:prSet>
      <dgm:spPr/>
    </dgm:pt>
    <dgm:pt modelId="{597BEBE0-99E2-4F80-A61E-88FBB4F15AAB}" type="pres">
      <dgm:prSet presAssocID="{C76B3F25-0A6D-475A-8425-29F58F9BAD92}" presName="spacer" presStyleCnt="0"/>
      <dgm:spPr/>
    </dgm:pt>
    <dgm:pt modelId="{E94C7B91-0C02-4F31-AFB9-7446AF656EBD}" type="pres">
      <dgm:prSet presAssocID="{19C5E8E6-062C-427E-9A86-D14029E85021}" presName="parentText" presStyleLbl="node1" presStyleIdx="3" presStyleCnt="5">
        <dgm:presLayoutVars>
          <dgm:chMax val="0"/>
          <dgm:bulletEnabled val="1"/>
        </dgm:presLayoutVars>
      </dgm:prSet>
      <dgm:spPr/>
    </dgm:pt>
    <dgm:pt modelId="{8AD86404-A363-44C8-A54E-01F73A82E0C9}" type="pres">
      <dgm:prSet presAssocID="{FD249D55-3E6E-47B0-ABDC-06D357C311DE}" presName="spacer" presStyleCnt="0"/>
      <dgm:spPr/>
    </dgm:pt>
    <dgm:pt modelId="{3D4C651F-2EC5-424D-9EF9-E422FDC4A473}" type="pres">
      <dgm:prSet presAssocID="{8377D6A9-29FB-44A1-8E5D-1F5BC3637B56}" presName="parentText" presStyleLbl="node1" presStyleIdx="4" presStyleCnt="5">
        <dgm:presLayoutVars>
          <dgm:chMax val="0"/>
          <dgm:bulletEnabled val="1"/>
        </dgm:presLayoutVars>
      </dgm:prSet>
      <dgm:spPr/>
    </dgm:pt>
  </dgm:ptLst>
  <dgm:cxnLst>
    <dgm:cxn modelId="{3410D803-7549-4396-85CD-592390F13CB2}" srcId="{9162BDA6-5E23-46EE-8594-B298B8091497}" destId="{E0BCABD2-F88A-4870-95DB-8598B3D2C4F9}" srcOrd="0" destOrd="0" parTransId="{35733C68-06E9-4FC3-A1C5-D035FEAB8E30}" sibTransId="{52A18D0B-0B68-45D0-B431-A78E51FD120C}"/>
    <dgm:cxn modelId="{6F14C929-F85F-477C-82DF-8B0BF998E7C2}" type="presOf" srcId="{8377D6A9-29FB-44A1-8E5D-1F5BC3637B56}" destId="{3D4C651F-2EC5-424D-9EF9-E422FDC4A473}" srcOrd="0" destOrd="0" presId="urn:microsoft.com/office/officeart/2005/8/layout/vList2"/>
    <dgm:cxn modelId="{463D232D-D28E-45A3-BE9B-D93C06BFF4E5}" srcId="{9162BDA6-5E23-46EE-8594-B298B8091497}" destId="{3AF9BC1E-7443-4E08-92C3-C8090D8A577D}" srcOrd="1" destOrd="0" parTransId="{1F793568-B1E8-49FF-9943-5F89C2FA734F}" sibTransId="{9C9E7912-173A-4EAF-9652-E724335AD2F5}"/>
    <dgm:cxn modelId="{6E06B02D-B350-482D-8606-024789207E1C}" type="presOf" srcId="{E0BCABD2-F88A-4870-95DB-8598B3D2C4F9}" destId="{A3C47D07-99C8-469A-B284-FDFCDBE75647}" srcOrd="0" destOrd="0" presId="urn:microsoft.com/office/officeart/2005/8/layout/vList2"/>
    <dgm:cxn modelId="{81B9B848-6240-4BEB-89FC-2910FBCC021D}" srcId="{9162BDA6-5E23-46EE-8594-B298B8091497}" destId="{19C5E8E6-062C-427E-9A86-D14029E85021}" srcOrd="3" destOrd="0" parTransId="{3204BF50-34B3-42B8-AB8E-E340917B3CE9}" sibTransId="{FD249D55-3E6E-47B0-ABDC-06D357C311DE}"/>
    <dgm:cxn modelId="{A9A100A2-BA63-4DB4-BB16-A1B75BA90C53}" type="presOf" srcId="{5932CC5C-442C-4B3B-B054-1E530D61E66F}" destId="{DE848838-A09A-4A9E-A7F7-7AC72AE57070}" srcOrd="0" destOrd="0" presId="urn:microsoft.com/office/officeart/2005/8/layout/vList2"/>
    <dgm:cxn modelId="{3B90FBC4-6235-4016-B483-2EC6CC71554A}" type="presOf" srcId="{19C5E8E6-062C-427E-9A86-D14029E85021}" destId="{E94C7B91-0C02-4F31-AFB9-7446AF656EBD}" srcOrd="0" destOrd="0" presId="urn:microsoft.com/office/officeart/2005/8/layout/vList2"/>
    <dgm:cxn modelId="{ADEE60D6-AF1B-48FD-9985-79D138FABAA9}" srcId="{9162BDA6-5E23-46EE-8594-B298B8091497}" destId="{5932CC5C-442C-4B3B-B054-1E530D61E66F}" srcOrd="2" destOrd="0" parTransId="{242FC4E0-2805-42C3-ABC2-B348A59980CE}" sibTransId="{C76B3F25-0A6D-475A-8425-29F58F9BAD92}"/>
    <dgm:cxn modelId="{7CF2F1E4-5011-4B98-974D-0A508C4E3F85}" type="presOf" srcId="{3AF9BC1E-7443-4E08-92C3-C8090D8A577D}" destId="{153C14CC-059B-448C-B49B-D12A98676CDE}" srcOrd="0" destOrd="0" presId="urn:microsoft.com/office/officeart/2005/8/layout/vList2"/>
    <dgm:cxn modelId="{BC6D1FF4-0E80-498B-8393-B98848B506FA}" srcId="{9162BDA6-5E23-46EE-8594-B298B8091497}" destId="{8377D6A9-29FB-44A1-8E5D-1F5BC3637B56}" srcOrd="4" destOrd="0" parTransId="{F4E3AF10-AB0F-45C9-873E-E2F0F490DA22}" sibTransId="{CC629D83-CA0A-4314-A412-33FA2E5190D0}"/>
    <dgm:cxn modelId="{73DFC9F4-CA0C-434E-B8F1-F0D0261AFCEA}" type="presOf" srcId="{9162BDA6-5E23-46EE-8594-B298B8091497}" destId="{C9B1A204-9C4B-476C-87BE-0596E1CD833F}" srcOrd="0" destOrd="0" presId="urn:microsoft.com/office/officeart/2005/8/layout/vList2"/>
    <dgm:cxn modelId="{DFDD465C-CA43-4B0F-955F-BC422C2A82D4}" type="presParOf" srcId="{C9B1A204-9C4B-476C-87BE-0596E1CD833F}" destId="{A3C47D07-99C8-469A-B284-FDFCDBE75647}" srcOrd="0" destOrd="0" presId="urn:microsoft.com/office/officeart/2005/8/layout/vList2"/>
    <dgm:cxn modelId="{78A6D3AA-A3A8-47D4-9720-CFB646956C99}" type="presParOf" srcId="{C9B1A204-9C4B-476C-87BE-0596E1CD833F}" destId="{3406736A-28CC-4932-B74A-4330EEF518DD}" srcOrd="1" destOrd="0" presId="urn:microsoft.com/office/officeart/2005/8/layout/vList2"/>
    <dgm:cxn modelId="{BB81CF5D-5113-4683-BDDC-8201FC21777F}" type="presParOf" srcId="{C9B1A204-9C4B-476C-87BE-0596E1CD833F}" destId="{153C14CC-059B-448C-B49B-D12A98676CDE}" srcOrd="2" destOrd="0" presId="urn:microsoft.com/office/officeart/2005/8/layout/vList2"/>
    <dgm:cxn modelId="{11940087-4B93-4816-9AFB-F39C8BFCB39F}" type="presParOf" srcId="{C9B1A204-9C4B-476C-87BE-0596E1CD833F}" destId="{2C6972B2-E5DF-41DF-BB4E-943027B7CF57}" srcOrd="3" destOrd="0" presId="urn:microsoft.com/office/officeart/2005/8/layout/vList2"/>
    <dgm:cxn modelId="{8323464C-C30A-43E1-BDC5-D7A5E2DDCA18}" type="presParOf" srcId="{C9B1A204-9C4B-476C-87BE-0596E1CD833F}" destId="{DE848838-A09A-4A9E-A7F7-7AC72AE57070}" srcOrd="4" destOrd="0" presId="urn:microsoft.com/office/officeart/2005/8/layout/vList2"/>
    <dgm:cxn modelId="{118C3563-FFFE-4245-B107-B17A0968A830}" type="presParOf" srcId="{C9B1A204-9C4B-476C-87BE-0596E1CD833F}" destId="{597BEBE0-99E2-4F80-A61E-88FBB4F15AAB}" srcOrd="5" destOrd="0" presId="urn:microsoft.com/office/officeart/2005/8/layout/vList2"/>
    <dgm:cxn modelId="{8C1CCDDE-91E8-439D-AB09-A98C4D94EA40}" type="presParOf" srcId="{C9B1A204-9C4B-476C-87BE-0596E1CD833F}" destId="{E94C7B91-0C02-4F31-AFB9-7446AF656EBD}" srcOrd="6" destOrd="0" presId="urn:microsoft.com/office/officeart/2005/8/layout/vList2"/>
    <dgm:cxn modelId="{468615CE-8D8C-4BD5-9897-F688200D9A71}" type="presParOf" srcId="{C9B1A204-9C4B-476C-87BE-0596E1CD833F}" destId="{8AD86404-A363-44C8-A54E-01F73A82E0C9}" srcOrd="7" destOrd="0" presId="urn:microsoft.com/office/officeart/2005/8/layout/vList2"/>
    <dgm:cxn modelId="{4BD462F3-048B-485F-B69B-FE221C5F3DA0}" type="presParOf" srcId="{C9B1A204-9C4B-476C-87BE-0596E1CD833F}" destId="{3D4C651F-2EC5-424D-9EF9-E422FDC4A47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0973D3-AB84-4C5B-BA4E-BB7F98371D21}" type="doc">
      <dgm:prSet loTypeId="urn:microsoft.com/office/officeart/2005/8/layout/hList1" loCatId="list" qsTypeId="urn:microsoft.com/office/officeart/2005/8/quickstyle/simple4" qsCatId="simple" csTypeId="urn:microsoft.com/office/officeart/2005/8/colors/accent3_2" csCatId="accent3" phldr="1"/>
      <dgm:spPr/>
      <dgm:t>
        <a:bodyPr/>
        <a:lstStyle/>
        <a:p>
          <a:endParaRPr lang="en-US"/>
        </a:p>
      </dgm:t>
    </dgm:pt>
    <dgm:pt modelId="{27F2C1B9-A196-483C-99CC-541B1D8D097F}">
      <dgm:prSet/>
      <dgm:spPr/>
      <dgm:t>
        <a:bodyPr/>
        <a:lstStyle/>
        <a:p>
          <a:r>
            <a:rPr lang="en-US" b="1" baseline="0" dirty="0"/>
            <a:t>American</a:t>
          </a:r>
        </a:p>
        <a:p>
          <a:r>
            <a:rPr lang="en-US" b="1" baseline="0" dirty="0"/>
            <a:t>Recovery</a:t>
          </a:r>
        </a:p>
        <a:p>
          <a:r>
            <a:rPr lang="en-US" b="1" baseline="0" dirty="0"/>
            <a:t>Plan Act</a:t>
          </a:r>
          <a:endParaRPr lang="en-US" dirty="0"/>
        </a:p>
      </dgm:t>
    </dgm:pt>
    <dgm:pt modelId="{7FB27565-0519-488E-B8D9-C593761E9805}" type="parTrans" cxnId="{1F4D5C5C-DC2E-4420-AFE8-4A5E730ECBB5}">
      <dgm:prSet/>
      <dgm:spPr/>
      <dgm:t>
        <a:bodyPr/>
        <a:lstStyle/>
        <a:p>
          <a:endParaRPr lang="en-US"/>
        </a:p>
      </dgm:t>
    </dgm:pt>
    <dgm:pt modelId="{8D5546C3-5076-4283-A701-A60DC0FE4A71}" type="sibTrans" cxnId="{1F4D5C5C-DC2E-4420-AFE8-4A5E730ECBB5}">
      <dgm:prSet/>
      <dgm:spPr/>
      <dgm:t>
        <a:bodyPr/>
        <a:lstStyle/>
        <a:p>
          <a:endParaRPr lang="en-US"/>
        </a:p>
      </dgm:t>
    </dgm:pt>
    <dgm:pt modelId="{965279D4-840F-4751-AE2F-F799783710B2}">
      <dgm:prSet custT="1"/>
      <dgm:spPr/>
      <dgm:t>
        <a:bodyPr/>
        <a:lstStyle/>
        <a:p>
          <a:r>
            <a:rPr lang="en-US" sz="2400" baseline="0" dirty="0">
              <a:solidFill>
                <a:schemeClr val="tx2"/>
              </a:solidFill>
            </a:rPr>
            <a:t>US Department of Treasury</a:t>
          </a:r>
          <a:endParaRPr lang="en-US" sz="2400" dirty="0">
            <a:solidFill>
              <a:schemeClr val="tx2"/>
            </a:solidFill>
          </a:endParaRPr>
        </a:p>
      </dgm:t>
    </dgm:pt>
    <dgm:pt modelId="{70512630-15C7-40B3-AB6A-2F918E5753F8}" type="parTrans" cxnId="{890E275B-C6DA-4822-AE3E-6E299E2F3364}">
      <dgm:prSet/>
      <dgm:spPr/>
      <dgm:t>
        <a:bodyPr/>
        <a:lstStyle/>
        <a:p>
          <a:endParaRPr lang="en-US"/>
        </a:p>
      </dgm:t>
    </dgm:pt>
    <dgm:pt modelId="{2594BBC3-737B-4ED1-8886-BA13E9CBA5A2}" type="sibTrans" cxnId="{890E275B-C6DA-4822-AE3E-6E299E2F3364}">
      <dgm:prSet/>
      <dgm:spPr/>
      <dgm:t>
        <a:bodyPr/>
        <a:lstStyle/>
        <a:p>
          <a:endParaRPr lang="en-US"/>
        </a:p>
      </dgm:t>
    </dgm:pt>
    <dgm:pt modelId="{5D83CA2A-F596-4BCD-9EB6-D0C66017E28D}">
      <dgm:prSet custT="1"/>
      <dgm:spPr/>
      <dgm:t>
        <a:bodyPr/>
        <a:lstStyle/>
        <a:p>
          <a:r>
            <a:rPr lang="en-US" sz="2000" baseline="0" dirty="0">
              <a:solidFill>
                <a:schemeClr val="tx2"/>
              </a:solidFill>
            </a:rPr>
            <a:t>Coronavirus State Fiscal Recovery Fund (CSFRF)</a:t>
          </a:r>
          <a:endParaRPr lang="en-US" sz="2000" dirty="0">
            <a:solidFill>
              <a:schemeClr val="tx2"/>
            </a:solidFill>
          </a:endParaRPr>
        </a:p>
      </dgm:t>
    </dgm:pt>
    <dgm:pt modelId="{B714E22F-579C-44D6-87F6-11124C1AF9DC}" type="parTrans" cxnId="{02BF19A0-8095-4685-9672-FD2E9CD6C30E}">
      <dgm:prSet/>
      <dgm:spPr/>
      <dgm:t>
        <a:bodyPr/>
        <a:lstStyle/>
        <a:p>
          <a:endParaRPr lang="en-US"/>
        </a:p>
      </dgm:t>
    </dgm:pt>
    <dgm:pt modelId="{62708409-7D12-48F8-B50F-774D2BBEF746}" type="sibTrans" cxnId="{02BF19A0-8095-4685-9672-FD2E9CD6C30E}">
      <dgm:prSet/>
      <dgm:spPr/>
      <dgm:t>
        <a:bodyPr/>
        <a:lstStyle/>
        <a:p>
          <a:endParaRPr lang="en-US"/>
        </a:p>
      </dgm:t>
    </dgm:pt>
    <dgm:pt modelId="{657A4305-5FF9-4061-8939-7010690A7C7A}">
      <dgm:prSet custT="1"/>
      <dgm:spPr/>
      <dgm:t>
        <a:bodyPr/>
        <a:lstStyle/>
        <a:p>
          <a:r>
            <a:rPr lang="en-US" sz="2000" baseline="0" dirty="0">
              <a:solidFill>
                <a:schemeClr val="tx2"/>
              </a:solidFill>
            </a:rPr>
            <a:t>Coronavirus Local Fiscal Recovery Fund (CLFRF)</a:t>
          </a:r>
          <a:endParaRPr lang="en-US" sz="2000" dirty="0">
            <a:solidFill>
              <a:schemeClr val="tx2"/>
            </a:solidFill>
          </a:endParaRPr>
        </a:p>
      </dgm:t>
    </dgm:pt>
    <dgm:pt modelId="{63C6ED42-0C5D-4F5F-93D4-A85EFA697956}" type="parTrans" cxnId="{D118E9A5-54D3-497E-A06C-D437354857B3}">
      <dgm:prSet/>
      <dgm:spPr/>
      <dgm:t>
        <a:bodyPr/>
        <a:lstStyle/>
        <a:p>
          <a:endParaRPr lang="en-US"/>
        </a:p>
      </dgm:t>
    </dgm:pt>
    <dgm:pt modelId="{3AF98E4C-C905-437F-9625-878F5A46E534}" type="sibTrans" cxnId="{D118E9A5-54D3-497E-A06C-D437354857B3}">
      <dgm:prSet/>
      <dgm:spPr/>
      <dgm:t>
        <a:bodyPr/>
        <a:lstStyle/>
        <a:p>
          <a:endParaRPr lang="en-US"/>
        </a:p>
      </dgm:t>
    </dgm:pt>
    <dgm:pt modelId="{E708DC9E-DCC6-402A-8063-933C79B51DA2}">
      <dgm:prSet custT="1"/>
      <dgm:spPr/>
      <dgm:t>
        <a:bodyPr/>
        <a:lstStyle/>
        <a:p>
          <a:r>
            <a:rPr lang="en-US" sz="2400" b="1" dirty="0">
              <a:solidFill>
                <a:schemeClr val="tx2"/>
              </a:solidFill>
            </a:rPr>
            <a:t>Non-entitlement Units of Local Government (NEUs)</a:t>
          </a:r>
        </a:p>
      </dgm:t>
    </dgm:pt>
    <dgm:pt modelId="{284CA22C-F550-4A52-8716-D227968E6F28}" type="parTrans" cxnId="{331E0B54-FAE7-42D2-8F24-25B6A6A99F32}">
      <dgm:prSet/>
      <dgm:spPr/>
      <dgm:t>
        <a:bodyPr/>
        <a:lstStyle/>
        <a:p>
          <a:endParaRPr lang="en-US"/>
        </a:p>
      </dgm:t>
    </dgm:pt>
    <dgm:pt modelId="{BF44C123-20BF-4B64-BEC2-5587C9B5B56E}" type="sibTrans" cxnId="{331E0B54-FAE7-42D2-8F24-25B6A6A99F32}">
      <dgm:prSet/>
      <dgm:spPr/>
      <dgm:t>
        <a:bodyPr/>
        <a:lstStyle/>
        <a:p>
          <a:endParaRPr lang="en-US"/>
        </a:p>
      </dgm:t>
    </dgm:pt>
    <dgm:pt modelId="{B7007D6D-E81F-4094-BA2B-3754847714AE}" type="pres">
      <dgm:prSet presAssocID="{CD0973D3-AB84-4C5B-BA4E-BB7F98371D21}" presName="Name0" presStyleCnt="0">
        <dgm:presLayoutVars>
          <dgm:dir/>
          <dgm:animLvl val="lvl"/>
          <dgm:resizeHandles val="exact"/>
        </dgm:presLayoutVars>
      </dgm:prSet>
      <dgm:spPr/>
    </dgm:pt>
    <dgm:pt modelId="{E8FC6700-1EB3-44D3-BFB1-0A0867DD8FDD}" type="pres">
      <dgm:prSet presAssocID="{27F2C1B9-A196-483C-99CC-541B1D8D097F}" presName="composite" presStyleCnt="0"/>
      <dgm:spPr/>
    </dgm:pt>
    <dgm:pt modelId="{34996A8E-68F9-4B6B-8815-654D827FE81B}" type="pres">
      <dgm:prSet presAssocID="{27F2C1B9-A196-483C-99CC-541B1D8D097F}" presName="parTx" presStyleLbl="alignNode1" presStyleIdx="0" presStyleCnt="1">
        <dgm:presLayoutVars>
          <dgm:chMax val="0"/>
          <dgm:chPref val="0"/>
          <dgm:bulletEnabled val="1"/>
        </dgm:presLayoutVars>
      </dgm:prSet>
      <dgm:spPr/>
    </dgm:pt>
    <dgm:pt modelId="{3F9E97C7-4B19-40A7-A3D0-D4BC9E6FDB49}" type="pres">
      <dgm:prSet presAssocID="{27F2C1B9-A196-483C-99CC-541B1D8D097F}" presName="desTx" presStyleLbl="alignAccFollowNode1" presStyleIdx="0" presStyleCnt="1">
        <dgm:presLayoutVars>
          <dgm:bulletEnabled val="1"/>
        </dgm:presLayoutVars>
      </dgm:prSet>
      <dgm:spPr/>
    </dgm:pt>
  </dgm:ptLst>
  <dgm:cxnLst>
    <dgm:cxn modelId="{36B38B10-B0E8-48EB-8BA6-734619B0B783}" type="presOf" srcId="{CD0973D3-AB84-4C5B-BA4E-BB7F98371D21}" destId="{B7007D6D-E81F-4094-BA2B-3754847714AE}" srcOrd="0" destOrd="0" presId="urn:microsoft.com/office/officeart/2005/8/layout/hList1"/>
    <dgm:cxn modelId="{20D7C530-1243-4B57-BF7B-E72E357F62EF}" type="presOf" srcId="{27F2C1B9-A196-483C-99CC-541B1D8D097F}" destId="{34996A8E-68F9-4B6B-8815-654D827FE81B}" srcOrd="0" destOrd="0" presId="urn:microsoft.com/office/officeart/2005/8/layout/hList1"/>
    <dgm:cxn modelId="{F1465740-4A90-4CDF-AED3-5D39ED7FB554}" type="presOf" srcId="{657A4305-5FF9-4061-8939-7010690A7C7A}" destId="{3F9E97C7-4B19-40A7-A3D0-D4BC9E6FDB49}" srcOrd="0" destOrd="2" presId="urn:microsoft.com/office/officeart/2005/8/layout/hList1"/>
    <dgm:cxn modelId="{890E275B-C6DA-4822-AE3E-6E299E2F3364}" srcId="{27F2C1B9-A196-483C-99CC-541B1D8D097F}" destId="{965279D4-840F-4751-AE2F-F799783710B2}" srcOrd="0" destOrd="0" parTransId="{70512630-15C7-40B3-AB6A-2F918E5753F8}" sibTransId="{2594BBC3-737B-4ED1-8886-BA13E9CBA5A2}"/>
    <dgm:cxn modelId="{1F4D5C5C-DC2E-4420-AFE8-4A5E730ECBB5}" srcId="{CD0973D3-AB84-4C5B-BA4E-BB7F98371D21}" destId="{27F2C1B9-A196-483C-99CC-541B1D8D097F}" srcOrd="0" destOrd="0" parTransId="{7FB27565-0519-488E-B8D9-C593761E9805}" sibTransId="{8D5546C3-5076-4283-A701-A60DC0FE4A71}"/>
    <dgm:cxn modelId="{81EA6345-01B3-497C-868A-6088D29D418D}" type="presOf" srcId="{E708DC9E-DCC6-402A-8063-933C79B51DA2}" destId="{3F9E97C7-4B19-40A7-A3D0-D4BC9E6FDB49}" srcOrd="0" destOrd="3" presId="urn:microsoft.com/office/officeart/2005/8/layout/hList1"/>
    <dgm:cxn modelId="{D0D2426A-02B4-459E-B64E-4CDC4090635B}" type="presOf" srcId="{5D83CA2A-F596-4BCD-9EB6-D0C66017E28D}" destId="{3F9E97C7-4B19-40A7-A3D0-D4BC9E6FDB49}" srcOrd="0" destOrd="1" presId="urn:microsoft.com/office/officeart/2005/8/layout/hList1"/>
    <dgm:cxn modelId="{331E0B54-FAE7-42D2-8F24-25B6A6A99F32}" srcId="{27F2C1B9-A196-483C-99CC-541B1D8D097F}" destId="{E708DC9E-DCC6-402A-8063-933C79B51DA2}" srcOrd="1" destOrd="0" parTransId="{284CA22C-F550-4A52-8716-D227968E6F28}" sibTransId="{BF44C123-20BF-4B64-BEC2-5587C9B5B56E}"/>
    <dgm:cxn modelId="{02BF19A0-8095-4685-9672-FD2E9CD6C30E}" srcId="{965279D4-840F-4751-AE2F-F799783710B2}" destId="{5D83CA2A-F596-4BCD-9EB6-D0C66017E28D}" srcOrd="0" destOrd="0" parTransId="{B714E22F-579C-44D6-87F6-11124C1AF9DC}" sibTransId="{62708409-7D12-48F8-B50F-774D2BBEF746}"/>
    <dgm:cxn modelId="{D118E9A5-54D3-497E-A06C-D437354857B3}" srcId="{965279D4-840F-4751-AE2F-F799783710B2}" destId="{657A4305-5FF9-4061-8939-7010690A7C7A}" srcOrd="1" destOrd="0" parTransId="{63C6ED42-0C5D-4F5F-93D4-A85EFA697956}" sibTransId="{3AF98E4C-C905-437F-9625-878F5A46E534}"/>
    <dgm:cxn modelId="{BA332BF2-2734-4758-A4F4-2DA611989CAE}" type="presOf" srcId="{965279D4-840F-4751-AE2F-F799783710B2}" destId="{3F9E97C7-4B19-40A7-A3D0-D4BC9E6FDB49}" srcOrd="0" destOrd="0" presId="urn:microsoft.com/office/officeart/2005/8/layout/hList1"/>
    <dgm:cxn modelId="{9BE7C811-D284-4562-8432-62DC73DDBC43}" type="presParOf" srcId="{B7007D6D-E81F-4094-BA2B-3754847714AE}" destId="{E8FC6700-1EB3-44D3-BFB1-0A0867DD8FDD}" srcOrd="0" destOrd="0" presId="urn:microsoft.com/office/officeart/2005/8/layout/hList1"/>
    <dgm:cxn modelId="{E19A1A16-72DE-46B4-8AB5-F552CE4AB36C}" type="presParOf" srcId="{E8FC6700-1EB3-44D3-BFB1-0A0867DD8FDD}" destId="{34996A8E-68F9-4B6B-8815-654D827FE81B}" srcOrd="0" destOrd="0" presId="urn:microsoft.com/office/officeart/2005/8/layout/hList1"/>
    <dgm:cxn modelId="{90317A4A-3707-4151-A4C0-9C3D9CC641E7}" type="presParOf" srcId="{E8FC6700-1EB3-44D3-BFB1-0A0867DD8FDD}" destId="{3F9E97C7-4B19-40A7-A3D0-D4BC9E6FDB4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13B496-5BD1-43E4-AE9A-E77DA76E9C93}"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n-US"/>
        </a:p>
      </dgm:t>
    </dgm:pt>
    <dgm:pt modelId="{5EAFC176-ED02-416F-90B1-84050A43924C}">
      <dgm:prSet/>
      <dgm:spPr>
        <a:solidFill>
          <a:schemeClr val="tx2"/>
        </a:solidFill>
      </dgm:spPr>
      <dgm:t>
        <a:bodyPr/>
        <a:lstStyle/>
        <a:p>
          <a:r>
            <a:rPr lang="en-US" dirty="0"/>
            <a:t>What we know so far…</a:t>
          </a:r>
        </a:p>
      </dgm:t>
    </dgm:pt>
    <dgm:pt modelId="{F529A4A0-5B29-42F2-9DD3-EBBCA49866BE}" type="parTrans" cxnId="{07615D55-D7F6-4940-B5D4-52387E818A05}">
      <dgm:prSet/>
      <dgm:spPr/>
      <dgm:t>
        <a:bodyPr/>
        <a:lstStyle/>
        <a:p>
          <a:endParaRPr lang="en-US"/>
        </a:p>
      </dgm:t>
    </dgm:pt>
    <dgm:pt modelId="{8B6E09FB-3B26-4B17-AFFD-B210AA11ABD5}" type="sibTrans" cxnId="{07615D55-D7F6-4940-B5D4-52387E818A05}">
      <dgm:prSet/>
      <dgm:spPr/>
      <dgm:t>
        <a:bodyPr/>
        <a:lstStyle/>
        <a:p>
          <a:endParaRPr lang="en-US"/>
        </a:p>
      </dgm:t>
    </dgm:pt>
    <dgm:pt modelId="{90CBDA5F-C077-4561-9A30-F73DE3D4BBBF}">
      <dgm:prSet/>
      <dgm:spPr>
        <a:solidFill>
          <a:schemeClr val="tx2"/>
        </a:solidFill>
      </dgm:spPr>
      <dgm:t>
        <a:bodyPr/>
        <a:lstStyle/>
        <a:p>
          <a:r>
            <a:rPr lang="en-US" dirty="0"/>
            <a:t>IFR Page 97 – “As provided for in the award terms, payments from the Fiscal Recovery Funds as a general matter will be subject to the provisions of the Uniform Administrative Requirements, Cost Principles, and Audit Requirements for Federal Awards (2 CFR 200) (the Uniform Guidance), including the cost principles and restrictions on general provisions for selected items of cost.”</a:t>
          </a:r>
        </a:p>
      </dgm:t>
    </dgm:pt>
    <dgm:pt modelId="{49C0AFA0-15D6-4153-9ED7-78F9007893D7}" type="parTrans" cxnId="{A41835B4-9C07-4942-B72F-240A60EF7B52}">
      <dgm:prSet/>
      <dgm:spPr/>
      <dgm:t>
        <a:bodyPr/>
        <a:lstStyle/>
        <a:p>
          <a:endParaRPr lang="en-US"/>
        </a:p>
      </dgm:t>
    </dgm:pt>
    <dgm:pt modelId="{FEFA3905-A304-4B83-AEEB-18887BA2277D}" type="sibTrans" cxnId="{A41835B4-9C07-4942-B72F-240A60EF7B52}">
      <dgm:prSet/>
      <dgm:spPr/>
      <dgm:t>
        <a:bodyPr/>
        <a:lstStyle/>
        <a:p>
          <a:endParaRPr lang="en-US"/>
        </a:p>
      </dgm:t>
    </dgm:pt>
    <dgm:pt modelId="{8222D9B4-F0BB-46FE-89F5-87D3780D45B3}">
      <dgm:prSet/>
      <dgm:spPr>
        <a:solidFill>
          <a:schemeClr val="accent3"/>
        </a:solidFill>
      </dgm:spPr>
      <dgm:t>
        <a:bodyPr/>
        <a:lstStyle/>
        <a:p>
          <a:r>
            <a:rPr lang="en-US" dirty="0"/>
            <a:t>Would be subject to Yellow Book per GAO</a:t>
          </a:r>
        </a:p>
      </dgm:t>
    </dgm:pt>
    <dgm:pt modelId="{2E112482-6D65-46FC-8180-90E36D760E65}" type="parTrans" cxnId="{31902876-F96E-427C-A765-1FC889688E9C}">
      <dgm:prSet/>
      <dgm:spPr/>
      <dgm:t>
        <a:bodyPr/>
        <a:lstStyle/>
        <a:p>
          <a:endParaRPr lang="en-US"/>
        </a:p>
      </dgm:t>
    </dgm:pt>
    <dgm:pt modelId="{94108F1E-C386-43AA-9F51-A8B094F55C00}" type="sibTrans" cxnId="{31902876-F96E-427C-A765-1FC889688E9C}">
      <dgm:prSet/>
      <dgm:spPr/>
      <dgm:t>
        <a:bodyPr/>
        <a:lstStyle/>
        <a:p>
          <a:endParaRPr lang="en-US"/>
        </a:p>
      </dgm:t>
    </dgm:pt>
    <dgm:pt modelId="{0515B4B0-25DE-4A6A-8EE7-2B5B2894E1CF}">
      <dgm:prSet/>
      <dgm:spPr>
        <a:solidFill>
          <a:schemeClr val="accent3"/>
        </a:solidFill>
      </dgm:spPr>
      <dgm:t>
        <a:bodyPr/>
        <a:lstStyle/>
        <a:p>
          <a:r>
            <a:rPr lang="en-US" dirty="0"/>
            <a:t>Period of Performance through December 31, 2026</a:t>
          </a:r>
        </a:p>
      </dgm:t>
    </dgm:pt>
    <dgm:pt modelId="{9A757EA2-50F1-4CFF-A479-49D2EA7753BB}" type="parTrans" cxnId="{1B720EEE-046C-4A24-A5FF-012C0097B6AD}">
      <dgm:prSet/>
      <dgm:spPr/>
      <dgm:t>
        <a:bodyPr/>
        <a:lstStyle/>
        <a:p>
          <a:endParaRPr lang="en-US"/>
        </a:p>
      </dgm:t>
    </dgm:pt>
    <dgm:pt modelId="{7C48A1C8-D292-41FE-B847-FC42F17E2DA1}" type="sibTrans" cxnId="{1B720EEE-046C-4A24-A5FF-012C0097B6AD}">
      <dgm:prSet/>
      <dgm:spPr/>
      <dgm:t>
        <a:bodyPr/>
        <a:lstStyle/>
        <a:p>
          <a:endParaRPr lang="en-US"/>
        </a:p>
      </dgm:t>
    </dgm:pt>
    <dgm:pt modelId="{0D9E0292-5D1B-414C-96EC-5A5C38BD90B8}">
      <dgm:prSet/>
      <dgm:spPr>
        <a:solidFill>
          <a:schemeClr val="tx2"/>
        </a:solidFill>
      </dgm:spPr>
      <dgm:t>
        <a:bodyPr/>
        <a:lstStyle/>
        <a:p>
          <a:r>
            <a:rPr lang="en-US" dirty="0"/>
            <a:t>ALN  21.027 </a:t>
          </a:r>
        </a:p>
      </dgm:t>
    </dgm:pt>
    <dgm:pt modelId="{CAF508BE-E40B-4F7D-B816-3CE6E075829D}" type="parTrans" cxnId="{F9755CA5-DC0D-404F-B313-B02D9D2EDC61}">
      <dgm:prSet/>
      <dgm:spPr/>
      <dgm:t>
        <a:bodyPr/>
        <a:lstStyle/>
        <a:p>
          <a:endParaRPr lang="en-US"/>
        </a:p>
      </dgm:t>
    </dgm:pt>
    <dgm:pt modelId="{E724D2BD-B2CE-427E-9779-9258252EED8F}" type="sibTrans" cxnId="{F9755CA5-DC0D-404F-B313-B02D9D2EDC61}">
      <dgm:prSet/>
      <dgm:spPr/>
      <dgm:t>
        <a:bodyPr/>
        <a:lstStyle/>
        <a:p>
          <a:endParaRPr lang="en-US"/>
        </a:p>
      </dgm:t>
    </dgm:pt>
    <dgm:pt modelId="{D7D58FE6-459A-4D02-8951-31E9D8243E88}" type="pres">
      <dgm:prSet presAssocID="{6713B496-5BD1-43E4-AE9A-E77DA76E9C93}" presName="diagram" presStyleCnt="0">
        <dgm:presLayoutVars>
          <dgm:dir/>
          <dgm:resizeHandles val="exact"/>
        </dgm:presLayoutVars>
      </dgm:prSet>
      <dgm:spPr/>
    </dgm:pt>
    <dgm:pt modelId="{A1B45AAB-B4D8-4AFF-A572-0A24F4D3F586}" type="pres">
      <dgm:prSet presAssocID="{5EAFC176-ED02-416F-90B1-84050A43924C}" presName="node" presStyleLbl="node1" presStyleIdx="0" presStyleCnt="4">
        <dgm:presLayoutVars>
          <dgm:bulletEnabled val="1"/>
        </dgm:presLayoutVars>
      </dgm:prSet>
      <dgm:spPr/>
    </dgm:pt>
    <dgm:pt modelId="{8FCA580A-5B9C-4DFD-85FE-F12BBE6AE20F}" type="pres">
      <dgm:prSet presAssocID="{8B6E09FB-3B26-4B17-AFFD-B210AA11ABD5}" presName="sibTrans" presStyleCnt="0"/>
      <dgm:spPr/>
    </dgm:pt>
    <dgm:pt modelId="{C464106A-525E-47C8-9134-FD89BD4B9C13}" type="pres">
      <dgm:prSet presAssocID="{8222D9B4-F0BB-46FE-89F5-87D3780D45B3}" presName="node" presStyleLbl="node1" presStyleIdx="1" presStyleCnt="4">
        <dgm:presLayoutVars>
          <dgm:bulletEnabled val="1"/>
        </dgm:presLayoutVars>
      </dgm:prSet>
      <dgm:spPr/>
    </dgm:pt>
    <dgm:pt modelId="{D1CD3C17-EBC9-4851-81E1-E8BB6872D768}" type="pres">
      <dgm:prSet presAssocID="{94108F1E-C386-43AA-9F51-A8B094F55C00}" presName="sibTrans" presStyleCnt="0"/>
      <dgm:spPr/>
    </dgm:pt>
    <dgm:pt modelId="{354FBA6F-3EE8-4552-AD68-9C6B0B582BED}" type="pres">
      <dgm:prSet presAssocID="{0515B4B0-25DE-4A6A-8EE7-2B5B2894E1CF}" presName="node" presStyleLbl="node1" presStyleIdx="2" presStyleCnt="4">
        <dgm:presLayoutVars>
          <dgm:bulletEnabled val="1"/>
        </dgm:presLayoutVars>
      </dgm:prSet>
      <dgm:spPr/>
    </dgm:pt>
    <dgm:pt modelId="{686D1BE9-4DB5-4739-8955-7C47998D40DF}" type="pres">
      <dgm:prSet presAssocID="{7C48A1C8-D292-41FE-B847-FC42F17E2DA1}" presName="sibTrans" presStyleCnt="0"/>
      <dgm:spPr/>
    </dgm:pt>
    <dgm:pt modelId="{41933D75-10C5-4E3F-AB31-FAE95567438A}" type="pres">
      <dgm:prSet presAssocID="{0D9E0292-5D1B-414C-96EC-5A5C38BD90B8}" presName="node" presStyleLbl="node1" presStyleIdx="3" presStyleCnt="4">
        <dgm:presLayoutVars>
          <dgm:bulletEnabled val="1"/>
        </dgm:presLayoutVars>
      </dgm:prSet>
      <dgm:spPr/>
    </dgm:pt>
  </dgm:ptLst>
  <dgm:cxnLst>
    <dgm:cxn modelId="{8BC6F639-38DD-41F0-9541-A8A25872C8D2}" type="presOf" srcId="{0D9E0292-5D1B-414C-96EC-5A5C38BD90B8}" destId="{41933D75-10C5-4E3F-AB31-FAE95567438A}" srcOrd="0" destOrd="0" presId="urn:microsoft.com/office/officeart/2005/8/layout/default"/>
    <dgm:cxn modelId="{BE738A5C-CBAB-428E-BE58-2302E7D1B5BE}" type="presOf" srcId="{90CBDA5F-C077-4561-9A30-F73DE3D4BBBF}" destId="{A1B45AAB-B4D8-4AFF-A572-0A24F4D3F586}" srcOrd="0" destOrd="1" presId="urn:microsoft.com/office/officeart/2005/8/layout/default"/>
    <dgm:cxn modelId="{760ADE70-C9E8-4EEE-A49B-B1878A15CDB0}" type="presOf" srcId="{6713B496-5BD1-43E4-AE9A-E77DA76E9C93}" destId="{D7D58FE6-459A-4D02-8951-31E9D8243E88}" srcOrd="0" destOrd="0" presId="urn:microsoft.com/office/officeart/2005/8/layout/default"/>
    <dgm:cxn modelId="{07615D55-D7F6-4940-B5D4-52387E818A05}" srcId="{6713B496-5BD1-43E4-AE9A-E77DA76E9C93}" destId="{5EAFC176-ED02-416F-90B1-84050A43924C}" srcOrd="0" destOrd="0" parTransId="{F529A4A0-5B29-42F2-9DD3-EBBCA49866BE}" sibTransId="{8B6E09FB-3B26-4B17-AFFD-B210AA11ABD5}"/>
    <dgm:cxn modelId="{31902876-F96E-427C-A765-1FC889688E9C}" srcId="{6713B496-5BD1-43E4-AE9A-E77DA76E9C93}" destId="{8222D9B4-F0BB-46FE-89F5-87D3780D45B3}" srcOrd="1" destOrd="0" parTransId="{2E112482-6D65-46FC-8180-90E36D760E65}" sibTransId="{94108F1E-C386-43AA-9F51-A8B094F55C00}"/>
    <dgm:cxn modelId="{4786BAA0-E98B-4B91-BA27-D5ACC9BD2B3A}" type="presOf" srcId="{5EAFC176-ED02-416F-90B1-84050A43924C}" destId="{A1B45AAB-B4D8-4AFF-A572-0A24F4D3F586}" srcOrd="0" destOrd="0" presId="urn:microsoft.com/office/officeart/2005/8/layout/default"/>
    <dgm:cxn modelId="{F9755CA5-DC0D-404F-B313-B02D9D2EDC61}" srcId="{6713B496-5BD1-43E4-AE9A-E77DA76E9C93}" destId="{0D9E0292-5D1B-414C-96EC-5A5C38BD90B8}" srcOrd="3" destOrd="0" parTransId="{CAF508BE-E40B-4F7D-B816-3CE6E075829D}" sibTransId="{E724D2BD-B2CE-427E-9779-9258252EED8F}"/>
    <dgm:cxn modelId="{1A54F7A5-441B-4E36-B7B3-D7ED8FBE70D2}" type="presOf" srcId="{8222D9B4-F0BB-46FE-89F5-87D3780D45B3}" destId="{C464106A-525E-47C8-9134-FD89BD4B9C13}" srcOrd="0" destOrd="0" presId="urn:microsoft.com/office/officeart/2005/8/layout/default"/>
    <dgm:cxn modelId="{F51B4AAB-A3CC-4C7F-8B7F-8BF7A8A89BC3}" type="presOf" srcId="{0515B4B0-25DE-4A6A-8EE7-2B5B2894E1CF}" destId="{354FBA6F-3EE8-4552-AD68-9C6B0B582BED}" srcOrd="0" destOrd="0" presId="urn:microsoft.com/office/officeart/2005/8/layout/default"/>
    <dgm:cxn modelId="{A41835B4-9C07-4942-B72F-240A60EF7B52}" srcId="{5EAFC176-ED02-416F-90B1-84050A43924C}" destId="{90CBDA5F-C077-4561-9A30-F73DE3D4BBBF}" srcOrd="0" destOrd="0" parTransId="{49C0AFA0-15D6-4153-9ED7-78F9007893D7}" sibTransId="{FEFA3905-A304-4B83-AEEB-18887BA2277D}"/>
    <dgm:cxn modelId="{1B720EEE-046C-4A24-A5FF-012C0097B6AD}" srcId="{6713B496-5BD1-43E4-AE9A-E77DA76E9C93}" destId="{0515B4B0-25DE-4A6A-8EE7-2B5B2894E1CF}" srcOrd="2" destOrd="0" parTransId="{9A757EA2-50F1-4CFF-A479-49D2EA7753BB}" sibTransId="{7C48A1C8-D292-41FE-B847-FC42F17E2DA1}"/>
    <dgm:cxn modelId="{B3F7C1A5-5D6E-43B2-952D-9EDD4957CE95}" type="presParOf" srcId="{D7D58FE6-459A-4D02-8951-31E9D8243E88}" destId="{A1B45AAB-B4D8-4AFF-A572-0A24F4D3F586}" srcOrd="0" destOrd="0" presId="urn:microsoft.com/office/officeart/2005/8/layout/default"/>
    <dgm:cxn modelId="{5C7AA56F-2804-4474-A2C9-BCC613F6C36C}" type="presParOf" srcId="{D7D58FE6-459A-4D02-8951-31E9D8243E88}" destId="{8FCA580A-5B9C-4DFD-85FE-F12BBE6AE20F}" srcOrd="1" destOrd="0" presId="urn:microsoft.com/office/officeart/2005/8/layout/default"/>
    <dgm:cxn modelId="{2B836989-A51F-4E8C-A8FE-976EB2F01E70}" type="presParOf" srcId="{D7D58FE6-459A-4D02-8951-31E9D8243E88}" destId="{C464106A-525E-47C8-9134-FD89BD4B9C13}" srcOrd="2" destOrd="0" presId="urn:microsoft.com/office/officeart/2005/8/layout/default"/>
    <dgm:cxn modelId="{D123B587-8F9C-4DE7-9342-183771AC9C9A}" type="presParOf" srcId="{D7D58FE6-459A-4D02-8951-31E9D8243E88}" destId="{D1CD3C17-EBC9-4851-81E1-E8BB6872D768}" srcOrd="3" destOrd="0" presId="urn:microsoft.com/office/officeart/2005/8/layout/default"/>
    <dgm:cxn modelId="{C21A9B5E-A4DF-4BA8-AFEA-6CBA3AF93C87}" type="presParOf" srcId="{D7D58FE6-459A-4D02-8951-31E9D8243E88}" destId="{354FBA6F-3EE8-4552-AD68-9C6B0B582BED}" srcOrd="4" destOrd="0" presId="urn:microsoft.com/office/officeart/2005/8/layout/default"/>
    <dgm:cxn modelId="{7B16F8BA-2AF2-40B0-8F92-1165BFB87ECD}" type="presParOf" srcId="{D7D58FE6-459A-4D02-8951-31E9D8243E88}" destId="{686D1BE9-4DB5-4739-8955-7C47998D40DF}" srcOrd="5" destOrd="0" presId="urn:microsoft.com/office/officeart/2005/8/layout/default"/>
    <dgm:cxn modelId="{5E008D63-D7DD-4814-8911-D0EDEC93A4BC}" type="presParOf" srcId="{D7D58FE6-459A-4D02-8951-31E9D8243E88}" destId="{41933D75-10C5-4E3F-AB31-FAE95567438A}"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62BDA6-5E23-46EE-8594-B298B809149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0BCABD2-F88A-4870-95DB-8598B3D2C4F9}">
      <dgm:prSet/>
      <dgm:spPr>
        <a:solidFill>
          <a:schemeClr val="tx2"/>
        </a:solidFill>
      </dgm:spPr>
      <dgm:t>
        <a:bodyPr/>
        <a:lstStyle/>
        <a:p>
          <a:r>
            <a:rPr lang="en-US" b="0" dirty="0"/>
            <a:t>System of Internal Controls</a:t>
          </a:r>
        </a:p>
      </dgm:t>
    </dgm:pt>
    <dgm:pt modelId="{35733C68-06E9-4FC3-A1C5-D035FEAB8E30}" type="parTrans" cxnId="{3410D803-7549-4396-85CD-592390F13CB2}">
      <dgm:prSet/>
      <dgm:spPr/>
      <dgm:t>
        <a:bodyPr/>
        <a:lstStyle/>
        <a:p>
          <a:endParaRPr lang="en-US"/>
        </a:p>
      </dgm:t>
    </dgm:pt>
    <dgm:pt modelId="{52A18D0B-0B68-45D0-B431-A78E51FD120C}" type="sibTrans" cxnId="{3410D803-7549-4396-85CD-592390F13CB2}">
      <dgm:prSet/>
      <dgm:spPr/>
      <dgm:t>
        <a:bodyPr/>
        <a:lstStyle/>
        <a:p>
          <a:endParaRPr lang="en-US"/>
        </a:p>
      </dgm:t>
    </dgm:pt>
    <dgm:pt modelId="{3AF9BC1E-7443-4E08-92C3-C8090D8A577D}">
      <dgm:prSet/>
      <dgm:spPr>
        <a:solidFill>
          <a:schemeClr val="tx2"/>
        </a:solidFill>
      </dgm:spPr>
      <dgm:t>
        <a:bodyPr/>
        <a:lstStyle/>
        <a:p>
          <a:r>
            <a:rPr lang="en-US" dirty="0"/>
            <a:t>Record and capture information</a:t>
          </a:r>
        </a:p>
      </dgm:t>
    </dgm:pt>
    <dgm:pt modelId="{1F793568-B1E8-49FF-9943-5F89C2FA734F}" type="parTrans" cxnId="{463D232D-D28E-45A3-BE9B-D93C06BFF4E5}">
      <dgm:prSet/>
      <dgm:spPr/>
      <dgm:t>
        <a:bodyPr/>
        <a:lstStyle/>
        <a:p>
          <a:endParaRPr lang="en-US"/>
        </a:p>
      </dgm:t>
    </dgm:pt>
    <dgm:pt modelId="{9C9E7912-173A-4EAF-9652-E724335AD2F5}" type="sibTrans" cxnId="{463D232D-D28E-45A3-BE9B-D93C06BFF4E5}">
      <dgm:prSet/>
      <dgm:spPr/>
      <dgm:t>
        <a:bodyPr/>
        <a:lstStyle/>
        <a:p>
          <a:endParaRPr lang="en-US"/>
        </a:p>
      </dgm:t>
    </dgm:pt>
    <dgm:pt modelId="{5932CC5C-442C-4B3B-B054-1E530D61E66F}">
      <dgm:prSet/>
      <dgm:spPr>
        <a:solidFill>
          <a:schemeClr val="tx2"/>
        </a:solidFill>
      </dgm:spPr>
      <dgm:t>
        <a:bodyPr/>
        <a:lstStyle/>
        <a:p>
          <a:r>
            <a:rPr lang="en-US" dirty="0"/>
            <a:t>Policies and procedures, laws and regulations</a:t>
          </a:r>
        </a:p>
      </dgm:t>
    </dgm:pt>
    <dgm:pt modelId="{242FC4E0-2805-42C3-ABC2-B348A59980CE}" type="parTrans" cxnId="{ADEE60D6-AF1B-48FD-9985-79D138FABAA9}">
      <dgm:prSet/>
      <dgm:spPr/>
      <dgm:t>
        <a:bodyPr/>
        <a:lstStyle/>
        <a:p>
          <a:endParaRPr lang="en-US"/>
        </a:p>
      </dgm:t>
    </dgm:pt>
    <dgm:pt modelId="{C76B3F25-0A6D-475A-8425-29F58F9BAD92}" type="sibTrans" cxnId="{ADEE60D6-AF1B-48FD-9985-79D138FABAA9}">
      <dgm:prSet/>
      <dgm:spPr/>
      <dgm:t>
        <a:bodyPr/>
        <a:lstStyle/>
        <a:p>
          <a:endParaRPr lang="en-US"/>
        </a:p>
      </dgm:t>
    </dgm:pt>
    <dgm:pt modelId="{B1077923-3DB4-4CBC-B656-892B3F5E0818}">
      <dgm:prSet/>
      <dgm:spPr>
        <a:solidFill>
          <a:schemeClr val="tx2"/>
        </a:solidFill>
      </dgm:spPr>
      <dgm:t>
        <a:bodyPr/>
        <a:lstStyle/>
        <a:p>
          <a:r>
            <a:rPr lang="en-US" dirty="0"/>
            <a:t>Qualified auditor</a:t>
          </a:r>
        </a:p>
      </dgm:t>
    </dgm:pt>
    <dgm:pt modelId="{86509E7D-B5FF-4DE5-9642-70C7D20C8964}" type="parTrans" cxnId="{F66550BA-0688-46F3-BBFA-481E9FE134CB}">
      <dgm:prSet/>
      <dgm:spPr/>
      <dgm:t>
        <a:bodyPr/>
        <a:lstStyle/>
        <a:p>
          <a:endParaRPr lang="en-US"/>
        </a:p>
      </dgm:t>
    </dgm:pt>
    <dgm:pt modelId="{8E4C9622-B368-44FD-9B50-02C0ABF9C052}" type="sibTrans" cxnId="{F66550BA-0688-46F3-BBFA-481E9FE134CB}">
      <dgm:prSet/>
      <dgm:spPr/>
      <dgm:t>
        <a:bodyPr/>
        <a:lstStyle/>
        <a:p>
          <a:endParaRPr lang="en-US"/>
        </a:p>
      </dgm:t>
    </dgm:pt>
    <dgm:pt modelId="{C9B1A204-9C4B-476C-87BE-0596E1CD833F}" type="pres">
      <dgm:prSet presAssocID="{9162BDA6-5E23-46EE-8594-B298B8091497}" presName="linear" presStyleCnt="0">
        <dgm:presLayoutVars>
          <dgm:animLvl val="lvl"/>
          <dgm:resizeHandles val="exact"/>
        </dgm:presLayoutVars>
      </dgm:prSet>
      <dgm:spPr/>
    </dgm:pt>
    <dgm:pt modelId="{A3C47D07-99C8-469A-B284-FDFCDBE75647}" type="pres">
      <dgm:prSet presAssocID="{E0BCABD2-F88A-4870-95DB-8598B3D2C4F9}" presName="parentText" presStyleLbl="node1" presStyleIdx="0" presStyleCnt="4">
        <dgm:presLayoutVars>
          <dgm:chMax val="0"/>
          <dgm:bulletEnabled val="1"/>
        </dgm:presLayoutVars>
      </dgm:prSet>
      <dgm:spPr/>
    </dgm:pt>
    <dgm:pt modelId="{3406736A-28CC-4932-B74A-4330EEF518DD}" type="pres">
      <dgm:prSet presAssocID="{52A18D0B-0B68-45D0-B431-A78E51FD120C}" presName="spacer" presStyleCnt="0"/>
      <dgm:spPr/>
    </dgm:pt>
    <dgm:pt modelId="{153C14CC-059B-448C-B49B-D12A98676CDE}" type="pres">
      <dgm:prSet presAssocID="{3AF9BC1E-7443-4E08-92C3-C8090D8A577D}" presName="parentText" presStyleLbl="node1" presStyleIdx="1" presStyleCnt="4">
        <dgm:presLayoutVars>
          <dgm:chMax val="0"/>
          <dgm:bulletEnabled val="1"/>
        </dgm:presLayoutVars>
      </dgm:prSet>
      <dgm:spPr/>
    </dgm:pt>
    <dgm:pt modelId="{2C6972B2-E5DF-41DF-BB4E-943027B7CF57}" type="pres">
      <dgm:prSet presAssocID="{9C9E7912-173A-4EAF-9652-E724335AD2F5}" presName="spacer" presStyleCnt="0"/>
      <dgm:spPr/>
    </dgm:pt>
    <dgm:pt modelId="{DE848838-A09A-4A9E-A7F7-7AC72AE57070}" type="pres">
      <dgm:prSet presAssocID="{5932CC5C-442C-4B3B-B054-1E530D61E66F}" presName="parentText" presStyleLbl="node1" presStyleIdx="2" presStyleCnt="4">
        <dgm:presLayoutVars>
          <dgm:chMax val="0"/>
          <dgm:bulletEnabled val="1"/>
        </dgm:presLayoutVars>
      </dgm:prSet>
      <dgm:spPr/>
    </dgm:pt>
    <dgm:pt modelId="{C712071A-D418-4160-A9F1-F8F0EE9AC76A}" type="pres">
      <dgm:prSet presAssocID="{C76B3F25-0A6D-475A-8425-29F58F9BAD92}" presName="spacer" presStyleCnt="0"/>
      <dgm:spPr/>
    </dgm:pt>
    <dgm:pt modelId="{73A9104C-8948-4B06-A4D1-474D1145CF8A}" type="pres">
      <dgm:prSet presAssocID="{B1077923-3DB4-4CBC-B656-892B3F5E0818}" presName="parentText" presStyleLbl="node1" presStyleIdx="3" presStyleCnt="4">
        <dgm:presLayoutVars>
          <dgm:chMax val="0"/>
          <dgm:bulletEnabled val="1"/>
        </dgm:presLayoutVars>
      </dgm:prSet>
      <dgm:spPr/>
    </dgm:pt>
  </dgm:ptLst>
  <dgm:cxnLst>
    <dgm:cxn modelId="{3410D803-7549-4396-85CD-592390F13CB2}" srcId="{9162BDA6-5E23-46EE-8594-B298B8091497}" destId="{E0BCABD2-F88A-4870-95DB-8598B3D2C4F9}" srcOrd="0" destOrd="0" parTransId="{35733C68-06E9-4FC3-A1C5-D035FEAB8E30}" sibTransId="{52A18D0B-0B68-45D0-B431-A78E51FD120C}"/>
    <dgm:cxn modelId="{463D232D-D28E-45A3-BE9B-D93C06BFF4E5}" srcId="{9162BDA6-5E23-46EE-8594-B298B8091497}" destId="{3AF9BC1E-7443-4E08-92C3-C8090D8A577D}" srcOrd="1" destOrd="0" parTransId="{1F793568-B1E8-49FF-9943-5F89C2FA734F}" sibTransId="{9C9E7912-173A-4EAF-9652-E724335AD2F5}"/>
    <dgm:cxn modelId="{6E06B02D-B350-482D-8606-024789207E1C}" type="presOf" srcId="{E0BCABD2-F88A-4870-95DB-8598B3D2C4F9}" destId="{A3C47D07-99C8-469A-B284-FDFCDBE75647}" srcOrd="0" destOrd="0" presId="urn:microsoft.com/office/officeart/2005/8/layout/vList2"/>
    <dgm:cxn modelId="{A9A100A2-BA63-4DB4-BB16-A1B75BA90C53}" type="presOf" srcId="{5932CC5C-442C-4B3B-B054-1E530D61E66F}" destId="{DE848838-A09A-4A9E-A7F7-7AC72AE57070}" srcOrd="0" destOrd="0" presId="urn:microsoft.com/office/officeart/2005/8/layout/vList2"/>
    <dgm:cxn modelId="{02D591A8-4D52-485A-BE20-3F5D8403E9A9}" type="presOf" srcId="{B1077923-3DB4-4CBC-B656-892B3F5E0818}" destId="{73A9104C-8948-4B06-A4D1-474D1145CF8A}" srcOrd="0" destOrd="0" presId="urn:microsoft.com/office/officeart/2005/8/layout/vList2"/>
    <dgm:cxn modelId="{F66550BA-0688-46F3-BBFA-481E9FE134CB}" srcId="{9162BDA6-5E23-46EE-8594-B298B8091497}" destId="{B1077923-3DB4-4CBC-B656-892B3F5E0818}" srcOrd="3" destOrd="0" parTransId="{86509E7D-B5FF-4DE5-9642-70C7D20C8964}" sibTransId="{8E4C9622-B368-44FD-9B50-02C0ABF9C052}"/>
    <dgm:cxn modelId="{ADEE60D6-AF1B-48FD-9985-79D138FABAA9}" srcId="{9162BDA6-5E23-46EE-8594-B298B8091497}" destId="{5932CC5C-442C-4B3B-B054-1E530D61E66F}" srcOrd="2" destOrd="0" parTransId="{242FC4E0-2805-42C3-ABC2-B348A59980CE}" sibTransId="{C76B3F25-0A6D-475A-8425-29F58F9BAD92}"/>
    <dgm:cxn modelId="{7CF2F1E4-5011-4B98-974D-0A508C4E3F85}" type="presOf" srcId="{3AF9BC1E-7443-4E08-92C3-C8090D8A577D}" destId="{153C14CC-059B-448C-B49B-D12A98676CDE}" srcOrd="0" destOrd="0" presId="urn:microsoft.com/office/officeart/2005/8/layout/vList2"/>
    <dgm:cxn modelId="{73DFC9F4-CA0C-434E-B8F1-F0D0261AFCEA}" type="presOf" srcId="{9162BDA6-5E23-46EE-8594-B298B8091497}" destId="{C9B1A204-9C4B-476C-87BE-0596E1CD833F}" srcOrd="0" destOrd="0" presId="urn:microsoft.com/office/officeart/2005/8/layout/vList2"/>
    <dgm:cxn modelId="{DFDD465C-CA43-4B0F-955F-BC422C2A82D4}" type="presParOf" srcId="{C9B1A204-9C4B-476C-87BE-0596E1CD833F}" destId="{A3C47D07-99C8-469A-B284-FDFCDBE75647}" srcOrd="0" destOrd="0" presId="urn:microsoft.com/office/officeart/2005/8/layout/vList2"/>
    <dgm:cxn modelId="{78A6D3AA-A3A8-47D4-9720-CFB646956C99}" type="presParOf" srcId="{C9B1A204-9C4B-476C-87BE-0596E1CD833F}" destId="{3406736A-28CC-4932-B74A-4330EEF518DD}" srcOrd="1" destOrd="0" presId="urn:microsoft.com/office/officeart/2005/8/layout/vList2"/>
    <dgm:cxn modelId="{BB81CF5D-5113-4683-BDDC-8201FC21777F}" type="presParOf" srcId="{C9B1A204-9C4B-476C-87BE-0596E1CD833F}" destId="{153C14CC-059B-448C-B49B-D12A98676CDE}" srcOrd="2" destOrd="0" presId="urn:microsoft.com/office/officeart/2005/8/layout/vList2"/>
    <dgm:cxn modelId="{11940087-4B93-4816-9AFB-F39C8BFCB39F}" type="presParOf" srcId="{C9B1A204-9C4B-476C-87BE-0596E1CD833F}" destId="{2C6972B2-E5DF-41DF-BB4E-943027B7CF57}" srcOrd="3" destOrd="0" presId="urn:microsoft.com/office/officeart/2005/8/layout/vList2"/>
    <dgm:cxn modelId="{8323464C-C30A-43E1-BDC5-D7A5E2DDCA18}" type="presParOf" srcId="{C9B1A204-9C4B-476C-87BE-0596E1CD833F}" destId="{DE848838-A09A-4A9E-A7F7-7AC72AE57070}" srcOrd="4" destOrd="0" presId="urn:microsoft.com/office/officeart/2005/8/layout/vList2"/>
    <dgm:cxn modelId="{8AD14780-053B-4D1D-A1CF-8E28A2696080}" type="presParOf" srcId="{C9B1A204-9C4B-476C-87BE-0596E1CD833F}" destId="{C712071A-D418-4160-A9F1-F8F0EE9AC76A}" srcOrd="5" destOrd="0" presId="urn:microsoft.com/office/officeart/2005/8/layout/vList2"/>
    <dgm:cxn modelId="{83FA05CD-F80D-44CE-A80C-616AE5566C4B}" type="presParOf" srcId="{C9B1A204-9C4B-476C-87BE-0596E1CD833F}" destId="{73A9104C-8948-4B06-A4D1-474D1145CF8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433BBD-EBF8-4A41-96E6-C0CD75A0A93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B7E2C4B-AF18-4115-BAB9-04AE54C9BD7E}">
      <dgm:prSet/>
      <dgm:spPr/>
      <dgm:t>
        <a:bodyPr/>
        <a:lstStyle/>
        <a:p>
          <a:r>
            <a:rPr lang="en-US" i="1" baseline="0" dirty="0">
              <a:solidFill>
                <a:srgbClr val="FF0000"/>
              </a:solidFill>
            </a:rPr>
            <a:t>Respond</a:t>
          </a:r>
          <a:r>
            <a:rPr lang="en-US" baseline="0" dirty="0">
              <a:solidFill>
                <a:schemeClr val="tx2"/>
              </a:solidFill>
            </a:rPr>
            <a:t> to public health emergency </a:t>
          </a:r>
          <a:r>
            <a:rPr lang="en-US" i="1" baseline="0" dirty="0">
              <a:solidFill>
                <a:schemeClr val="tx2"/>
              </a:solidFill>
            </a:rPr>
            <a:t>and its </a:t>
          </a:r>
          <a:r>
            <a:rPr lang="en-US" i="1" baseline="0" dirty="0">
              <a:solidFill>
                <a:srgbClr val="FF0000"/>
              </a:solidFill>
            </a:rPr>
            <a:t>negative economic </a:t>
          </a:r>
          <a:r>
            <a:rPr lang="en-US" i="1" baseline="0" dirty="0">
              <a:solidFill>
                <a:schemeClr val="tx2"/>
              </a:solidFill>
            </a:rPr>
            <a:t>impacts.</a:t>
          </a:r>
          <a:endParaRPr lang="en-US" dirty="0">
            <a:solidFill>
              <a:schemeClr val="tx2"/>
            </a:solidFill>
          </a:endParaRPr>
        </a:p>
      </dgm:t>
    </dgm:pt>
    <dgm:pt modelId="{7E7A005B-5A82-4341-A594-C53F28BF71F5}" type="parTrans" cxnId="{184A65D0-AD1F-4C63-A14B-C655642CA796}">
      <dgm:prSet/>
      <dgm:spPr/>
      <dgm:t>
        <a:bodyPr/>
        <a:lstStyle/>
        <a:p>
          <a:endParaRPr lang="en-US"/>
        </a:p>
      </dgm:t>
    </dgm:pt>
    <dgm:pt modelId="{FC6430C8-0AF4-48B6-9922-D90FE00E6F9B}" type="sibTrans" cxnId="{184A65D0-AD1F-4C63-A14B-C655642CA796}">
      <dgm:prSet/>
      <dgm:spPr/>
      <dgm:t>
        <a:bodyPr/>
        <a:lstStyle/>
        <a:p>
          <a:endParaRPr lang="en-US"/>
        </a:p>
      </dgm:t>
    </dgm:pt>
    <dgm:pt modelId="{45F0E8D6-F5EA-453B-832E-1C17E5E1FBFF}">
      <dgm:prSet/>
      <dgm:spPr/>
      <dgm:t>
        <a:bodyPr/>
        <a:lstStyle/>
        <a:p>
          <a:r>
            <a:rPr lang="en-US" i="1" baseline="0" dirty="0">
              <a:solidFill>
                <a:srgbClr val="FF0000"/>
              </a:solidFill>
            </a:rPr>
            <a:t>Premium pay </a:t>
          </a:r>
          <a:r>
            <a:rPr lang="en-US" baseline="0" dirty="0">
              <a:solidFill>
                <a:schemeClr val="tx2"/>
              </a:solidFill>
            </a:rPr>
            <a:t>for </a:t>
          </a:r>
          <a:r>
            <a:rPr lang="en-US" i="1" baseline="0" dirty="0">
              <a:solidFill>
                <a:srgbClr val="FF0000"/>
              </a:solidFill>
            </a:rPr>
            <a:t>eligible workers </a:t>
          </a:r>
          <a:r>
            <a:rPr lang="en-US" baseline="0" dirty="0">
              <a:solidFill>
                <a:schemeClr val="tx2"/>
              </a:solidFill>
            </a:rPr>
            <a:t>that provide </a:t>
          </a:r>
          <a:r>
            <a:rPr lang="en-US" i="1" baseline="0" dirty="0">
              <a:solidFill>
                <a:srgbClr val="FF0000"/>
              </a:solidFill>
            </a:rPr>
            <a:t>essential work </a:t>
          </a:r>
          <a:r>
            <a:rPr lang="en-US" baseline="0" dirty="0">
              <a:solidFill>
                <a:schemeClr val="tx2"/>
              </a:solidFill>
            </a:rPr>
            <a:t>during the pandemic.</a:t>
          </a:r>
          <a:endParaRPr lang="en-US" dirty="0">
            <a:solidFill>
              <a:schemeClr val="tx2"/>
            </a:solidFill>
          </a:endParaRPr>
        </a:p>
      </dgm:t>
    </dgm:pt>
    <dgm:pt modelId="{3CD98508-C03B-435E-93CD-DA441C8C9676}" type="parTrans" cxnId="{727477FC-632A-45AA-8D45-13BC6CCD6694}">
      <dgm:prSet/>
      <dgm:spPr/>
      <dgm:t>
        <a:bodyPr/>
        <a:lstStyle/>
        <a:p>
          <a:endParaRPr lang="en-US"/>
        </a:p>
      </dgm:t>
    </dgm:pt>
    <dgm:pt modelId="{02030C8A-A371-427E-983E-E0FF052B17DF}" type="sibTrans" cxnId="{727477FC-632A-45AA-8D45-13BC6CCD6694}">
      <dgm:prSet/>
      <dgm:spPr/>
      <dgm:t>
        <a:bodyPr/>
        <a:lstStyle/>
        <a:p>
          <a:endParaRPr lang="en-US"/>
        </a:p>
      </dgm:t>
    </dgm:pt>
    <dgm:pt modelId="{B8550469-2490-4C5A-AECB-B30259B06BE1}">
      <dgm:prSet/>
      <dgm:spPr/>
      <dgm:t>
        <a:bodyPr/>
        <a:lstStyle/>
        <a:p>
          <a:r>
            <a:rPr lang="en-US" baseline="0" dirty="0">
              <a:solidFill>
                <a:schemeClr val="tx2"/>
              </a:solidFill>
            </a:rPr>
            <a:t>Pay for government services </a:t>
          </a:r>
          <a:r>
            <a:rPr lang="en-US" i="1" baseline="0" dirty="0">
              <a:solidFill>
                <a:schemeClr val="tx2"/>
              </a:solidFill>
            </a:rPr>
            <a:t>to </a:t>
          </a:r>
          <a:r>
            <a:rPr lang="en-US" i="0" baseline="0" dirty="0">
              <a:solidFill>
                <a:schemeClr val="tx2"/>
              </a:solidFill>
            </a:rPr>
            <a:t>the extent of </a:t>
          </a:r>
          <a:r>
            <a:rPr lang="en-US" i="1" baseline="0" dirty="0">
              <a:solidFill>
                <a:srgbClr val="FF0000"/>
              </a:solidFill>
            </a:rPr>
            <a:t>reduced general revenues </a:t>
          </a:r>
          <a:r>
            <a:rPr lang="en-US" i="1" baseline="0" dirty="0">
              <a:solidFill>
                <a:schemeClr val="tx2"/>
              </a:solidFill>
            </a:rPr>
            <a:t>due to COVID-19.</a:t>
          </a:r>
          <a:endParaRPr lang="en-US" dirty="0">
            <a:solidFill>
              <a:schemeClr val="tx2"/>
            </a:solidFill>
          </a:endParaRPr>
        </a:p>
      </dgm:t>
    </dgm:pt>
    <dgm:pt modelId="{B4FA687F-B7F4-48BA-876F-6F3E8D71071A}" type="parTrans" cxnId="{96DB290B-5C8C-421E-80AB-735C27E669D7}">
      <dgm:prSet/>
      <dgm:spPr/>
      <dgm:t>
        <a:bodyPr/>
        <a:lstStyle/>
        <a:p>
          <a:endParaRPr lang="en-US"/>
        </a:p>
      </dgm:t>
    </dgm:pt>
    <dgm:pt modelId="{6C649D08-E4EE-431C-8DD0-BDFBDA1D8301}" type="sibTrans" cxnId="{96DB290B-5C8C-421E-80AB-735C27E669D7}">
      <dgm:prSet/>
      <dgm:spPr/>
      <dgm:t>
        <a:bodyPr/>
        <a:lstStyle/>
        <a:p>
          <a:endParaRPr lang="en-US"/>
        </a:p>
      </dgm:t>
    </dgm:pt>
    <dgm:pt modelId="{AC4049D1-406A-4BEC-97D7-8415274CDFFE}">
      <dgm:prSet/>
      <dgm:spPr/>
      <dgm:t>
        <a:bodyPr/>
        <a:lstStyle/>
        <a:p>
          <a:r>
            <a:rPr lang="en-US" baseline="0" dirty="0">
              <a:solidFill>
                <a:schemeClr val="tx2"/>
              </a:solidFill>
            </a:rPr>
            <a:t>Specific uses for water, sewer, broadband.</a:t>
          </a:r>
          <a:endParaRPr lang="en-US" dirty="0">
            <a:solidFill>
              <a:schemeClr val="tx2"/>
            </a:solidFill>
          </a:endParaRPr>
        </a:p>
      </dgm:t>
    </dgm:pt>
    <dgm:pt modelId="{9949FADB-58A6-49AB-9954-64577F894CD7}" type="parTrans" cxnId="{C355BE89-F574-453E-A2C0-57A85A0EF36B}">
      <dgm:prSet/>
      <dgm:spPr/>
      <dgm:t>
        <a:bodyPr/>
        <a:lstStyle/>
        <a:p>
          <a:endParaRPr lang="en-US"/>
        </a:p>
      </dgm:t>
    </dgm:pt>
    <dgm:pt modelId="{714383BA-D79F-4A88-B115-3B12478F5A75}" type="sibTrans" cxnId="{C355BE89-F574-453E-A2C0-57A85A0EF36B}">
      <dgm:prSet/>
      <dgm:spPr/>
      <dgm:t>
        <a:bodyPr/>
        <a:lstStyle/>
        <a:p>
          <a:endParaRPr lang="en-US"/>
        </a:p>
      </dgm:t>
    </dgm:pt>
    <dgm:pt modelId="{3F6EC6B5-4F0E-4E34-B987-2AD8876B6858}" type="pres">
      <dgm:prSet presAssocID="{DA433BBD-EBF8-4A41-96E6-C0CD75A0A932}" presName="vert0" presStyleCnt="0">
        <dgm:presLayoutVars>
          <dgm:dir/>
          <dgm:animOne val="branch"/>
          <dgm:animLvl val="lvl"/>
        </dgm:presLayoutVars>
      </dgm:prSet>
      <dgm:spPr/>
    </dgm:pt>
    <dgm:pt modelId="{7B98A113-87EA-43A2-A02A-8A7FE0A51B00}" type="pres">
      <dgm:prSet presAssocID="{7B7E2C4B-AF18-4115-BAB9-04AE54C9BD7E}" presName="thickLine" presStyleLbl="alignNode1" presStyleIdx="0" presStyleCnt="4"/>
      <dgm:spPr/>
    </dgm:pt>
    <dgm:pt modelId="{0468A896-2AA6-4C02-AC21-31ECA080E6E3}" type="pres">
      <dgm:prSet presAssocID="{7B7E2C4B-AF18-4115-BAB9-04AE54C9BD7E}" presName="horz1" presStyleCnt="0"/>
      <dgm:spPr/>
    </dgm:pt>
    <dgm:pt modelId="{84E57997-8C60-4F65-ADB9-99A04C846635}" type="pres">
      <dgm:prSet presAssocID="{7B7E2C4B-AF18-4115-BAB9-04AE54C9BD7E}" presName="tx1" presStyleLbl="revTx" presStyleIdx="0" presStyleCnt="4"/>
      <dgm:spPr/>
    </dgm:pt>
    <dgm:pt modelId="{DF2E55F7-0935-4C6E-903D-4911BDFEDDA0}" type="pres">
      <dgm:prSet presAssocID="{7B7E2C4B-AF18-4115-BAB9-04AE54C9BD7E}" presName="vert1" presStyleCnt="0"/>
      <dgm:spPr/>
    </dgm:pt>
    <dgm:pt modelId="{9A5432F3-A4E4-4F06-90C8-662F384CF7E6}" type="pres">
      <dgm:prSet presAssocID="{45F0E8D6-F5EA-453B-832E-1C17E5E1FBFF}" presName="thickLine" presStyleLbl="alignNode1" presStyleIdx="1" presStyleCnt="4"/>
      <dgm:spPr/>
    </dgm:pt>
    <dgm:pt modelId="{9FA938C4-2A3D-4E73-993C-6198B8BFEE06}" type="pres">
      <dgm:prSet presAssocID="{45F0E8D6-F5EA-453B-832E-1C17E5E1FBFF}" presName="horz1" presStyleCnt="0"/>
      <dgm:spPr/>
    </dgm:pt>
    <dgm:pt modelId="{E44BC6B8-290D-4066-A1CF-96A79984F0F9}" type="pres">
      <dgm:prSet presAssocID="{45F0E8D6-F5EA-453B-832E-1C17E5E1FBFF}" presName="tx1" presStyleLbl="revTx" presStyleIdx="1" presStyleCnt="4"/>
      <dgm:spPr/>
    </dgm:pt>
    <dgm:pt modelId="{D8D5CBEA-558C-4474-BB7B-E95C563B54FE}" type="pres">
      <dgm:prSet presAssocID="{45F0E8D6-F5EA-453B-832E-1C17E5E1FBFF}" presName="vert1" presStyleCnt="0"/>
      <dgm:spPr/>
    </dgm:pt>
    <dgm:pt modelId="{208BFA77-BAA9-4E83-904A-484D4F64A559}" type="pres">
      <dgm:prSet presAssocID="{B8550469-2490-4C5A-AECB-B30259B06BE1}" presName="thickLine" presStyleLbl="alignNode1" presStyleIdx="2" presStyleCnt="4"/>
      <dgm:spPr/>
    </dgm:pt>
    <dgm:pt modelId="{93CDB596-D37C-49E8-AB2A-2543A7494404}" type="pres">
      <dgm:prSet presAssocID="{B8550469-2490-4C5A-AECB-B30259B06BE1}" presName="horz1" presStyleCnt="0"/>
      <dgm:spPr/>
    </dgm:pt>
    <dgm:pt modelId="{6E57D109-4B70-4FF3-BFE0-3B6493F44757}" type="pres">
      <dgm:prSet presAssocID="{B8550469-2490-4C5A-AECB-B30259B06BE1}" presName="tx1" presStyleLbl="revTx" presStyleIdx="2" presStyleCnt="4"/>
      <dgm:spPr/>
    </dgm:pt>
    <dgm:pt modelId="{0855CB02-8271-481D-A830-F517D22CCFC3}" type="pres">
      <dgm:prSet presAssocID="{B8550469-2490-4C5A-AECB-B30259B06BE1}" presName="vert1" presStyleCnt="0"/>
      <dgm:spPr/>
    </dgm:pt>
    <dgm:pt modelId="{B74A4011-D869-47D8-8783-7A4BD22AC9AD}" type="pres">
      <dgm:prSet presAssocID="{AC4049D1-406A-4BEC-97D7-8415274CDFFE}" presName="thickLine" presStyleLbl="alignNode1" presStyleIdx="3" presStyleCnt="4"/>
      <dgm:spPr/>
    </dgm:pt>
    <dgm:pt modelId="{53385DD1-8763-4DB8-969C-17572BA92907}" type="pres">
      <dgm:prSet presAssocID="{AC4049D1-406A-4BEC-97D7-8415274CDFFE}" presName="horz1" presStyleCnt="0"/>
      <dgm:spPr/>
    </dgm:pt>
    <dgm:pt modelId="{2C0A0A97-818F-417C-A786-1DF032C56DE8}" type="pres">
      <dgm:prSet presAssocID="{AC4049D1-406A-4BEC-97D7-8415274CDFFE}" presName="tx1" presStyleLbl="revTx" presStyleIdx="3" presStyleCnt="4"/>
      <dgm:spPr/>
    </dgm:pt>
    <dgm:pt modelId="{72EB001F-C53F-41F3-90C8-65ED002260D2}" type="pres">
      <dgm:prSet presAssocID="{AC4049D1-406A-4BEC-97D7-8415274CDFFE}" presName="vert1" presStyleCnt="0"/>
      <dgm:spPr/>
    </dgm:pt>
  </dgm:ptLst>
  <dgm:cxnLst>
    <dgm:cxn modelId="{96DB290B-5C8C-421E-80AB-735C27E669D7}" srcId="{DA433BBD-EBF8-4A41-96E6-C0CD75A0A932}" destId="{B8550469-2490-4C5A-AECB-B30259B06BE1}" srcOrd="2" destOrd="0" parTransId="{B4FA687F-B7F4-48BA-876F-6F3E8D71071A}" sibTransId="{6C649D08-E4EE-431C-8DD0-BDFBDA1D8301}"/>
    <dgm:cxn modelId="{4CA29A52-150F-4D26-83C3-9406A60679CA}" type="presOf" srcId="{DA433BBD-EBF8-4A41-96E6-C0CD75A0A932}" destId="{3F6EC6B5-4F0E-4E34-B987-2AD8876B6858}" srcOrd="0" destOrd="0" presId="urn:microsoft.com/office/officeart/2008/layout/LinedList"/>
    <dgm:cxn modelId="{06D9A674-CD63-4AC3-8669-EEFB84B63F38}" type="presOf" srcId="{B8550469-2490-4C5A-AECB-B30259B06BE1}" destId="{6E57D109-4B70-4FF3-BFE0-3B6493F44757}" srcOrd="0" destOrd="0" presId="urn:microsoft.com/office/officeart/2008/layout/LinedList"/>
    <dgm:cxn modelId="{C355BE89-F574-453E-A2C0-57A85A0EF36B}" srcId="{DA433BBD-EBF8-4A41-96E6-C0CD75A0A932}" destId="{AC4049D1-406A-4BEC-97D7-8415274CDFFE}" srcOrd="3" destOrd="0" parTransId="{9949FADB-58A6-49AB-9954-64577F894CD7}" sibTransId="{714383BA-D79F-4A88-B115-3B12478F5A75}"/>
    <dgm:cxn modelId="{48D420A4-39E5-4579-947F-476038B9CD38}" type="presOf" srcId="{7B7E2C4B-AF18-4115-BAB9-04AE54C9BD7E}" destId="{84E57997-8C60-4F65-ADB9-99A04C846635}" srcOrd="0" destOrd="0" presId="urn:microsoft.com/office/officeart/2008/layout/LinedList"/>
    <dgm:cxn modelId="{EE3259B8-C53C-438F-97F6-3CC6602ED3F2}" type="presOf" srcId="{45F0E8D6-F5EA-453B-832E-1C17E5E1FBFF}" destId="{E44BC6B8-290D-4066-A1CF-96A79984F0F9}" srcOrd="0" destOrd="0" presId="urn:microsoft.com/office/officeart/2008/layout/LinedList"/>
    <dgm:cxn modelId="{CCEBC8C8-3A08-41AB-8DC0-A78D37FA3DF8}" type="presOf" srcId="{AC4049D1-406A-4BEC-97D7-8415274CDFFE}" destId="{2C0A0A97-818F-417C-A786-1DF032C56DE8}" srcOrd="0" destOrd="0" presId="urn:microsoft.com/office/officeart/2008/layout/LinedList"/>
    <dgm:cxn modelId="{184A65D0-AD1F-4C63-A14B-C655642CA796}" srcId="{DA433BBD-EBF8-4A41-96E6-C0CD75A0A932}" destId="{7B7E2C4B-AF18-4115-BAB9-04AE54C9BD7E}" srcOrd="0" destOrd="0" parTransId="{7E7A005B-5A82-4341-A594-C53F28BF71F5}" sibTransId="{FC6430C8-0AF4-48B6-9922-D90FE00E6F9B}"/>
    <dgm:cxn modelId="{727477FC-632A-45AA-8D45-13BC6CCD6694}" srcId="{DA433BBD-EBF8-4A41-96E6-C0CD75A0A932}" destId="{45F0E8D6-F5EA-453B-832E-1C17E5E1FBFF}" srcOrd="1" destOrd="0" parTransId="{3CD98508-C03B-435E-93CD-DA441C8C9676}" sibTransId="{02030C8A-A371-427E-983E-E0FF052B17DF}"/>
    <dgm:cxn modelId="{59C1EAEA-B0FB-46F7-A46C-6495DD1CBDC3}" type="presParOf" srcId="{3F6EC6B5-4F0E-4E34-B987-2AD8876B6858}" destId="{7B98A113-87EA-43A2-A02A-8A7FE0A51B00}" srcOrd="0" destOrd="0" presId="urn:microsoft.com/office/officeart/2008/layout/LinedList"/>
    <dgm:cxn modelId="{354A751E-BD87-4A3D-9518-894C8BAEF16F}" type="presParOf" srcId="{3F6EC6B5-4F0E-4E34-B987-2AD8876B6858}" destId="{0468A896-2AA6-4C02-AC21-31ECA080E6E3}" srcOrd="1" destOrd="0" presId="urn:microsoft.com/office/officeart/2008/layout/LinedList"/>
    <dgm:cxn modelId="{0639EDBA-AE8B-4E84-A1A2-ADC588E95832}" type="presParOf" srcId="{0468A896-2AA6-4C02-AC21-31ECA080E6E3}" destId="{84E57997-8C60-4F65-ADB9-99A04C846635}" srcOrd="0" destOrd="0" presId="urn:microsoft.com/office/officeart/2008/layout/LinedList"/>
    <dgm:cxn modelId="{CC49DD55-80D7-415A-8694-7279DD37E115}" type="presParOf" srcId="{0468A896-2AA6-4C02-AC21-31ECA080E6E3}" destId="{DF2E55F7-0935-4C6E-903D-4911BDFEDDA0}" srcOrd="1" destOrd="0" presId="urn:microsoft.com/office/officeart/2008/layout/LinedList"/>
    <dgm:cxn modelId="{F08DC56C-9072-4FAE-973B-CD3452634F55}" type="presParOf" srcId="{3F6EC6B5-4F0E-4E34-B987-2AD8876B6858}" destId="{9A5432F3-A4E4-4F06-90C8-662F384CF7E6}" srcOrd="2" destOrd="0" presId="urn:microsoft.com/office/officeart/2008/layout/LinedList"/>
    <dgm:cxn modelId="{F979E339-91EE-4035-9891-69991B850426}" type="presParOf" srcId="{3F6EC6B5-4F0E-4E34-B987-2AD8876B6858}" destId="{9FA938C4-2A3D-4E73-993C-6198B8BFEE06}" srcOrd="3" destOrd="0" presId="urn:microsoft.com/office/officeart/2008/layout/LinedList"/>
    <dgm:cxn modelId="{C2CC4C77-9970-4A7E-B435-005F7752FBAE}" type="presParOf" srcId="{9FA938C4-2A3D-4E73-993C-6198B8BFEE06}" destId="{E44BC6B8-290D-4066-A1CF-96A79984F0F9}" srcOrd="0" destOrd="0" presId="urn:microsoft.com/office/officeart/2008/layout/LinedList"/>
    <dgm:cxn modelId="{772FEDEF-58FF-48BE-AB97-6992BA6ADC9B}" type="presParOf" srcId="{9FA938C4-2A3D-4E73-993C-6198B8BFEE06}" destId="{D8D5CBEA-558C-4474-BB7B-E95C563B54FE}" srcOrd="1" destOrd="0" presId="urn:microsoft.com/office/officeart/2008/layout/LinedList"/>
    <dgm:cxn modelId="{63C533B0-E37A-4615-ABF2-7FB8C39B72CA}" type="presParOf" srcId="{3F6EC6B5-4F0E-4E34-B987-2AD8876B6858}" destId="{208BFA77-BAA9-4E83-904A-484D4F64A559}" srcOrd="4" destOrd="0" presId="urn:microsoft.com/office/officeart/2008/layout/LinedList"/>
    <dgm:cxn modelId="{9A152173-0F8A-4BB9-A701-73B3FFD3C996}" type="presParOf" srcId="{3F6EC6B5-4F0E-4E34-B987-2AD8876B6858}" destId="{93CDB596-D37C-49E8-AB2A-2543A7494404}" srcOrd="5" destOrd="0" presId="urn:microsoft.com/office/officeart/2008/layout/LinedList"/>
    <dgm:cxn modelId="{62383292-FEC2-44A6-98FD-47217C09FDEF}" type="presParOf" srcId="{93CDB596-D37C-49E8-AB2A-2543A7494404}" destId="{6E57D109-4B70-4FF3-BFE0-3B6493F44757}" srcOrd="0" destOrd="0" presId="urn:microsoft.com/office/officeart/2008/layout/LinedList"/>
    <dgm:cxn modelId="{10DC0A47-4064-4D80-BC12-79E1D7A0D94D}" type="presParOf" srcId="{93CDB596-D37C-49E8-AB2A-2543A7494404}" destId="{0855CB02-8271-481D-A830-F517D22CCFC3}" srcOrd="1" destOrd="0" presId="urn:microsoft.com/office/officeart/2008/layout/LinedList"/>
    <dgm:cxn modelId="{ACCED52E-D715-44C6-827C-F4E68DF189C6}" type="presParOf" srcId="{3F6EC6B5-4F0E-4E34-B987-2AD8876B6858}" destId="{B74A4011-D869-47D8-8783-7A4BD22AC9AD}" srcOrd="6" destOrd="0" presId="urn:microsoft.com/office/officeart/2008/layout/LinedList"/>
    <dgm:cxn modelId="{DAF99230-3888-483A-BCC7-17D261FD1D94}" type="presParOf" srcId="{3F6EC6B5-4F0E-4E34-B987-2AD8876B6858}" destId="{53385DD1-8763-4DB8-969C-17572BA92907}" srcOrd="7" destOrd="0" presId="urn:microsoft.com/office/officeart/2008/layout/LinedList"/>
    <dgm:cxn modelId="{2593B64E-C562-436D-A42D-EFEE1CD78D86}" type="presParOf" srcId="{53385DD1-8763-4DB8-969C-17572BA92907}" destId="{2C0A0A97-818F-417C-A786-1DF032C56DE8}" srcOrd="0" destOrd="0" presId="urn:microsoft.com/office/officeart/2008/layout/LinedList"/>
    <dgm:cxn modelId="{8B962CB1-F73E-4A34-8B3D-1E8700D66355}" type="presParOf" srcId="{53385DD1-8763-4DB8-969C-17572BA92907}" destId="{72EB001F-C53F-41F3-90C8-65ED002260D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F2C72E-3689-4F29-82DA-16925C23D579}" type="doc">
      <dgm:prSet loTypeId="urn:microsoft.com/office/officeart/2005/8/layout/hList1" loCatId="list" qsTypeId="urn:microsoft.com/office/officeart/2005/8/quickstyle/simple5" qsCatId="simple" csTypeId="urn:microsoft.com/office/officeart/2005/8/colors/accent2_2" csCatId="accent2" phldr="1"/>
      <dgm:spPr/>
      <dgm:t>
        <a:bodyPr/>
        <a:lstStyle/>
        <a:p>
          <a:endParaRPr lang="en-US"/>
        </a:p>
      </dgm:t>
    </dgm:pt>
    <dgm:pt modelId="{631D4D2A-8092-4C33-9F04-8031649D29CB}">
      <dgm:prSet/>
      <dgm:spPr/>
      <dgm:t>
        <a:bodyPr/>
        <a:lstStyle/>
        <a:p>
          <a:r>
            <a:rPr lang="en-US" dirty="0"/>
            <a:t>Aid to disproportionately impacted populations and communities defined in so-called Qualified Census Tracts (QCTs)</a:t>
          </a:r>
        </a:p>
      </dgm:t>
    </dgm:pt>
    <dgm:pt modelId="{1CCCE2ED-9A54-4984-832E-85B19B852F1F}" type="parTrans" cxnId="{30F7488D-85FB-4EEF-BEE4-73B286068519}">
      <dgm:prSet/>
      <dgm:spPr/>
      <dgm:t>
        <a:bodyPr/>
        <a:lstStyle/>
        <a:p>
          <a:endParaRPr lang="en-US"/>
        </a:p>
      </dgm:t>
    </dgm:pt>
    <dgm:pt modelId="{821B1710-7C86-4007-B23E-1A36393C16FD}" type="sibTrans" cxnId="{30F7488D-85FB-4EEF-BEE4-73B286068519}">
      <dgm:prSet/>
      <dgm:spPr/>
      <dgm:t>
        <a:bodyPr/>
        <a:lstStyle/>
        <a:p>
          <a:endParaRPr lang="en-US"/>
        </a:p>
      </dgm:t>
    </dgm:pt>
    <dgm:pt modelId="{F042A333-C421-46AC-A595-E74B56B452D1}">
      <dgm:prSet/>
      <dgm:spPr/>
      <dgm:t>
        <a:bodyPr/>
        <a:lstStyle/>
        <a:p>
          <a:pPr>
            <a:lnSpc>
              <a:spcPct val="100000"/>
            </a:lnSpc>
            <a:spcAft>
              <a:spcPts val="1200"/>
            </a:spcAft>
          </a:pPr>
          <a:r>
            <a:rPr lang="en-US" dirty="0">
              <a:solidFill>
                <a:schemeClr val="tx2"/>
              </a:solidFill>
            </a:rPr>
            <a:t>Access to health and social services</a:t>
          </a:r>
        </a:p>
      </dgm:t>
    </dgm:pt>
    <dgm:pt modelId="{4D37B3C6-0FA9-45DA-AE97-E6B354F5F7D8}" type="parTrans" cxnId="{90B55861-679B-485F-943F-350F2C0AE548}">
      <dgm:prSet/>
      <dgm:spPr/>
      <dgm:t>
        <a:bodyPr/>
        <a:lstStyle/>
        <a:p>
          <a:endParaRPr lang="en-US"/>
        </a:p>
      </dgm:t>
    </dgm:pt>
    <dgm:pt modelId="{15AB44BF-9342-4B5C-A66E-170B375531FF}" type="sibTrans" cxnId="{90B55861-679B-485F-943F-350F2C0AE548}">
      <dgm:prSet/>
      <dgm:spPr/>
      <dgm:t>
        <a:bodyPr/>
        <a:lstStyle/>
        <a:p>
          <a:endParaRPr lang="en-US"/>
        </a:p>
      </dgm:t>
    </dgm:pt>
    <dgm:pt modelId="{83A4DA89-82A7-4A1F-8677-D0A82AC7C866}">
      <dgm:prSet/>
      <dgm:spPr/>
      <dgm:t>
        <a:bodyPr/>
        <a:lstStyle/>
        <a:p>
          <a:pPr>
            <a:lnSpc>
              <a:spcPct val="100000"/>
            </a:lnSpc>
            <a:spcAft>
              <a:spcPts val="1200"/>
            </a:spcAft>
          </a:pPr>
          <a:r>
            <a:rPr lang="en-US" dirty="0">
              <a:solidFill>
                <a:schemeClr val="tx2"/>
              </a:solidFill>
            </a:rPr>
            <a:t>Housing insecurity, affordable housing, homelessness</a:t>
          </a:r>
        </a:p>
      </dgm:t>
    </dgm:pt>
    <dgm:pt modelId="{D0D87046-2183-414E-94BC-E631B8163AFC}" type="parTrans" cxnId="{1CE3A89A-23B8-4426-B8BE-FD31946F342E}">
      <dgm:prSet/>
      <dgm:spPr/>
      <dgm:t>
        <a:bodyPr/>
        <a:lstStyle/>
        <a:p>
          <a:endParaRPr lang="en-US"/>
        </a:p>
      </dgm:t>
    </dgm:pt>
    <dgm:pt modelId="{5FEA3309-F642-4EA4-A3A3-A39DE2E365E7}" type="sibTrans" cxnId="{1CE3A89A-23B8-4426-B8BE-FD31946F342E}">
      <dgm:prSet/>
      <dgm:spPr/>
      <dgm:t>
        <a:bodyPr/>
        <a:lstStyle/>
        <a:p>
          <a:endParaRPr lang="en-US"/>
        </a:p>
      </dgm:t>
    </dgm:pt>
    <dgm:pt modelId="{83C11390-AD24-4FA3-9498-17A72BE3F457}">
      <dgm:prSet/>
      <dgm:spPr/>
      <dgm:t>
        <a:bodyPr/>
        <a:lstStyle/>
        <a:p>
          <a:r>
            <a:rPr lang="en-US" dirty="0"/>
            <a:t>Hiring and Rehiring Police and Public Servants</a:t>
          </a:r>
        </a:p>
      </dgm:t>
    </dgm:pt>
    <dgm:pt modelId="{63415C86-615D-4DAE-9341-122A9F614E36}" type="parTrans" cxnId="{9B157252-EAC9-4981-A104-EA25A45290B3}">
      <dgm:prSet/>
      <dgm:spPr/>
      <dgm:t>
        <a:bodyPr/>
        <a:lstStyle/>
        <a:p>
          <a:endParaRPr lang="en-US"/>
        </a:p>
      </dgm:t>
    </dgm:pt>
    <dgm:pt modelId="{3FB12B7E-09E4-4837-B2F1-2EED10149F27}" type="sibTrans" cxnId="{9B157252-EAC9-4981-A104-EA25A45290B3}">
      <dgm:prSet/>
      <dgm:spPr/>
      <dgm:t>
        <a:bodyPr/>
        <a:lstStyle/>
        <a:p>
          <a:endParaRPr lang="en-US"/>
        </a:p>
      </dgm:t>
    </dgm:pt>
    <dgm:pt modelId="{DD668467-D7E2-4AF5-B301-37CB2C136F31}">
      <dgm:prSet/>
      <dgm:spPr/>
      <dgm:t>
        <a:bodyPr/>
        <a:lstStyle/>
        <a:p>
          <a:pPr>
            <a:lnSpc>
              <a:spcPct val="100000"/>
            </a:lnSpc>
            <a:spcAft>
              <a:spcPts val="1200"/>
            </a:spcAft>
          </a:pPr>
          <a:r>
            <a:rPr lang="en-US" dirty="0">
              <a:solidFill>
                <a:schemeClr val="tx2"/>
              </a:solidFill>
            </a:rPr>
            <a:t> Pre-pandemic level</a:t>
          </a:r>
        </a:p>
      </dgm:t>
    </dgm:pt>
    <dgm:pt modelId="{75C2D03F-F8CB-4E33-B433-4CF04419A034}" type="parTrans" cxnId="{DBCE356F-EBC2-49D3-8ADB-BA7A2241EA10}">
      <dgm:prSet/>
      <dgm:spPr/>
      <dgm:t>
        <a:bodyPr/>
        <a:lstStyle/>
        <a:p>
          <a:endParaRPr lang="en-US"/>
        </a:p>
      </dgm:t>
    </dgm:pt>
    <dgm:pt modelId="{E5FC1FE7-F858-45E9-896F-239C5F3B142C}" type="sibTrans" cxnId="{DBCE356F-EBC2-49D3-8ADB-BA7A2241EA10}">
      <dgm:prSet/>
      <dgm:spPr/>
      <dgm:t>
        <a:bodyPr/>
        <a:lstStyle/>
        <a:p>
          <a:endParaRPr lang="en-US"/>
        </a:p>
      </dgm:t>
    </dgm:pt>
    <dgm:pt modelId="{7ACE5040-7E47-4F7D-B1D2-F47863C5D455}">
      <dgm:prSet/>
      <dgm:spPr/>
      <dgm:t>
        <a:bodyPr/>
        <a:lstStyle/>
        <a:p>
          <a:pPr>
            <a:lnSpc>
              <a:spcPct val="100000"/>
            </a:lnSpc>
            <a:spcAft>
              <a:spcPts val="1200"/>
            </a:spcAft>
          </a:pPr>
          <a:r>
            <a:rPr lang="en-US" dirty="0">
              <a:solidFill>
                <a:schemeClr val="tx2"/>
              </a:solidFill>
            </a:rPr>
            <a:t>COVID-related court backlogs </a:t>
          </a:r>
        </a:p>
      </dgm:t>
    </dgm:pt>
    <dgm:pt modelId="{A4DF2958-B185-4612-9BD6-1582DFFF1238}" type="parTrans" cxnId="{04224300-142F-4A72-AD8D-6871CDA41DC4}">
      <dgm:prSet/>
      <dgm:spPr/>
      <dgm:t>
        <a:bodyPr/>
        <a:lstStyle/>
        <a:p>
          <a:endParaRPr lang="en-US"/>
        </a:p>
      </dgm:t>
    </dgm:pt>
    <dgm:pt modelId="{AB101705-D7A2-4FD4-97CA-2E7EA8051BBB}" type="sibTrans" cxnId="{04224300-142F-4A72-AD8D-6871CDA41DC4}">
      <dgm:prSet/>
      <dgm:spPr/>
      <dgm:t>
        <a:bodyPr/>
        <a:lstStyle/>
        <a:p>
          <a:endParaRPr lang="en-US"/>
        </a:p>
      </dgm:t>
    </dgm:pt>
    <dgm:pt modelId="{14C3FA6B-90FB-417E-B0FA-0043987E0C7E}">
      <dgm:prSet/>
      <dgm:spPr/>
      <dgm:t>
        <a:bodyPr/>
        <a:lstStyle/>
        <a:p>
          <a:pPr>
            <a:lnSpc>
              <a:spcPct val="100000"/>
            </a:lnSpc>
            <a:spcAft>
              <a:spcPts val="1200"/>
            </a:spcAft>
          </a:pPr>
          <a:r>
            <a:rPr lang="en-US" dirty="0">
              <a:solidFill>
                <a:schemeClr val="tx2"/>
              </a:solidFill>
            </a:rPr>
            <a:t>Above pre-pandemic levels</a:t>
          </a:r>
        </a:p>
      </dgm:t>
    </dgm:pt>
    <dgm:pt modelId="{D6AED6A7-BC48-4C3D-AA42-03F74E1D470F}" type="parTrans" cxnId="{21CAF11F-57CB-4D8A-8877-FC584CB5A3D6}">
      <dgm:prSet/>
      <dgm:spPr/>
      <dgm:t>
        <a:bodyPr/>
        <a:lstStyle/>
        <a:p>
          <a:endParaRPr lang="en-US"/>
        </a:p>
      </dgm:t>
    </dgm:pt>
    <dgm:pt modelId="{873EF2EE-8EBA-4926-AB72-E9DDDEE03A4C}" type="sibTrans" cxnId="{21CAF11F-57CB-4D8A-8877-FC584CB5A3D6}">
      <dgm:prSet/>
      <dgm:spPr/>
      <dgm:t>
        <a:bodyPr/>
        <a:lstStyle/>
        <a:p>
          <a:endParaRPr lang="en-US"/>
        </a:p>
      </dgm:t>
    </dgm:pt>
    <dgm:pt modelId="{0EEEA667-B302-4843-98C2-5A9A69658135}" type="pres">
      <dgm:prSet presAssocID="{7AF2C72E-3689-4F29-82DA-16925C23D579}" presName="Name0" presStyleCnt="0">
        <dgm:presLayoutVars>
          <dgm:dir/>
          <dgm:animLvl val="lvl"/>
          <dgm:resizeHandles val="exact"/>
        </dgm:presLayoutVars>
      </dgm:prSet>
      <dgm:spPr/>
    </dgm:pt>
    <dgm:pt modelId="{6C2F5B71-967A-487B-87E6-21BC4532698C}" type="pres">
      <dgm:prSet presAssocID="{631D4D2A-8092-4C33-9F04-8031649D29CB}" presName="composite" presStyleCnt="0"/>
      <dgm:spPr/>
    </dgm:pt>
    <dgm:pt modelId="{BC83CB7C-D414-4E68-8260-AD0A10F57E02}" type="pres">
      <dgm:prSet presAssocID="{631D4D2A-8092-4C33-9F04-8031649D29CB}" presName="parTx" presStyleLbl="alignNode1" presStyleIdx="0" presStyleCnt="2">
        <dgm:presLayoutVars>
          <dgm:chMax val="0"/>
          <dgm:chPref val="0"/>
          <dgm:bulletEnabled val="1"/>
        </dgm:presLayoutVars>
      </dgm:prSet>
      <dgm:spPr/>
    </dgm:pt>
    <dgm:pt modelId="{25539519-DB90-451A-AA27-B402D38F992F}" type="pres">
      <dgm:prSet presAssocID="{631D4D2A-8092-4C33-9F04-8031649D29CB}" presName="desTx" presStyleLbl="alignAccFollowNode1" presStyleIdx="0" presStyleCnt="2">
        <dgm:presLayoutVars>
          <dgm:bulletEnabled val="1"/>
        </dgm:presLayoutVars>
      </dgm:prSet>
      <dgm:spPr/>
    </dgm:pt>
    <dgm:pt modelId="{404FB54E-24BF-4081-9005-D4FB42396617}" type="pres">
      <dgm:prSet presAssocID="{821B1710-7C86-4007-B23E-1A36393C16FD}" presName="space" presStyleCnt="0"/>
      <dgm:spPr/>
    </dgm:pt>
    <dgm:pt modelId="{7C6A0F9C-71A9-4765-B082-A2D18FCF394A}" type="pres">
      <dgm:prSet presAssocID="{83C11390-AD24-4FA3-9498-17A72BE3F457}" presName="composite" presStyleCnt="0"/>
      <dgm:spPr/>
    </dgm:pt>
    <dgm:pt modelId="{740D5351-7B11-47E1-9ADA-918873A6282D}" type="pres">
      <dgm:prSet presAssocID="{83C11390-AD24-4FA3-9498-17A72BE3F457}" presName="parTx" presStyleLbl="alignNode1" presStyleIdx="1" presStyleCnt="2" custLinFactNeighborX="1">
        <dgm:presLayoutVars>
          <dgm:chMax val="0"/>
          <dgm:chPref val="0"/>
          <dgm:bulletEnabled val="1"/>
        </dgm:presLayoutVars>
      </dgm:prSet>
      <dgm:spPr/>
    </dgm:pt>
    <dgm:pt modelId="{B941A634-A848-4AEE-B1E1-3355ECBA97F2}" type="pres">
      <dgm:prSet presAssocID="{83C11390-AD24-4FA3-9498-17A72BE3F457}" presName="desTx" presStyleLbl="alignAccFollowNode1" presStyleIdx="1" presStyleCnt="2">
        <dgm:presLayoutVars>
          <dgm:bulletEnabled val="1"/>
        </dgm:presLayoutVars>
      </dgm:prSet>
      <dgm:spPr/>
    </dgm:pt>
  </dgm:ptLst>
  <dgm:cxnLst>
    <dgm:cxn modelId="{04224300-142F-4A72-AD8D-6871CDA41DC4}" srcId="{83C11390-AD24-4FA3-9498-17A72BE3F457}" destId="{7ACE5040-7E47-4F7D-B1D2-F47863C5D455}" srcOrd="1" destOrd="0" parTransId="{A4DF2958-B185-4612-9BD6-1582DFFF1238}" sibTransId="{AB101705-D7A2-4FD4-97CA-2E7EA8051BBB}"/>
    <dgm:cxn modelId="{21CAF11F-57CB-4D8A-8877-FC584CB5A3D6}" srcId="{83C11390-AD24-4FA3-9498-17A72BE3F457}" destId="{14C3FA6B-90FB-417E-B0FA-0043987E0C7E}" srcOrd="2" destOrd="0" parTransId="{D6AED6A7-BC48-4C3D-AA42-03F74E1D470F}" sibTransId="{873EF2EE-8EBA-4926-AB72-E9DDDEE03A4C}"/>
    <dgm:cxn modelId="{90B55861-679B-485F-943F-350F2C0AE548}" srcId="{631D4D2A-8092-4C33-9F04-8031649D29CB}" destId="{F042A333-C421-46AC-A595-E74B56B452D1}" srcOrd="0" destOrd="0" parTransId="{4D37B3C6-0FA9-45DA-AE97-E6B354F5F7D8}" sibTransId="{15AB44BF-9342-4B5C-A66E-170B375531FF}"/>
    <dgm:cxn modelId="{DBCE356F-EBC2-49D3-8ADB-BA7A2241EA10}" srcId="{83C11390-AD24-4FA3-9498-17A72BE3F457}" destId="{DD668467-D7E2-4AF5-B301-37CB2C136F31}" srcOrd="0" destOrd="0" parTransId="{75C2D03F-F8CB-4E33-B433-4CF04419A034}" sibTransId="{E5FC1FE7-F858-45E9-896F-239C5F3B142C}"/>
    <dgm:cxn modelId="{D6C57A51-46BA-4EBA-8DFB-8B61C5D73FEC}" type="presOf" srcId="{DD668467-D7E2-4AF5-B301-37CB2C136F31}" destId="{B941A634-A848-4AEE-B1E1-3355ECBA97F2}" srcOrd="0" destOrd="0" presId="urn:microsoft.com/office/officeart/2005/8/layout/hList1"/>
    <dgm:cxn modelId="{9B157252-EAC9-4981-A104-EA25A45290B3}" srcId="{7AF2C72E-3689-4F29-82DA-16925C23D579}" destId="{83C11390-AD24-4FA3-9498-17A72BE3F457}" srcOrd="1" destOrd="0" parTransId="{63415C86-615D-4DAE-9341-122A9F614E36}" sibTransId="{3FB12B7E-09E4-4837-B2F1-2EED10149F27}"/>
    <dgm:cxn modelId="{30F7488D-85FB-4EEF-BEE4-73B286068519}" srcId="{7AF2C72E-3689-4F29-82DA-16925C23D579}" destId="{631D4D2A-8092-4C33-9F04-8031649D29CB}" srcOrd="0" destOrd="0" parTransId="{1CCCE2ED-9A54-4984-832E-85B19B852F1F}" sibTransId="{821B1710-7C86-4007-B23E-1A36393C16FD}"/>
    <dgm:cxn modelId="{1CE3A89A-23B8-4426-B8BE-FD31946F342E}" srcId="{631D4D2A-8092-4C33-9F04-8031649D29CB}" destId="{83A4DA89-82A7-4A1F-8677-D0A82AC7C866}" srcOrd="1" destOrd="0" parTransId="{D0D87046-2183-414E-94BC-E631B8163AFC}" sibTransId="{5FEA3309-F642-4EA4-A3A3-A39DE2E365E7}"/>
    <dgm:cxn modelId="{6BC94A9E-3C57-4FEF-8682-13DBDB1EF528}" type="presOf" srcId="{7ACE5040-7E47-4F7D-B1D2-F47863C5D455}" destId="{B941A634-A848-4AEE-B1E1-3355ECBA97F2}" srcOrd="0" destOrd="1" presId="urn:microsoft.com/office/officeart/2005/8/layout/hList1"/>
    <dgm:cxn modelId="{042874A3-2918-4ED4-84A7-AC6EB9BAD29D}" type="presOf" srcId="{7AF2C72E-3689-4F29-82DA-16925C23D579}" destId="{0EEEA667-B302-4843-98C2-5A9A69658135}" srcOrd="0" destOrd="0" presId="urn:microsoft.com/office/officeart/2005/8/layout/hList1"/>
    <dgm:cxn modelId="{D043DBAC-C09F-4C7D-B4DE-1CC891B87C51}" type="presOf" srcId="{14C3FA6B-90FB-417E-B0FA-0043987E0C7E}" destId="{B941A634-A848-4AEE-B1E1-3355ECBA97F2}" srcOrd="0" destOrd="2" presId="urn:microsoft.com/office/officeart/2005/8/layout/hList1"/>
    <dgm:cxn modelId="{20DE00B5-42F3-4FFD-BD5C-F47AE70DCC1B}" type="presOf" srcId="{F042A333-C421-46AC-A595-E74B56B452D1}" destId="{25539519-DB90-451A-AA27-B402D38F992F}" srcOrd="0" destOrd="0" presId="urn:microsoft.com/office/officeart/2005/8/layout/hList1"/>
    <dgm:cxn modelId="{1E17A5B8-64CE-4EFA-B120-1ADCCB297FAC}" type="presOf" srcId="{631D4D2A-8092-4C33-9F04-8031649D29CB}" destId="{BC83CB7C-D414-4E68-8260-AD0A10F57E02}" srcOrd="0" destOrd="0" presId="urn:microsoft.com/office/officeart/2005/8/layout/hList1"/>
    <dgm:cxn modelId="{25CA8FC8-A376-4981-9694-4B64DA0C7280}" type="presOf" srcId="{83A4DA89-82A7-4A1F-8677-D0A82AC7C866}" destId="{25539519-DB90-451A-AA27-B402D38F992F}" srcOrd="0" destOrd="1" presId="urn:microsoft.com/office/officeart/2005/8/layout/hList1"/>
    <dgm:cxn modelId="{3B10EDFA-BA3A-4B72-B100-DAB6A7B53BCA}" type="presOf" srcId="{83C11390-AD24-4FA3-9498-17A72BE3F457}" destId="{740D5351-7B11-47E1-9ADA-918873A6282D}" srcOrd="0" destOrd="0" presId="urn:microsoft.com/office/officeart/2005/8/layout/hList1"/>
    <dgm:cxn modelId="{9B68291D-9A67-4A60-B53E-B9393F1D1F38}" type="presParOf" srcId="{0EEEA667-B302-4843-98C2-5A9A69658135}" destId="{6C2F5B71-967A-487B-87E6-21BC4532698C}" srcOrd="0" destOrd="0" presId="urn:microsoft.com/office/officeart/2005/8/layout/hList1"/>
    <dgm:cxn modelId="{A2784017-BA69-4955-800F-EE338C63E067}" type="presParOf" srcId="{6C2F5B71-967A-487B-87E6-21BC4532698C}" destId="{BC83CB7C-D414-4E68-8260-AD0A10F57E02}" srcOrd="0" destOrd="0" presId="urn:microsoft.com/office/officeart/2005/8/layout/hList1"/>
    <dgm:cxn modelId="{EC5F2B9D-4938-4C3B-B578-7C47F51962CB}" type="presParOf" srcId="{6C2F5B71-967A-487B-87E6-21BC4532698C}" destId="{25539519-DB90-451A-AA27-B402D38F992F}" srcOrd="1" destOrd="0" presId="urn:microsoft.com/office/officeart/2005/8/layout/hList1"/>
    <dgm:cxn modelId="{6D524FBE-C036-4B8B-9216-A12D864F6385}" type="presParOf" srcId="{0EEEA667-B302-4843-98C2-5A9A69658135}" destId="{404FB54E-24BF-4081-9005-D4FB42396617}" srcOrd="1" destOrd="0" presId="urn:microsoft.com/office/officeart/2005/8/layout/hList1"/>
    <dgm:cxn modelId="{E0AB25C7-D49D-4006-AB9E-27B85E827E13}" type="presParOf" srcId="{0EEEA667-B302-4843-98C2-5A9A69658135}" destId="{7C6A0F9C-71A9-4765-B082-A2D18FCF394A}" srcOrd="2" destOrd="0" presId="urn:microsoft.com/office/officeart/2005/8/layout/hList1"/>
    <dgm:cxn modelId="{45E0DFFF-0920-4340-93D9-E080CD8E04F8}" type="presParOf" srcId="{7C6A0F9C-71A9-4765-B082-A2D18FCF394A}" destId="{740D5351-7B11-47E1-9ADA-918873A6282D}" srcOrd="0" destOrd="0" presId="urn:microsoft.com/office/officeart/2005/8/layout/hList1"/>
    <dgm:cxn modelId="{08BD52BA-8223-4E83-8E98-038EB61B1118}" type="presParOf" srcId="{7C6A0F9C-71A9-4765-B082-A2D18FCF394A}" destId="{B941A634-A848-4AEE-B1E1-3355ECBA97F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A433BBD-EBF8-4A41-96E6-C0CD75A0A93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B7E2C4B-AF18-4115-BAB9-04AE54C9BD7E}">
      <dgm:prSet/>
      <dgm:spPr/>
      <dgm:t>
        <a:bodyPr/>
        <a:lstStyle/>
        <a:p>
          <a:r>
            <a:rPr lang="en-US" i="1" baseline="0" dirty="0">
              <a:solidFill>
                <a:schemeClr val="bg1">
                  <a:lumMod val="85000"/>
                </a:schemeClr>
              </a:solidFill>
            </a:rPr>
            <a:t>Respond</a:t>
          </a:r>
          <a:r>
            <a:rPr lang="en-US" baseline="0" dirty="0">
              <a:solidFill>
                <a:schemeClr val="bg1">
                  <a:lumMod val="85000"/>
                </a:schemeClr>
              </a:solidFill>
            </a:rPr>
            <a:t> to public health emergency </a:t>
          </a:r>
          <a:r>
            <a:rPr lang="en-US" i="1" baseline="0" dirty="0">
              <a:solidFill>
                <a:schemeClr val="bg1">
                  <a:lumMod val="85000"/>
                </a:schemeClr>
              </a:solidFill>
            </a:rPr>
            <a:t>and its negative economic impacts.</a:t>
          </a:r>
          <a:endParaRPr lang="en-US" dirty="0">
            <a:solidFill>
              <a:schemeClr val="bg1">
                <a:lumMod val="85000"/>
              </a:schemeClr>
            </a:solidFill>
          </a:endParaRPr>
        </a:p>
      </dgm:t>
    </dgm:pt>
    <dgm:pt modelId="{7E7A005B-5A82-4341-A594-C53F28BF71F5}" type="parTrans" cxnId="{184A65D0-AD1F-4C63-A14B-C655642CA796}">
      <dgm:prSet/>
      <dgm:spPr/>
      <dgm:t>
        <a:bodyPr/>
        <a:lstStyle/>
        <a:p>
          <a:endParaRPr lang="en-US"/>
        </a:p>
      </dgm:t>
    </dgm:pt>
    <dgm:pt modelId="{FC6430C8-0AF4-48B6-9922-D90FE00E6F9B}" type="sibTrans" cxnId="{184A65D0-AD1F-4C63-A14B-C655642CA796}">
      <dgm:prSet/>
      <dgm:spPr/>
      <dgm:t>
        <a:bodyPr/>
        <a:lstStyle/>
        <a:p>
          <a:endParaRPr lang="en-US"/>
        </a:p>
      </dgm:t>
    </dgm:pt>
    <dgm:pt modelId="{45F0E8D6-F5EA-453B-832E-1C17E5E1FBFF}">
      <dgm:prSet/>
      <dgm:spPr/>
      <dgm:t>
        <a:bodyPr/>
        <a:lstStyle/>
        <a:p>
          <a:r>
            <a:rPr lang="en-US" i="1" baseline="0" dirty="0">
              <a:solidFill>
                <a:srgbClr val="FF0000"/>
              </a:solidFill>
            </a:rPr>
            <a:t>Premium pay </a:t>
          </a:r>
          <a:r>
            <a:rPr lang="en-US" baseline="0" dirty="0">
              <a:solidFill>
                <a:schemeClr val="tx2"/>
              </a:solidFill>
            </a:rPr>
            <a:t>for </a:t>
          </a:r>
          <a:r>
            <a:rPr lang="en-US" i="1" baseline="0" dirty="0">
              <a:solidFill>
                <a:srgbClr val="FF0000"/>
              </a:solidFill>
            </a:rPr>
            <a:t>eligible workers </a:t>
          </a:r>
          <a:r>
            <a:rPr lang="en-US" baseline="0" dirty="0">
              <a:solidFill>
                <a:schemeClr val="tx2"/>
              </a:solidFill>
            </a:rPr>
            <a:t>that provide </a:t>
          </a:r>
          <a:r>
            <a:rPr lang="en-US" i="1" baseline="0" dirty="0">
              <a:solidFill>
                <a:srgbClr val="FF0000"/>
              </a:solidFill>
            </a:rPr>
            <a:t>essential work </a:t>
          </a:r>
          <a:r>
            <a:rPr lang="en-US" baseline="0" dirty="0">
              <a:solidFill>
                <a:schemeClr val="tx2"/>
              </a:solidFill>
            </a:rPr>
            <a:t>during the pandemic.</a:t>
          </a:r>
          <a:endParaRPr lang="en-US" dirty="0">
            <a:solidFill>
              <a:schemeClr val="tx2"/>
            </a:solidFill>
          </a:endParaRPr>
        </a:p>
      </dgm:t>
    </dgm:pt>
    <dgm:pt modelId="{3CD98508-C03B-435E-93CD-DA441C8C9676}" type="parTrans" cxnId="{727477FC-632A-45AA-8D45-13BC6CCD6694}">
      <dgm:prSet/>
      <dgm:spPr/>
      <dgm:t>
        <a:bodyPr/>
        <a:lstStyle/>
        <a:p>
          <a:endParaRPr lang="en-US"/>
        </a:p>
      </dgm:t>
    </dgm:pt>
    <dgm:pt modelId="{02030C8A-A371-427E-983E-E0FF052B17DF}" type="sibTrans" cxnId="{727477FC-632A-45AA-8D45-13BC6CCD6694}">
      <dgm:prSet/>
      <dgm:spPr/>
      <dgm:t>
        <a:bodyPr/>
        <a:lstStyle/>
        <a:p>
          <a:endParaRPr lang="en-US"/>
        </a:p>
      </dgm:t>
    </dgm:pt>
    <dgm:pt modelId="{B8550469-2490-4C5A-AECB-B30259B06BE1}">
      <dgm:prSet/>
      <dgm:spPr/>
      <dgm:t>
        <a:bodyPr/>
        <a:lstStyle/>
        <a:p>
          <a:r>
            <a:rPr lang="en-US" baseline="0" dirty="0">
              <a:solidFill>
                <a:schemeClr val="bg1">
                  <a:lumMod val="85000"/>
                </a:schemeClr>
              </a:solidFill>
            </a:rPr>
            <a:t>Pay for government services </a:t>
          </a:r>
          <a:r>
            <a:rPr lang="en-US" i="1" baseline="0" dirty="0">
              <a:solidFill>
                <a:schemeClr val="bg1">
                  <a:lumMod val="85000"/>
                </a:schemeClr>
              </a:solidFill>
            </a:rPr>
            <a:t>to </a:t>
          </a:r>
          <a:r>
            <a:rPr lang="en-US" i="0" baseline="0" dirty="0">
              <a:solidFill>
                <a:schemeClr val="bg1">
                  <a:lumMod val="85000"/>
                </a:schemeClr>
              </a:solidFill>
            </a:rPr>
            <a:t>the extent of </a:t>
          </a:r>
          <a:r>
            <a:rPr lang="en-US" i="1" baseline="0" dirty="0">
              <a:solidFill>
                <a:schemeClr val="bg1">
                  <a:lumMod val="85000"/>
                </a:schemeClr>
              </a:solidFill>
            </a:rPr>
            <a:t>reduced general revenues due to COVID-19.</a:t>
          </a:r>
          <a:endParaRPr lang="en-US" dirty="0">
            <a:solidFill>
              <a:schemeClr val="bg1">
                <a:lumMod val="85000"/>
              </a:schemeClr>
            </a:solidFill>
          </a:endParaRPr>
        </a:p>
      </dgm:t>
    </dgm:pt>
    <dgm:pt modelId="{B4FA687F-B7F4-48BA-876F-6F3E8D71071A}" type="parTrans" cxnId="{96DB290B-5C8C-421E-80AB-735C27E669D7}">
      <dgm:prSet/>
      <dgm:spPr/>
      <dgm:t>
        <a:bodyPr/>
        <a:lstStyle/>
        <a:p>
          <a:endParaRPr lang="en-US"/>
        </a:p>
      </dgm:t>
    </dgm:pt>
    <dgm:pt modelId="{6C649D08-E4EE-431C-8DD0-BDFBDA1D8301}" type="sibTrans" cxnId="{96DB290B-5C8C-421E-80AB-735C27E669D7}">
      <dgm:prSet/>
      <dgm:spPr/>
      <dgm:t>
        <a:bodyPr/>
        <a:lstStyle/>
        <a:p>
          <a:endParaRPr lang="en-US"/>
        </a:p>
      </dgm:t>
    </dgm:pt>
    <dgm:pt modelId="{AC4049D1-406A-4BEC-97D7-8415274CDFFE}">
      <dgm:prSet/>
      <dgm:spPr/>
      <dgm:t>
        <a:bodyPr/>
        <a:lstStyle/>
        <a:p>
          <a:r>
            <a:rPr lang="en-US" baseline="0" dirty="0">
              <a:solidFill>
                <a:schemeClr val="bg1">
                  <a:lumMod val="85000"/>
                </a:schemeClr>
              </a:solidFill>
            </a:rPr>
            <a:t>Specific uses for water, sewer, broadband.</a:t>
          </a:r>
          <a:endParaRPr lang="en-US" dirty="0">
            <a:solidFill>
              <a:schemeClr val="bg1">
                <a:lumMod val="85000"/>
              </a:schemeClr>
            </a:solidFill>
          </a:endParaRPr>
        </a:p>
      </dgm:t>
    </dgm:pt>
    <dgm:pt modelId="{9949FADB-58A6-49AB-9954-64577F894CD7}" type="parTrans" cxnId="{C355BE89-F574-453E-A2C0-57A85A0EF36B}">
      <dgm:prSet/>
      <dgm:spPr/>
      <dgm:t>
        <a:bodyPr/>
        <a:lstStyle/>
        <a:p>
          <a:endParaRPr lang="en-US"/>
        </a:p>
      </dgm:t>
    </dgm:pt>
    <dgm:pt modelId="{714383BA-D79F-4A88-B115-3B12478F5A75}" type="sibTrans" cxnId="{C355BE89-F574-453E-A2C0-57A85A0EF36B}">
      <dgm:prSet/>
      <dgm:spPr/>
      <dgm:t>
        <a:bodyPr/>
        <a:lstStyle/>
        <a:p>
          <a:endParaRPr lang="en-US"/>
        </a:p>
      </dgm:t>
    </dgm:pt>
    <dgm:pt modelId="{3F6EC6B5-4F0E-4E34-B987-2AD8876B6858}" type="pres">
      <dgm:prSet presAssocID="{DA433BBD-EBF8-4A41-96E6-C0CD75A0A932}" presName="vert0" presStyleCnt="0">
        <dgm:presLayoutVars>
          <dgm:dir/>
          <dgm:animOne val="branch"/>
          <dgm:animLvl val="lvl"/>
        </dgm:presLayoutVars>
      </dgm:prSet>
      <dgm:spPr/>
    </dgm:pt>
    <dgm:pt modelId="{7B98A113-87EA-43A2-A02A-8A7FE0A51B00}" type="pres">
      <dgm:prSet presAssocID="{7B7E2C4B-AF18-4115-BAB9-04AE54C9BD7E}" presName="thickLine" presStyleLbl="alignNode1" presStyleIdx="0" presStyleCnt="4"/>
      <dgm:spPr/>
    </dgm:pt>
    <dgm:pt modelId="{0468A896-2AA6-4C02-AC21-31ECA080E6E3}" type="pres">
      <dgm:prSet presAssocID="{7B7E2C4B-AF18-4115-BAB9-04AE54C9BD7E}" presName="horz1" presStyleCnt="0"/>
      <dgm:spPr/>
    </dgm:pt>
    <dgm:pt modelId="{84E57997-8C60-4F65-ADB9-99A04C846635}" type="pres">
      <dgm:prSet presAssocID="{7B7E2C4B-AF18-4115-BAB9-04AE54C9BD7E}" presName="tx1" presStyleLbl="revTx" presStyleIdx="0" presStyleCnt="4"/>
      <dgm:spPr/>
    </dgm:pt>
    <dgm:pt modelId="{DF2E55F7-0935-4C6E-903D-4911BDFEDDA0}" type="pres">
      <dgm:prSet presAssocID="{7B7E2C4B-AF18-4115-BAB9-04AE54C9BD7E}" presName="vert1" presStyleCnt="0"/>
      <dgm:spPr/>
    </dgm:pt>
    <dgm:pt modelId="{9A5432F3-A4E4-4F06-90C8-662F384CF7E6}" type="pres">
      <dgm:prSet presAssocID="{45F0E8D6-F5EA-453B-832E-1C17E5E1FBFF}" presName="thickLine" presStyleLbl="alignNode1" presStyleIdx="1" presStyleCnt="4"/>
      <dgm:spPr/>
    </dgm:pt>
    <dgm:pt modelId="{9FA938C4-2A3D-4E73-993C-6198B8BFEE06}" type="pres">
      <dgm:prSet presAssocID="{45F0E8D6-F5EA-453B-832E-1C17E5E1FBFF}" presName="horz1" presStyleCnt="0"/>
      <dgm:spPr/>
    </dgm:pt>
    <dgm:pt modelId="{E44BC6B8-290D-4066-A1CF-96A79984F0F9}" type="pres">
      <dgm:prSet presAssocID="{45F0E8D6-F5EA-453B-832E-1C17E5E1FBFF}" presName="tx1" presStyleLbl="revTx" presStyleIdx="1" presStyleCnt="4"/>
      <dgm:spPr/>
    </dgm:pt>
    <dgm:pt modelId="{D8D5CBEA-558C-4474-BB7B-E95C563B54FE}" type="pres">
      <dgm:prSet presAssocID="{45F0E8D6-F5EA-453B-832E-1C17E5E1FBFF}" presName="vert1" presStyleCnt="0"/>
      <dgm:spPr/>
    </dgm:pt>
    <dgm:pt modelId="{208BFA77-BAA9-4E83-904A-484D4F64A559}" type="pres">
      <dgm:prSet presAssocID="{B8550469-2490-4C5A-AECB-B30259B06BE1}" presName="thickLine" presStyleLbl="alignNode1" presStyleIdx="2" presStyleCnt="4"/>
      <dgm:spPr/>
    </dgm:pt>
    <dgm:pt modelId="{93CDB596-D37C-49E8-AB2A-2543A7494404}" type="pres">
      <dgm:prSet presAssocID="{B8550469-2490-4C5A-AECB-B30259B06BE1}" presName="horz1" presStyleCnt="0"/>
      <dgm:spPr/>
    </dgm:pt>
    <dgm:pt modelId="{6E57D109-4B70-4FF3-BFE0-3B6493F44757}" type="pres">
      <dgm:prSet presAssocID="{B8550469-2490-4C5A-AECB-B30259B06BE1}" presName="tx1" presStyleLbl="revTx" presStyleIdx="2" presStyleCnt="4"/>
      <dgm:spPr/>
    </dgm:pt>
    <dgm:pt modelId="{0855CB02-8271-481D-A830-F517D22CCFC3}" type="pres">
      <dgm:prSet presAssocID="{B8550469-2490-4C5A-AECB-B30259B06BE1}" presName="vert1" presStyleCnt="0"/>
      <dgm:spPr/>
    </dgm:pt>
    <dgm:pt modelId="{B74A4011-D869-47D8-8783-7A4BD22AC9AD}" type="pres">
      <dgm:prSet presAssocID="{AC4049D1-406A-4BEC-97D7-8415274CDFFE}" presName="thickLine" presStyleLbl="alignNode1" presStyleIdx="3" presStyleCnt="4"/>
      <dgm:spPr/>
    </dgm:pt>
    <dgm:pt modelId="{53385DD1-8763-4DB8-969C-17572BA92907}" type="pres">
      <dgm:prSet presAssocID="{AC4049D1-406A-4BEC-97D7-8415274CDFFE}" presName="horz1" presStyleCnt="0"/>
      <dgm:spPr/>
    </dgm:pt>
    <dgm:pt modelId="{2C0A0A97-818F-417C-A786-1DF032C56DE8}" type="pres">
      <dgm:prSet presAssocID="{AC4049D1-406A-4BEC-97D7-8415274CDFFE}" presName="tx1" presStyleLbl="revTx" presStyleIdx="3" presStyleCnt="4"/>
      <dgm:spPr/>
    </dgm:pt>
    <dgm:pt modelId="{72EB001F-C53F-41F3-90C8-65ED002260D2}" type="pres">
      <dgm:prSet presAssocID="{AC4049D1-406A-4BEC-97D7-8415274CDFFE}" presName="vert1" presStyleCnt="0"/>
      <dgm:spPr/>
    </dgm:pt>
  </dgm:ptLst>
  <dgm:cxnLst>
    <dgm:cxn modelId="{96DB290B-5C8C-421E-80AB-735C27E669D7}" srcId="{DA433BBD-EBF8-4A41-96E6-C0CD75A0A932}" destId="{B8550469-2490-4C5A-AECB-B30259B06BE1}" srcOrd="2" destOrd="0" parTransId="{B4FA687F-B7F4-48BA-876F-6F3E8D71071A}" sibTransId="{6C649D08-E4EE-431C-8DD0-BDFBDA1D8301}"/>
    <dgm:cxn modelId="{4CA29A52-150F-4D26-83C3-9406A60679CA}" type="presOf" srcId="{DA433BBD-EBF8-4A41-96E6-C0CD75A0A932}" destId="{3F6EC6B5-4F0E-4E34-B987-2AD8876B6858}" srcOrd="0" destOrd="0" presId="urn:microsoft.com/office/officeart/2008/layout/LinedList"/>
    <dgm:cxn modelId="{06D9A674-CD63-4AC3-8669-EEFB84B63F38}" type="presOf" srcId="{B8550469-2490-4C5A-AECB-B30259B06BE1}" destId="{6E57D109-4B70-4FF3-BFE0-3B6493F44757}" srcOrd="0" destOrd="0" presId="urn:microsoft.com/office/officeart/2008/layout/LinedList"/>
    <dgm:cxn modelId="{C355BE89-F574-453E-A2C0-57A85A0EF36B}" srcId="{DA433BBD-EBF8-4A41-96E6-C0CD75A0A932}" destId="{AC4049D1-406A-4BEC-97D7-8415274CDFFE}" srcOrd="3" destOrd="0" parTransId="{9949FADB-58A6-49AB-9954-64577F894CD7}" sibTransId="{714383BA-D79F-4A88-B115-3B12478F5A75}"/>
    <dgm:cxn modelId="{48D420A4-39E5-4579-947F-476038B9CD38}" type="presOf" srcId="{7B7E2C4B-AF18-4115-BAB9-04AE54C9BD7E}" destId="{84E57997-8C60-4F65-ADB9-99A04C846635}" srcOrd="0" destOrd="0" presId="urn:microsoft.com/office/officeart/2008/layout/LinedList"/>
    <dgm:cxn modelId="{EE3259B8-C53C-438F-97F6-3CC6602ED3F2}" type="presOf" srcId="{45F0E8D6-F5EA-453B-832E-1C17E5E1FBFF}" destId="{E44BC6B8-290D-4066-A1CF-96A79984F0F9}" srcOrd="0" destOrd="0" presId="urn:microsoft.com/office/officeart/2008/layout/LinedList"/>
    <dgm:cxn modelId="{CCEBC8C8-3A08-41AB-8DC0-A78D37FA3DF8}" type="presOf" srcId="{AC4049D1-406A-4BEC-97D7-8415274CDFFE}" destId="{2C0A0A97-818F-417C-A786-1DF032C56DE8}" srcOrd="0" destOrd="0" presId="urn:microsoft.com/office/officeart/2008/layout/LinedList"/>
    <dgm:cxn modelId="{184A65D0-AD1F-4C63-A14B-C655642CA796}" srcId="{DA433BBD-EBF8-4A41-96E6-C0CD75A0A932}" destId="{7B7E2C4B-AF18-4115-BAB9-04AE54C9BD7E}" srcOrd="0" destOrd="0" parTransId="{7E7A005B-5A82-4341-A594-C53F28BF71F5}" sibTransId="{FC6430C8-0AF4-48B6-9922-D90FE00E6F9B}"/>
    <dgm:cxn modelId="{727477FC-632A-45AA-8D45-13BC6CCD6694}" srcId="{DA433BBD-EBF8-4A41-96E6-C0CD75A0A932}" destId="{45F0E8D6-F5EA-453B-832E-1C17E5E1FBFF}" srcOrd="1" destOrd="0" parTransId="{3CD98508-C03B-435E-93CD-DA441C8C9676}" sibTransId="{02030C8A-A371-427E-983E-E0FF052B17DF}"/>
    <dgm:cxn modelId="{59C1EAEA-B0FB-46F7-A46C-6495DD1CBDC3}" type="presParOf" srcId="{3F6EC6B5-4F0E-4E34-B987-2AD8876B6858}" destId="{7B98A113-87EA-43A2-A02A-8A7FE0A51B00}" srcOrd="0" destOrd="0" presId="urn:microsoft.com/office/officeart/2008/layout/LinedList"/>
    <dgm:cxn modelId="{354A751E-BD87-4A3D-9518-894C8BAEF16F}" type="presParOf" srcId="{3F6EC6B5-4F0E-4E34-B987-2AD8876B6858}" destId="{0468A896-2AA6-4C02-AC21-31ECA080E6E3}" srcOrd="1" destOrd="0" presId="urn:microsoft.com/office/officeart/2008/layout/LinedList"/>
    <dgm:cxn modelId="{0639EDBA-AE8B-4E84-A1A2-ADC588E95832}" type="presParOf" srcId="{0468A896-2AA6-4C02-AC21-31ECA080E6E3}" destId="{84E57997-8C60-4F65-ADB9-99A04C846635}" srcOrd="0" destOrd="0" presId="urn:microsoft.com/office/officeart/2008/layout/LinedList"/>
    <dgm:cxn modelId="{CC49DD55-80D7-415A-8694-7279DD37E115}" type="presParOf" srcId="{0468A896-2AA6-4C02-AC21-31ECA080E6E3}" destId="{DF2E55F7-0935-4C6E-903D-4911BDFEDDA0}" srcOrd="1" destOrd="0" presId="urn:microsoft.com/office/officeart/2008/layout/LinedList"/>
    <dgm:cxn modelId="{F08DC56C-9072-4FAE-973B-CD3452634F55}" type="presParOf" srcId="{3F6EC6B5-4F0E-4E34-B987-2AD8876B6858}" destId="{9A5432F3-A4E4-4F06-90C8-662F384CF7E6}" srcOrd="2" destOrd="0" presId="urn:microsoft.com/office/officeart/2008/layout/LinedList"/>
    <dgm:cxn modelId="{F979E339-91EE-4035-9891-69991B850426}" type="presParOf" srcId="{3F6EC6B5-4F0E-4E34-B987-2AD8876B6858}" destId="{9FA938C4-2A3D-4E73-993C-6198B8BFEE06}" srcOrd="3" destOrd="0" presId="urn:microsoft.com/office/officeart/2008/layout/LinedList"/>
    <dgm:cxn modelId="{C2CC4C77-9970-4A7E-B435-005F7752FBAE}" type="presParOf" srcId="{9FA938C4-2A3D-4E73-993C-6198B8BFEE06}" destId="{E44BC6B8-290D-4066-A1CF-96A79984F0F9}" srcOrd="0" destOrd="0" presId="urn:microsoft.com/office/officeart/2008/layout/LinedList"/>
    <dgm:cxn modelId="{772FEDEF-58FF-48BE-AB97-6992BA6ADC9B}" type="presParOf" srcId="{9FA938C4-2A3D-4E73-993C-6198B8BFEE06}" destId="{D8D5CBEA-558C-4474-BB7B-E95C563B54FE}" srcOrd="1" destOrd="0" presId="urn:microsoft.com/office/officeart/2008/layout/LinedList"/>
    <dgm:cxn modelId="{63C533B0-E37A-4615-ABF2-7FB8C39B72CA}" type="presParOf" srcId="{3F6EC6B5-4F0E-4E34-B987-2AD8876B6858}" destId="{208BFA77-BAA9-4E83-904A-484D4F64A559}" srcOrd="4" destOrd="0" presId="urn:microsoft.com/office/officeart/2008/layout/LinedList"/>
    <dgm:cxn modelId="{9A152173-0F8A-4BB9-A701-73B3FFD3C996}" type="presParOf" srcId="{3F6EC6B5-4F0E-4E34-B987-2AD8876B6858}" destId="{93CDB596-D37C-49E8-AB2A-2543A7494404}" srcOrd="5" destOrd="0" presId="urn:microsoft.com/office/officeart/2008/layout/LinedList"/>
    <dgm:cxn modelId="{62383292-FEC2-44A6-98FD-47217C09FDEF}" type="presParOf" srcId="{93CDB596-D37C-49E8-AB2A-2543A7494404}" destId="{6E57D109-4B70-4FF3-BFE0-3B6493F44757}" srcOrd="0" destOrd="0" presId="urn:microsoft.com/office/officeart/2008/layout/LinedList"/>
    <dgm:cxn modelId="{10DC0A47-4064-4D80-BC12-79E1D7A0D94D}" type="presParOf" srcId="{93CDB596-D37C-49E8-AB2A-2543A7494404}" destId="{0855CB02-8271-481D-A830-F517D22CCFC3}" srcOrd="1" destOrd="0" presId="urn:microsoft.com/office/officeart/2008/layout/LinedList"/>
    <dgm:cxn modelId="{ACCED52E-D715-44C6-827C-F4E68DF189C6}" type="presParOf" srcId="{3F6EC6B5-4F0E-4E34-B987-2AD8876B6858}" destId="{B74A4011-D869-47D8-8783-7A4BD22AC9AD}" srcOrd="6" destOrd="0" presId="urn:microsoft.com/office/officeart/2008/layout/LinedList"/>
    <dgm:cxn modelId="{DAF99230-3888-483A-BCC7-17D261FD1D94}" type="presParOf" srcId="{3F6EC6B5-4F0E-4E34-B987-2AD8876B6858}" destId="{53385DD1-8763-4DB8-969C-17572BA92907}" srcOrd="7" destOrd="0" presId="urn:microsoft.com/office/officeart/2008/layout/LinedList"/>
    <dgm:cxn modelId="{2593B64E-C562-436D-A42D-EFEE1CD78D86}" type="presParOf" srcId="{53385DD1-8763-4DB8-969C-17572BA92907}" destId="{2C0A0A97-818F-417C-A786-1DF032C56DE8}" srcOrd="0" destOrd="0" presId="urn:microsoft.com/office/officeart/2008/layout/LinedList"/>
    <dgm:cxn modelId="{8B962CB1-F73E-4A34-8B3D-1E8700D66355}" type="presParOf" srcId="{53385DD1-8763-4DB8-969C-17572BA92907}" destId="{72EB001F-C53F-41F3-90C8-65ED002260D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A433BBD-EBF8-4A41-96E6-C0CD75A0A93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B7E2C4B-AF18-4115-BAB9-04AE54C9BD7E}">
      <dgm:prSet/>
      <dgm:spPr/>
      <dgm:t>
        <a:bodyPr/>
        <a:lstStyle/>
        <a:p>
          <a:r>
            <a:rPr lang="en-US" i="1" baseline="0" dirty="0">
              <a:solidFill>
                <a:schemeClr val="bg1">
                  <a:lumMod val="85000"/>
                </a:schemeClr>
              </a:solidFill>
            </a:rPr>
            <a:t>Respond</a:t>
          </a:r>
          <a:r>
            <a:rPr lang="en-US" baseline="0" dirty="0">
              <a:solidFill>
                <a:schemeClr val="bg1">
                  <a:lumMod val="85000"/>
                </a:schemeClr>
              </a:solidFill>
            </a:rPr>
            <a:t> to public health emergency </a:t>
          </a:r>
          <a:r>
            <a:rPr lang="en-US" i="1" baseline="0" dirty="0">
              <a:solidFill>
                <a:schemeClr val="bg1">
                  <a:lumMod val="85000"/>
                </a:schemeClr>
              </a:solidFill>
            </a:rPr>
            <a:t>and its negative economic impacts.</a:t>
          </a:r>
          <a:endParaRPr lang="en-US" dirty="0">
            <a:solidFill>
              <a:schemeClr val="bg1">
                <a:lumMod val="85000"/>
              </a:schemeClr>
            </a:solidFill>
          </a:endParaRPr>
        </a:p>
      </dgm:t>
    </dgm:pt>
    <dgm:pt modelId="{7E7A005B-5A82-4341-A594-C53F28BF71F5}" type="parTrans" cxnId="{184A65D0-AD1F-4C63-A14B-C655642CA796}">
      <dgm:prSet/>
      <dgm:spPr/>
      <dgm:t>
        <a:bodyPr/>
        <a:lstStyle/>
        <a:p>
          <a:endParaRPr lang="en-US"/>
        </a:p>
      </dgm:t>
    </dgm:pt>
    <dgm:pt modelId="{FC6430C8-0AF4-48B6-9922-D90FE00E6F9B}" type="sibTrans" cxnId="{184A65D0-AD1F-4C63-A14B-C655642CA796}">
      <dgm:prSet/>
      <dgm:spPr/>
      <dgm:t>
        <a:bodyPr/>
        <a:lstStyle/>
        <a:p>
          <a:endParaRPr lang="en-US"/>
        </a:p>
      </dgm:t>
    </dgm:pt>
    <dgm:pt modelId="{45F0E8D6-F5EA-453B-832E-1C17E5E1FBFF}">
      <dgm:prSet/>
      <dgm:spPr/>
      <dgm:t>
        <a:bodyPr/>
        <a:lstStyle/>
        <a:p>
          <a:r>
            <a:rPr lang="en-US" i="1" baseline="0" dirty="0">
              <a:solidFill>
                <a:schemeClr val="bg1">
                  <a:lumMod val="85000"/>
                </a:schemeClr>
              </a:solidFill>
            </a:rPr>
            <a:t>Premium pay </a:t>
          </a:r>
          <a:r>
            <a:rPr lang="en-US" baseline="0" dirty="0">
              <a:solidFill>
                <a:schemeClr val="bg1">
                  <a:lumMod val="85000"/>
                </a:schemeClr>
              </a:solidFill>
            </a:rPr>
            <a:t>for </a:t>
          </a:r>
          <a:r>
            <a:rPr lang="en-US" i="1" baseline="0" dirty="0">
              <a:solidFill>
                <a:schemeClr val="bg1">
                  <a:lumMod val="85000"/>
                </a:schemeClr>
              </a:solidFill>
            </a:rPr>
            <a:t>eligible workers </a:t>
          </a:r>
          <a:r>
            <a:rPr lang="en-US" baseline="0" dirty="0">
              <a:solidFill>
                <a:schemeClr val="bg1">
                  <a:lumMod val="85000"/>
                </a:schemeClr>
              </a:solidFill>
            </a:rPr>
            <a:t>that provide </a:t>
          </a:r>
          <a:r>
            <a:rPr lang="en-US" i="1" baseline="0" dirty="0">
              <a:solidFill>
                <a:schemeClr val="bg1">
                  <a:lumMod val="85000"/>
                </a:schemeClr>
              </a:solidFill>
            </a:rPr>
            <a:t>essential work </a:t>
          </a:r>
          <a:r>
            <a:rPr lang="en-US" baseline="0" dirty="0">
              <a:solidFill>
                <a:schemeClr val="bg1">
                  <a:lumMod val="85000"/>
                </a:schemeClr>
              </a:solidFill>
            </a:rPr>
            <a:t>during the pandemic.</a:t>
          </a:r>
          <a:endParaRPr lang="en-US" dirty="0">
            <a:solidFill>
              <a:schemeClr val="bg1">
                <a:lumMod val="85000"/>
              </a:schemeClr>
            </a:solidFill>
          </a:endParaRPr>
        </a:p>
      </dgm:t>
    </dgm:pt>
    <dgm:pt modelId="{3CD98508-C03B-435E-93CD-DA441C8C9676}" type="parTrans" cxnId="{727477FC-632A-45AA-8D45-13BC6CCD6694}">
      <dgm:prSet/>
      <dgm:spPr/>
      <dgm:t>
        <a:bodyPr/>
        <a:lstStyle/>
        <a:p>
          <a:endParaRPr lang="en-US"/>
        </a:p>
      </dgm:t>
    </dgm:pt>
    <dgm:pt modelId="{02030C8A-A371-427E-983E-E0FF052B17DF}" type="sibTrans" cxnId="{727477FC-632A-45AA-8D45-13BC6CCD6694}">
      <dgm:prSet/>
      <dgm:spPr/>
      <dgm:t>
        <a:bodyPr/>
        <a:lstStyle/>
        <a:p>
          <a:endParaRPr lang="en-US"/>
        </a:p>
      </dgm:t>
    </dgm:pt>
    <dgm:pt modelId="{B8550469-2490-4C5A-AECB-B30259B06BE1}">
      <dgm:prSet/>
      <dgm:spPr/>
      <dgm:t>
        <a:bodyPr/>
        <a:lstStyle/>
        <a:p>
          <a:r>
            <a:rPr lang="en-US" baseline="0" dirty="0">
              <a:solidFill>
                <a:schemeClr val="tx2"/>
              </a:solidFill>
            </a:rPr>
            <a:t>Pay for government services </a:t>
          </a:r>
          <a:r>
            <a:rPr lang="en-US" i="1" baseline="0" dirty="0">
              <a:solidFill>
                <a:schemeClr val="tx2"/>
              </a:solidFill>
            </a:rPr>
            <a:t>to </a:t>
          </a:r>
          <a:r>
            <a:rPr lang="en-US" i="0" baseline="0" dirty="0">
              <a:solidFill>
                <a:schemeClr val="tx2"/>
              </a:solidFill>
            </a:rPr>
            <a:t>the extent of </a:t>
          </a:r>
          <a:r>
            <a:rPr lang="en-US" i="1" baseline="0" dirty="0">
              <a:solidFill>
                <a:srgbClr val="FF0000"/>
              </a:solidFill>
            </a:rPr>
            <a:t>reduced general revenues </a:t>
          </a:r>
          <a:r>
            <a:rPr lang="en-US" i="1" baseline="0" dirty="0">
              <a:solidFill>
                <a:schemeClr val="tx2"/>
              </a:solidFill>
            </a:rPr>
            <a:t>due to COVID-19.</a:t>
          </a:r>
          <a:endParaRPr lang="en-US" dirty="0">
            <a:solidFill>
              <a:schemeClr val="tx2"/>
            </a:solidFill>
          </a:endParaRPr>
        </a:p>
      </dgm:t>
    </dgm:pt>
    <dgm:pt modelId="{B4FA687F-B7F4-48BA-876F-6F3E8D71071A}" type="parTrans" cxnId="{96DB290B-5C8C-421E-80AB-735C27E669D7}">
      <dgm:prSet/>
      <dgm:spPr/>
      <dgm:t>
        <a:bodyPr/>
        <a:lstStyle/>
        <a:p>
          <a:endParaRPr lang="en-US"/>
        </a:p>
      </dgm:t>
    </dgm:pt>
    <dgm:pt modelId="{6C649D08-E4EE-431C-8DD0-BDFBDA1D8301}" type="sibTrans" cxnId="{96DB290B-5C8C-421E-80AB-735C27E669D7}">
      <dgm:prSet/>
      <dgm:spPr/>
      <dgm:t>
        <a:bodyPr/>
        <a:lstStyle/>
        <a:p>
          <a:endParaRPr lang="en-US"/>
        </a:p>
      </dgm:t>
    </dgm:pt>
    <dgm:pt modelId="{AC4049D1-406A-4BEC-97D7-8415274CDFFE}">
      <dgm:prSet/>
      <dgm:spPr/>
      <dgm:t>
        <a:bodyPr/>
        <a:lstStyle/>
        <a:p>
          <a:r>
            <a:rPr lang="en-US" baseline="0" dirty="0">
              <a:solidFill>
                <a:schemeClr val="bg1">
                  <a:lumMod val="85000"/>
                </a:schemeClr>
              </a:solidFill>
            </a:rPr>
            <a:t>Specific uses for water, sewer, broadband.</a:t>
          </a:r>
          <a:endParaRPr lang="en-US" dirty="0">
            <a:solidFill>
              <a:schemeClr val="bg1">
                <a:lumMod val="85000"/>
              </a:schemeClr>
            </a:solidFill>
          </a:endParaRPr>
        </a:p>
      </dgm:t>
    </dgm:pt>
    <dgm:pt modelId="{9949FADB-58A6-49AB-9954-64577F894CD7}" type="parTrans" cxnId="{C355BE89-F574-453E-A2C0-57A85A0EF36B}">
      <dgm:prSet/>
      <dgm:spPr/>
      <dgm:t>
        <a:bodyPr/>
        <a:lstStyle/>
        <a:p>
          <a:endParaRPr lang="en-US"/>
        </a:p>
      </dgm:t>
    </dgm:pt>
    <dgm:pt modelId="{714383BA-D79F-4A88-B115-3B12478F5A75}" type="sibTrans" cxnId="{C355BE89-F574-453E-A2C0-57A85A0EF36B}">
      <dgm:prSet/>
      <dgm:spPr/>
      <dgm:t>
        <a:bodyPr/>
        <a:lstStyle/>
        <a:p>
          <a:endParaRPr lang="en-US"/>
        </a:p>
      </dgm:t>
    </dgm:pt>
    <dgm:pt modelId="{3F6EC6B5-4F0E-4E34-B987-2AD8876B6858}" type="pres">
      <dgm:prSet presAssocID="{DA433BBD-EBF8-4A41-96E6-C0CD75A0A932}" presName="vert0" presStyleCnt="0">
        <dgm:presLayoutVars>
          <dgm:dir/>
          <dgm:animOne val="branch"/>
          <dgm:animLvl val="lvl"/>
        </dgm:presLayoutVars>
      </dgm:prSet>
      <dgm:spPr/>
    </dgm:pt>
    <dgm:pt modelId="{7B98A113-87EA-43A2-A02A-8A7FE0A51B00}" type="pres">
      <dgm:prSet presAssocID="{7B7E2C4B-AF18-4115-BAB9-04AE54C9BD7E}" presName="thickLine" presStyleLbl="alignNode1" presStyleIdx="0" presStyleCnt="4"/>
      <dgm:spPr/>
    </dgm:pt>
    <dgm:pt modelId="{0468A896-2AA6-4C02-AC21-31ECA080E6E3}" type="pres">
      <dgm:prSet presAssocID="{7B7E2C4B-AF18-4115-BAB9-04AE54C9BD7E}" presName="horz1" presStyleCnt="0"/>
      <dgm:spPr/>
    </dgm:pt>
    <dgm:pt modelId="{84E57997-8C60-4F65-ADB9-99A04C846635}" type="pres">
      <dgm:prSet presAssocID="{7B7E2C4B-AF18-4115-BAB9-04AE54C9BD7E}" presName="tx1" presStyleLbl="revTx" presStyleIdx="0" presStyleCnt="4"/>
      <dgm:spPr/>
    </dgm:pt>
    <dgm:pt modelId="{DF2E55F7-0935-4C6E-903D-4911BDFEDDA0}" type="pres">
      <dgm:prSet presAssocID="{7B7E2C4B-AF18-4115-BAB9-04AE54C9BD7E}" presName="vert1" presStyleCnt="0"/>
      <dgm:spPr/>
    </dgm:pt>
    <dgm:pt modelId="{9A5432F3-A4E4-4F06-90C8-662F384CF7E6}" type="pres">
      <dgm:prSet presAssocID="{45F0E8D6-F5EA-453B-832E-1C17E5E1FBFF}" presName="thickLine" presStyleLbl="alignNode1" presStyleIdx="1" presStyleCnt="4"/>
      <dgm:spPr/>
    </dgm:pt>
    <dgm:pt modelId="{9FA938C4-2A3D-4E73-993C-6198B8BFEE06}" type="pres">
      <dgm:prSet presAssocID="{45F0E8D6-F5EA-453B-832E-1C17E5E1FBFF}" presName="horz1" presStyleCnt="0"/>
      <dgm:spPr/>
    </dgm:pt>
    <dgm:pt modelId="{E44BC6B8-290D-4066-A1CF-96A79984F0F9}" type="pres">
      <dgm:prSet presAssocID="{45F0E8D6-F5EA-453B-832E-1C17E5E1FBFF}" presName="tx1" presStyleLbl="revTx" presStyleIdx="1" presStyleCnt="4"/>
      <dgm:spPr/>
    </dgm:pt>
    <dgm:pt modelId="{D8D5CBEA-558C-4474-BB7B-E95C563B54FE}" type="pres">
      <dgm:prSet presAssocID="{45F0E8D6-F5EA-453B-832E-1C17E5E1FBFF}" presName="vert1" presStyleCnt="0"/>
      <dgm:spPr/>
    </dgm:pt>
    <dgm:pt modelId="{208BFA77-BAA9-4E83-904A-484D4F64A559}" type="pres">
      <dgm:prSet presAssocID="{B8550469-2490-4C5A-AECB-B30259B06BE1}" presName="thickLine" presStyleLbl="alignNode1" presStyleIdx="2" presStyleCnt="4"/>
      <dgm:spPr/>
    </dgm:pt>
    <dgm:pt modelId="{93CDB596-D37C-49E8-AB2A-2543A7494404}" type="pres">
      <dgm:prSet presAssocID="{B8550469-2490-4C5A-AECB-B30259B06BE1}" presName="horz1" presStyleCnt="0"/>
      <dgm:spPr/>
    </dgm:pt>
    <dgm:pt modelId="{6E57D109-4B70-4FF3-BFE0-3B6493F44757}" type="pres">
      <dgm:prSet presAssocID="{B8550469-2490-4C5A-AECB-B30259B06BE1}" presName="tx1" presStyleLbl="revTx" presStyleIdx="2" presStyleCnt="4"/>
      <dgm:spPr/>
    </dgm:pt>
    <dgm:pt modelId="{0855CB02-8271-481D-A830-F517D22CCFC3}" type="pres">
      <dgm:prSet presAssocID="{B8550469-2490-4C5A-AECB-B30259B06BE1}" presName="vert1" presStyleCnt="0"/>
      <dgm:spPr/>
    </dgm:pt>
    <dgm:pt modelId="{B74A4011-D869-47D8-8783-7A4BD22AC9AD}" type="pres">
      <dgm:prSet presAssocID="{AC4049D1-406A-4BEC-97D7-8415274CDFFE}" presName="thickLine" presStyleLbl="alignNode1" presStyleIdx="3" presStyleCnt="4"/>
      <dgm:spPr/>
    </dgm:pt>
    <dgm:pt modelId="{53385DD1-8763-4DB8-969C-17572BA92907}" type="pres">
      <dgm:prSet presAssocID="{AC4049D1-406A-4BEC-97D7-8415274CDFFE}" presName="horz1" presStyleCnt="0"/>
      <dgm:spPr/>
    </dgm:pt>
    <dgm:pt modelId="{2C0A0A97-818F-417C-A786-1DF032C56DE8}" type="pres">
      <dgm:prSet presAssocID="{AC4049D1-406A-4BEC-97D7-8415274CDFFE}" presName="tx1" presStyleLbl="revTx" presStyleIdx="3" presStyleCnt="4"/>
      <dgm:spPr/>
    </dgm:pt>
    <dgm:pt modelId="{72EB001F-C53F-41F3-90C8-65ED002260D2}" type="pres">
      <dgm:prSet presAssocID="{AC4049D1-406A-4BEC-97D7-8415274CDFFE}" presName="vert1" presStyleCnt="0"/>
      <dgm:spPr/>
    </dgm:pt>
  </dgm:ptLst>
  <dgm:cxnLst>
    <dgm:cxn modelId="{96DB290B-5C8C-421E-80AB-735C27E669D7}" srcId="{DA433BBD-EBF8-4A41-96E6-C0CD75A0A932}" destId="{B8550469-2490-4C5A-AECB-B30259B06BE1}" srcOrd="2" destOrd="0" parTransId="{B4FA687F-B7F4-48BA-876F-6F3E8D71071A}" sibTransId="{6C649D08-E4EE-431C-8DD0-BDFBDA1D8301}"/>
    <dgm:cxn modelId="{4CA29A52-150F-4D26-83C3-9406A60679CA}" type="presOf" srcId="{DA433BBD-EBF8-4A41-96E6-C0CD75A0A932}" destId="{3F6EC6B5-4F0E-4E34-B987-2AD8876B6858}" srcOrd="0" destOrd="0" presId="urn:microsoft.com/office/officeart/2008/layout/LinedList"/>
    <dgm:cxn modelId="{06D9A674-CD63-4AC3-8669-EEFB84B63F38}" type="presOf" srcId="{B8550469-2490-4C5A-AECB-B30259B06BE1}" destId="{6E57D109-4B70-4FF3-BFE0-3B6493F44757}" srcOrd="0" destOrd="0" presId="urn:microsoft.com/office/officeart/2008/layout/LinedList"/>
    <dgm:cxn modelId="{C355BE89-F574-453E-A2C0-57A85A0EF36B}" srcId="{DA433BBD-EBF8-4A41-96E6-C0CD75A0A932}" destId="{AC4049D1-406A-4BEC-97D7-8415274CDFFE}" srcOrd="3" destOrd="0" parTransId="{9949FADB-58A6-49AB-9954-64577F894CD7}" sibTransId="{714383BA-D79F-4A88-B115-3B12478F5A75}"/>
    <dgm:cxn modelId="{48D420A4-39E5-4579-947F-476038B9CD38}" type="presOf" srcId="{7B7E2C4B-AF18-4115-BAB9-04AE54C9BD7E}" destId="{84E57997-8C60-4F65-ADB9-99A04C846635}" srcOrd="0" destOrd="0" presId="urn:microsoft.com/office/officeart/2008/layout/LinedList"/>
    <dgm:cxn modelId="{EE3259B8-C53C-438F-97F6-3CC6602ED3F2}" type="presOf" srcId="{45F0E8D6-F5EA-453B-832E-1C17E5E1FBFF}" destId="{E44BC6B8-290D-4066-A1CF-96A79984F0F9}" srcOrd="0" destOrd="0" presId="urn:microsoft.com/office/officeart/2008/layout/LinedList"/>
    <dgm:cxn modelId="{CCEBC8C8-3A08-41AB-8DC0-A78D37FA3DF8}" type="presOf" srcId="{AC4049D1-406A-4BEC-97D7-8415274CDFFE}" destId="{2C0A0A97-818F-417C-A786-1DF032C56DE8}" srcOrd="0" destOrd="0" presId="urn:microsoft.com/office/officeart/2008/layout/LinedList"/>
    <dgm:cxn modelId="{184A65D0-AD1F-4C63-A14B-C655642CA796}" srcId="{DA433BBD-EBF8-4A41-96E6-C0CD75A0A932}" destId="{7B7E2C4B-AF18-4115-BAB9-04AE54C9BD7E}" srcOrd="0" destOrd="0" parTransId="{7E7A005B-5A82-4341-A594-C53F28BF71F5}" sibTransId="{FC6430C8-0AF4-48B6-9922-D90FE00E6F9B}"/>
    <dgm:cxn modelId="{727477FC-632A-45AA-8D45-13BC6CCD6694}" srcId="{DA433BBD-EBF8-4A41-96E6-C0CD75A0A932}" destId="{45F0E8D6-F5EA-453B-832E-1C17E5E1FBFF}" srcOrd="1" destOrd="0" parTransId="{3CD98508-C03B-435E-93CD-DA441C8C9676}" sibTransId="{02030C8A-A371-427E-983E-E0FF052B17DF}"/>
    <dgm:cxn modelId="{59C1EAEA-B0FB-46F7-A46C-6495DD1CBDC3}" type="presParOf" srcId="{3F6EC6B5-4F0E-4E34-B987-2AD8876B6858}" destId="{7B98A113-87EA-43A2-A02A-8A7FE0A51B00}" srcOrd="0" destOrd="0" presId="urn:microsoft.com/office/officeart/2008/layout/LinedList"/>
    <dgm:cxn modelId="{354A751E-BD87-4A3D-9518-894C8BAEF16F}" type="presParOf" srcId="{3F6EC6B5-4F0E-4E34-B987-2AD8876B6858}" destId="{0468A896-2AA6-4C02-AC21-31ECA080E6E3}" srcOrd="1" destOrd="0" presId="urn:microsoft.com/office/officeart/2008/layout/LinedList"/>
    <dgm:cxn modelId="{0639EDBA-AE8B-4E84-A1A2-ADC588E95832}" type="presParOf" srcId="{0468A896-2AA6-4C02-AC21-31ECA080E6E3}" destId="{84E57997-8C60-4F65-ADB9-99A04C846635}" srcOrd="0" destOrd="0" presId="urn:microsoft.com/office/officeart/2008/layout/LinedList"/>
    <dgm:cxn modelId="{CC49DD55-80D7-415A-8694-7279DD37E115}" type="presParOf" srcId="{0468A896-2AA6-4C02-AC21-31ECA080E6E3}" destId="{DF2E55F7-0935-4C6E-903D-4911BDFEDDA0}" srcOrd="1" destOrd="0" presId="urn:microsoft.com/office/officeart/2008/layout/LinedList"/>
    <dgm:cxn modelId="{F08DC56C-9072-4FAE-973B-CD3452634F55}" type="presParOf" srcId="{3F6EC6B5-4F0E-4E34-B987-2AD8876B6858}" destId="{9A5432F3-A4E4-4F06-90C8-662F384CF7E6}" srcOrd="2" destOrd="0" presId="urn:microsoft.com/office/officeart/2008/layout/LinedList"/>
    <dgm:cxn modelId="{F979E339-91EE-4035-9891-69991B850426}" type="presParOf" srcId="{3F6EC6B5-4F0E-4E34-B987-2AD8876B6858}" destId="{9FA938C4-2A3D-4E73-993C-6198B8BFEE06}" srcOrd="3" destOrd="0" presId="urn:microsoft.com/office/officeart/2008/layout/LinedList"/>
    <dgm:cxn modelId="{C2CC4C77-9970-4A7E-B435-005F7752FBAE}" type="presParOf" srcId="{9FA938C4-2A3D-4E73-993C-6198B8BFEE06}" destId="{E44BC6B8-290D-4066-A1CF-96A79984F0F9}" srcOrd="0" destOrd="0" presId="urn:microsoft.com/office/officeart/2008/layout/LinedList"/>
    <dgm:cxn modelId="{772FEDEF-58FF-48BE-AB97-6992BA6ADC9B}" type="presParOf" srcId="{9FA938C4-2A3D-4E73-993C-6198B8BFEE06}" destId="{D8D5CBEA-558C-4474-BB7B-E95C563B54FE}" srcOrd="1" destOrd="0" presId="urn:microsoft.com/office/officeart/2008/layout/LinedList"/>
    <dgm:cxn modelId="{63C533B0-E37A-4615-ABF2-7FB8C39B72CA}" type="presParOf" srcId="{3F6EC6B5-4F0E-4E34-B987-2AD8876B6858}" destId="{208BFA77-BAA9-4E83-904A-484D4F64A559}" srcOrd="4" destOrd="0" presId="urn:microsoft.com/office/officeart/2008/layout/LinedList"/>
    <dgm:cxn modelId="{9A152173-0F8A-4BB9-A701-73B3FFD3C996}" type="presParOf" srcId="{3F6EC6B5-4F0E-4E34-B987-2AD8876B6858}" destId="{93CDB596-D37C-49E8-AB2A-2543A7494404}" srcOrd="5" destOrd="0" presId="urn:microsoft.com/office/officeart/2008/layout/LinedList"/>
    <dgm:cxn modelId="{62383292-FEC2-44A6-98FD-47217C09FDEF}" type="presParOf" srcId="{93CDB596-D37C-49E8-AB2A-2543A7494404}" destId="{6E57D109-4B70-4FF3-BFE0-3B6493F44757}" srcOrd="0" destOrd="0" presId="urn:microsoft.com/office/officeart/2008/layout/LinedList"/>
    <dgm:cxn modelId="{10DC0A47-4064-4D80-BC12-79E1D7A0D94D}" type="presParOf" srcId="{93CDB596-D37C-49E8-AB2A-2543A7494404}" destId="{0855CB02-8271-481D-A830-F517D22CCFC3}" srcOrd="1" destOrd="0" presId="urn:microsoft.com/office/officeart/2008/layout/LinedList"/>
    <dgm:cxn modelId="{ACCED52E-D715-44C6-827C-F4E68DF189C6}" type="presParOf" srcId="{3F6EC6B5-4F0E-4E34-B987-2AD8876B6858}" destId="{B74A4011-D869-47D8-8783-7A4BD22AC9AD}" srcOrd="6" destOrd="0" presId="urn:microsoft.com/office/officeart/2008/layout/LinedList"/>
    <dgm:cxn modelId="{DAF99230-3888-483A-BCC7-17D261FD1D94}" type="presParOf" srcId="{3F6EC6B5-4F0E-4E34-B987-2AD8876B6858}" destId="{53385DD1-8763-4DB8-969C-17572BA92907}" srcOrd="7" destOrd="0" presId="urn:microsoft.com/office/officeart/2008/layout/LinedList"/>
    <dgm:cxn modelId="{2593B64E-C562-436D-A42D-EFEE1CD78D86}" type="presParOf" srcId="{53385DD1-8763-4DB8-969C-17572BA92907}" destId="{2C0A0A97-818F-417C-A786-1DF032C56DE8}" srcOrd="0" destOrd="0" presId="urn:microsoft.com/office/officeart/2008/layout/LinedList"/>
    <dgm:cxn modelId="{8B962CB1-F73E-4A34-8B3D-1E8700D66355}" type="presParOf" srcId="{53385DD1-8763-4DB8-969C-17572BA92907}" destId="{72EB001F-C53F-41F3-90C8-65ED002260D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F3345-09A4-456A-A369-A41378ECD02C}">
      <dsp:nvSpPr>
        <dsp:cNvPr id="0" name=""/>
        <dsp:cNvSpPr/>
      </dsp:nvSpPr>
      <dsp:spPr>
        <a:xfrm rot="10800000">
          <a:off x="1811750" y="1327070"/>
          <a:ext cx="5776722" cy="2910078"/>
        </a:xfrm>
        <a:prstGeom prst="homePlat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3264" tIns="95250" rIns="177800" bIns="95250" numCol="1" spcCol="1270" anchor="ctr" anchorCtr="0">
          <a:noAutofit/>
        </a:bodyPr>
        <a:lstStyle/>
        <a:p>
          <a:pPr marL="0" lvl="0" indent="0" algn="ctr" defTabSz="1111250">
            <a:lnSpc>
              <a:spcPct val="100000"/>
            </a:lnSpc>
            <a:spcBef>
              <a:spcPct val="0"/>
            </a:spcBef>
            <a:spcAft>
              <a:spcPts val="0"/>
            </a:spcAft>
            <a:buNone/>
          </a:pPr>
          <a:r>
            <a:rPr lang="en-US" sz="2500" kern="1200" dirty="0"/>
            <a:t>Bobby Lawrence, Partner</a:t>
          </a:r>
          <a:br>
            <a:rPr lang="en-US" sz="2500" kern="1200" dirty="0"/>
          </a:br>
          <a:r>
            <a:rPr lang="en-US" sz="2500" kern="1200" dirty="0"/>
            <a:t>blawrence@eidebailly.com</a:t>
          </a:r>
          <a:br>
            <a:rPr lang="en-US" sz="2500" kern="1200" dirty="0"/>
          </a:br>
          <a:r>
            <a:rPr lang="en-US" sz="2500" kern="1200" dirty="0"/>
            <a:t>208.383.4742</a:t>
          </a:r>
        </a:p>
      </dsp:txBody>
      <dsp:txXfrm rot="10800000">
        <a:off x="2539269" y="1327070"/>
        <a:ext cx="5049203" cy="2910078"/>
      </dsp:txXfrm>
    </dsp:sp>
    <dsp:sp modelId="{610EBD8E-6FB5-4758-996E-F8A36F632E08}">
      <dsp:nvSpPr>
        <dsp:cNvPr id="0" name=""/>
        <dsp:cNvSpPr/>
      </dsp:nvSpPr>
      <dsp:spPr>
        <a:xfrm>
          <a:off x="0" y="1327070"/>
          <a:ext cx="2910078" cy="291007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8A113-87EA-43A2-A02A-8A7FE0A51B00}">
      <dsp:nvSpPr>
        <dsp:cNvPr id="0" name=""/>
        <dsp:cNvSpPr/>
      </dsp:nvSpPr>
      <dsp:spPr>
        <a:xfrm>
          <a:off x="0" y="0"/>
          <a:ext cx="8686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E57997-8C60-4F65-ADB9-99A04C846635}">
      <dsp:nvSpPr>
        <dsp:cNvPr id="0" name=""/>
        <dsp:cNvSpPr/>
      </dsp:nvSpPr>
      <dsp:spPr>
        <a:xfrm>
          <a:off x="0" y="0"/>
          <a:ext cx="8686800" cy="1303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i="1" kern="1200" baseline="0" dirty="0">
              <a:solidFill>
                <a:schemeClr val="bg1">
                  <a:lumMod val="85000"/>
                </a:schemeClr>
              </a:solidFill>
            </a:rPr>
            <a:t>Respond</a:t>
          </a:r>
          <a:r>
            <a:rPr lang="en-US" sz="3700" kern="1200" baseline="0" dirty="0">
              <a:solidFill>
                <a:schemeClr val="bg1">
                  <a:lumMod val="85000"/>
                </a:schemeClr>
              </a:solidFill>
            </a:rPr>
            <a:t> to public health emergency </a:t>
          </a:r>
          <a:r>
            <a:rPr lang="en-US" sz="3700" i="1" kern="1200" baseline="0" dirty="0">
              <a:solidFill>
                <a:schemeClr val="bg1">
                  <a:lumMod val="85000"/>
                </a:schemeClr>
              </a:solidFill>
            </a:rPr>
            <a:t>and its negative economic impacts.</a:t>
          </a:r>
          <a:endParaRPr lang="en-US" sz="3700" kern="1200" dirty="0">
            <a:solidFill>
              <a:schemeClr val="bg1">
                <a:lumMod val="85000"/>
              </a:schemeClr>
            </a:solidFill>
          </a:endParaRPr>
        </a:p>
      </dsp:txBody>
      <dsp:txXfrm>
        <a:off x="0" y="0"/>
        <a:ext cx="8686800" cy="1303020"/>
      </dsp:txXfrm>
    </dsp:sp>
    <dsp:sp modelId="{9A5432F3-A4E4-4F06-90C8-662F384CF7E6}">
      <dsp:nvSpPr>
        <dsp:cNvPr id="0" name=""/>
        <dsp:cNvSpPr/>
      </dsp:nvSpPr>
      <dsp:spPr>
        <a:xfrm>
          <a:off x="0" y="1303020"/>
          <a:ext cx="8686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4BC6B8-290D-4066-A1CF-96A79984F0F9}">
      <dsp:nvSpPr>
        <dsp:cNvPr id="0" name=""/>
        <dsp:cNvSpPr/>
      </dsp:nvSpPr>
      <dsp:spPr>
        <a:xfrm>
          <a:off x="0" y="1303020"/>
          <a:ext cx="8686800" cy="1303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i="1" kern="1200" baseline="0" dirty="0">
              <a:solidFill>
                <a:schemeClr val="bg1">
                  <a:lumMod val="85000"/>
                </a:schemeClr>
              </a:solidFill>
            </a:rPr>
            <a:t>Premium pay </a:t>
          </a:r>
          <a:r>
            <a:rPr lang="en-US" sz="3700" kern="1200" baseline="0" dirty="0">
              <a:solidFill>
                <a:schemeClr val="bg1">
                  <a:lumMod val="85000"/>
                </a:schemeClr>
              </a:solidFill>
            </a:rPr>
            <a:t>for </a:t>
          </a:r>
          <a:r>
            <a:rPr lang="en-US" sz="3700" i="1" kern="1200" baseline="0" dirty="0">
              <a:solidFill>
                <a:schemeClr val="bg1">
                  <a:lumMod val="85000"/>
                </a:schemeClr>
              </a:solidFill>
            </a:rPr>
            <a:t>eligible workers </a:t>
          </a:r>
          <a:r>
            <a:rPr lang="en-US" sz="3700" kern="1200" baseline="0" dirty="0">
              <a:solidFill>
                <a:schemeClr val="bg1">
                  <a:lumMod val="85000"/>
                </a:schemeClr>
              </a:solidFill>
            </a:rPr>
            <a:t>that provide </a:t>
          </a:r>
          <a:r>
            <a:rPr lang="en-US" sz="3700" i="1" kern="1200" baseline="0" dirty="0">
              <a:solidFill>
                <a:schemeClr val="bg1">
                  <a:lumMod val="85000"/>
                </a:schemeClr>
              </a:solidFill>
            </a:rPr>
            <a:t>essential work </a:t>
          </a:r>
          <a:r>
            <a:rPr lang="en-US" sz="3700" kern="1200" baseline="0" dirty="0">
              <a:solidFill>
                <a:schemeClr val="bg1">
                  <a:lumMod val="85000"/>
                </a:schemeClr>
              </a:solidFill>
            </a:rPr>
            <a:t>during the pandemic.</a:t>
          </a:r>
          <a:endParaRPr lang="en-US" sz="3700" kern="1200" dirty="0">
            <a:solidFill>
              <a:schemeClr val="bg1">
                <a:lumMod val="85000"/>
              </a:schemeClr>
            </a:solidFill>
          </a:endParaRPr>
        </a:p>
      </dsp:txBody>
      <dsp:txXfrm>
        <a:off x="0" y="1303020"/>
        <a:ext cx="8686800" cy="1303020"/>
      </dsp:txXfrm>
    </dsp:sp>
    <dsp:sp modelId="{208BFA77-BAA9-4E83-904A-484D4F64A559}">
      <dsp:nvSpPr>
        <dsp:cNvPr id="0" name=""/>
        <dsp:cNvSpPr/>
      </dsp:nvSpPr>
      <dsp:spPr>
        <a:xfrm>
          <a:off x="0" y="2606040"/>
          <a:ext cx="8686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57D109-4B70-4FF3-BFE0-3B6493F44757}">
      <dsp:nvSpPr>
        <dsp:cNvPr id="0" name=""/>
        <dsp:cNvSpPr/>
      </dsp:nvSpPr>
      <dsp:spPr>
        <a:xfrm>
          <a:off x="0" y="2606040"/>
          <a:ext cx="8686800" cy="1303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baseline="0" dirty="0">
              <a:solidFill>
                <a:schemeClr val="bg1">
                  <a:lumMod val="85000"/>
                </a:schemeClr>
              </a:solidFill>
            </a:rPr>
            <a:t>Pay for government services </a:t>
          </a:r>
          <a:r>
            <a:rPr lang="en-US" sz="3700" i="1" kern="1200" baseline="0" dirty="0">
              <a:solidFill>
                <a:schemeClr val="bg1">
                  <a:lumMod val="85000"/>
                </a:schemeClr>
              </a:solidFill>
            </a:rPr>
            <a:t>to </a:t>
          </a:r>
          <a:r>
            <a:rPr lang="en-US" sz="3700" i="0" kern="1200" baseline="0" dirty="0">
              <a:solidFill>
                <a:schemeClr val="bg1">
                  <a:lumMod val="85000"/>
                </a:schemeClr>
              </a:solidFill>
            </a:rPr>
            <a:t>the extent of </a:t>
          </a:r>
          <a:r>
            <a:rPr lang="en-US" sz="3700" i="1" kern="1200" baseline="0" dirty="0">
              <a:solidFill>
                <a:schemeClr val="bg1">
                  <a:lumMod val="85000"/>
                </a:schemeClr>
              </a:solidFill>
            </a:rPr>
            <a:t>reduced general revenues due to COVID-19.</a:t>
          </a:r>
          <a:endParaRPr lang="en-US" sz="3700" kern="1200" dirty="0">
            <a:solidFill>
              <a:schemeClr val="bg1">
                <a:lumMod val="85000"/>
              </a:schemeClr>
            </a:solidFill>
          </a:endParaRPr>
        </a:p>
      </dsp:txBody>
      <dsp:txXfrm>
        <a:off x="0" y="2606040"/>
        <a:ext cx="8686800" cy="1303020"/>
      </dsp:txXfrm>
    </dsp:sp>
    <dsp:sp modelId="{B74A4011-D869-47D8-8783-7A4BD22AC9AD}">
      <dsp:nvSpPr>
        <dsp:cNvPr id="0" name=""/>
        <dsp:cNvSpPr/>
      </dsp:nvSpPr>
      <dsp:spPr>
        <a:xfrm>
          <a:off x="0" y="3909060"/>
          <a:ext cx="8686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0A0A97-818F-417C-A786-1DF032C56DE8}">
      <dsp:nvSpPr>
        <dsp:cNvPr id="0" name=""/>
        <dsp:cNvSpPr/>
      </dsp:nvSpPr>
      <dsp:spPr>
        <a:xfrm>
          <a:off x="0" y="3909060"/>
          <a:ext cx="8686800" cy="1303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baseline="0" dirty="0">
              <a:solidFill>
                <a:schemeClr val="tx2"/>
              </a:solidFill>
            </a:rPr>
            <a:t>Specific uses for water, sewer, broadband.</a:t>
          </a:r>
          <a:endParaRPr lang="en-US" sz="3700" kern="1200" dirty="0">
            <a:solidFill>
              <a:schemeClr val="tx2"/>
            </a:solidFill>
          </a:endParaRPr>
        </a:p>
      </dsp:txBody>
      <dsp:txXfrm>
        <a:off x="0" y="3909060"/>
        <a:ext cx="8686800" cy="13030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61C8A-EC7A-42C8-93DC-7A0C6B2DD798}">
      <dsp:nvSpPr>
        <dsp:cNvPr id="0" name=""/>
        <dsp:cNvSpPr/>
      </dsp:nvSpPr>
      <dsp:spPr>
        <a:xfrm rot="5400000">
          <a:off x="4832568" y="-1436639"/>
          <a:ext cx="2148911" cy="5559552"/>
        </a:xfrm>
        <a:prstGeom prst="round2SameRect">
          <a:avLst/>
        </a:prstGeom>
        <a:solidFill>
          <a:schemeClr val="accent4">
            <a:lumMod val="20000"/>
            <a:lumOff val="80000"/>
            <a:alpha val="90000"/>
          </a:schemeClr>
        </a:solidFill>
        <a:ln w="19050"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100000"/>
            </a:lnSpc>
            <a:spcBef>
              <a:spcPct val="0"/>
            </a:spcBef>
            <a:spcAft>
              <a:spcPts val="1200"/>
            </a:spcAft>
            <a:buChar char="•"/>
          </a:pPr>
          <a:r>
            <a:rPr lang="en-US" sz="1800" kern="1200" dirty="0">
              <a:solidFill>
                <a:schemeClr val="tx2"/>
              </a:solidFill>
            </a:rPr>
            <a:t>Others may be named in future FAQs.</a:t>
          </a:r>
        </a:p>
        <a:p>
          <a:pPr marL="171450" lvl="1" indent="-171450" algn="l" defTabSz="800100">
            <a:lnSpc>
              <a:spcPct val="100000"/>
            </a:lnSpc>
            <a:spcBef>
              <a:spcPct val="0"/>
            </a:spcBef>
            <a:spcAft>
              <a:spcPts val="1200"/>
            </a:spcAft>
            <a:buChar char="•"/>
          </a:pPr>
          <a:r>
            <a:rPr lang="en-US" sz="1800" kern="1200" dirty="0">
              <a:solidFill>
                <a:schemeClr val="tx2"/>
              </a:solidFill>
            </a:rPr>
            <a:t>If state has SRF – use it to potentially leverage funds.</a:t>
          </a:r>
        </a:p>
      </dsp:txBody>
      <dsp:txXfrm rot="-5400000">
        <a:off x="3127248" y="373582"/>
        <a:ext cx="5454651" cy="1939109"/>
      </dsp:txXfrm>
    </dsp:sp>
    <dsp:sp modelId="{E2EF3411-B441-4B68-801D-29A221654383}">
      <dsp:nvSpPr>
        <dsp:cNvPr id="0" name=""/>
        <dsp:cNvSpPr/>
      </dsp:nvSpPr>
      <dsp:spPr>
        <a:xfrm>
          <a:off x="0" y="67"/>
          <a:ext cx="3127248" cy="2686139"/>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Water / Sewer – aligns with States’ Revolving Funds (Clean water / drinking water SRFs – CFDA 66.458, 66.468)</a:t>
          </a:r>
        </a:p>
      </dsp:txBody>
      <dsp:txXfrm>
        <a:off x="131126" y="131193"/>
        <a:ext cx="2864996" cy="2423887"/>
      </dsp:txXfrm>
    </dsp:sp>
    <dsp:sp modelId="{8A4A9B9A-E3FB-4B66-A5B1-7161C55DDA6C}">
      <dsp:nvSpPr>
        <dsp:cNvPr id="0" name=""/>
        <dsp:cNvSpPr/>
      </dsp:nvSpPr>
      <dsp:spPr>
        <a:xfrm rot="5400000">
          <a:off x="4832568" y="1383807"/>
          <a:ext cx="2148911" cy="5559552"/>
        </a:xfrm>
        <a:prstGeom prst="round2SameRect">
          <a:avLst/>
        </a:prstGeom>
        <a:solidFill>
          <a:schemeClr val="accent4">
            <a:lumMod val="20000"/>
            <a:lumOff val="80000"/>
            <a:alpha val="90000"/>
          </a:schemeClr>
        </a:solidFill>
        <a:ln w="19050"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100000"/>
            </a:lnSpc>
            <a:spcBef>
              <a:spcPct val="0"/>
            </a:spcBef>
            <a:spcAft>
              <a:spcPts val="1200"/>
            </a:spcAft>
            <a:buChar char="•"/>
          </a:pPr>
          <a:r>
            <a:rPr lang="en-US" sz="1800" kern="1200" dirty="0">
              <a:solidFill>
                <a:schemeClr val="tx2"/>
              </a:solidFill>
            </a:rPr>
            <a:t>Enhancing service to 100MBS download / upload, unless impracticable due to terrain, geography, cost.</a:t>
          </a:r>
        </a:p>
        <a:p>
          <a:pPr marL="171450" lvl="1" indent="-171450" algn="l" defTabSz="800100">
            <a:lnSpc>
              <a:spcPct val="100000"/>
            </a:lnSpc>
            <a:spcBef>
              <a:spcPct val="0"/>
            </a:spcBef>
            <a:spcAft>
              <a:spcPts val="1200"/>
            </a:spcAft>
            <a:buChar char="•"/>
          </a:pPr>
          <a:r>
            <a:rPr lang="en-US" sz="1800" kern="1200" dirty="0">
              <a:solidFill>
                <a:schemeClr val="tx2"/>
              </a:solidFill>
            </a:rPr>
            <a:t>Can be used to support internet access and literacy.</a:t>
          </a:r>
        </a:p>
        <a:p>
          <a:pPr marL="171450" lvl="1" indent="-171450" algn="l" defTabSz="800100">
            <a:lnSpc>
              <a:spcPct val="100000"/>
            </a:lnSpc>
            <a:spcBef>
              <a:spcPct val="0"/>
            </a:spcBef>
            <a:spcAft>
              <a:spcPts val="1200"/>
            </a:spcAft>
            <a:buChar char="•"/>
          </a:pPr>
          <a:r>
            <a:rPr lang="en-US" sz="1800" kern="1200" dirty="0">
              <a:solidFill>
                <a:schemeClr val="tx2"/>
              </a:solidFill>
            </a:rPr>
            <a:t>Can be used for eligible projects planned or started prior to March 3, 2021, provided the project costs covered by FRF award fund were incurred after March 3, 2021.</a:t>
          </a:r>
        </a:p>
      </dsp:txBody>
      <dsp:txXfrm rot="-5400000">
        <a:off x="3127248" y="3194029"/>
        <a:ext cx="5454651" cy="1939109"/>
      </dsp:txXfrm>
    </dsp:sp>
    <dsp:sp modelId="{32B4176A-0A4A-445C-A6FF-6B74EFD09E88}">
      <dsp:nvSpPr>
        <dsp:cNvPr id="0" name=""/>
        <dsp:cNvSpPr/>
      </dsp:nvSpPr>
      <dsp:spPr>
        <a:xfrm>
          <a:off x="0" y="2820513"/>
          <a:ext cx="3127248" cy="2686139"/>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Broadband</a:t>
          </a:r>
        </a:p>
      </dsp:txBody>
      <dsp:txXfrm>
        <a:off x="131126" y="2951639"/>
        <a:ext cx="2864996" cy="24238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47D07-99C8-469A-B284-FDFCDBE75647}">
      <dsp:nvSpPr>
        <dsp:cNvPr id="0" name=""/>
        <dsp:cNvSpPr/>
      </dsp:nvSpPr>
      <dsp:spPr>
        <a:xfrm>
          <a:off x="0" y="29898"/>
          <a:ext cx="8686800" cy="798524"/>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baseline="0" dirty="0"/>
            <a:t>What is ARPA?</a:t>
          </a:r>
          <a:endParaRPr lang="en-US" sz="3500" b="1" kern="1200" dirty="0"/>
        </a:p>
      </dsp:txBody>
      <dsp:txXfrm>
        <a:off x="38981" y="68879"/>
        <a:ext cx="8608838" cy="720562"/>
      </dsp:txXfrm>
    </dsp:sp>
    <dsp:sp modelId="{153C14CC-059B-448C-B49B-D12A98676CDE}">
      <dsp:nvSpPr>
        <dsp:cNvPr id="0" name=""/>
        <dsp:cNvSpPr/>
      </dsp:nvSpPr>
      <dsp:spPr>
        <a:xfrm>
          <a:off x="0" y="929223"/>
          <a:ext cx="8686800" cy="798524"/>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Some FAQs – Separating Fact from Fiction</a:t>
          </a:r>
        </a:p>
      </dsp:txBody>
      <dsp:txXfrm>
        <a:off x="38981" y="968204"/>
        <a:ext cx="8608838" cy="720562"/>
      </dsp:txXfrm>
    </dsp:sp>
    <dsp:sp modelId="{DE848838-A09A-4A9E-A7F7-7AC72AE57070}">
      <dsp:nvSpPr>
        <dsp:cNvPr id="0" name=""/>
        <dsp:cNvSpPr/>
      </dsp:nvSpPr>
      <dsp:spPr>
        <a:xfrm>
          <a:off x="0" y="1828548"/>
          <a:ext cx="8686800" cy="798524"/>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What About Reporting ARPA Funds?</a:t>
          </a:r>
        </a:p>
      </dsp:txBody>
      <dsp:txXfrm>
        <a:off x="38981" y="1867529"/>
        <a:ext cx="8608838" cy="720562"/>
      </dsp:txXfrm>
    </dsp:sp>
    <dsp:sp modelId="{E94C7B91-0C02-4F31-AFB9-7446AF656EBD}">
      <dsp:nvSpPr>
        <dsp:cNvPr id="0" name=""/>
        <dsp:cNvSpPr/>
      </dsp:nvSpPr>
      <dsp:spPr>
        <a:xfrm>
          <a:off x="0" y="2727873"/>
          <a:ext cx="8686800" cy="798524"/>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Requirements Under the Uniform Guidance</a:t>
          </a:r>
        </a:p>
      </dsp:txBody>
      <dsp:txXfrm>
        <a:off x="38981" y="2766854"/>
        <a:ext cx="8608838" cy="720562"/>
      </dsp:txXfrm>
    </dsp:sp>
    <dsp:sp modelId="{3D4C651F-2EC5-424D-9EF9-E422FDC4A473}">
      <dsp:nvSpPr>
        <dsp:cNvPr id="0" name=""/>
        <dsp:cNvSpPr/>
      </dsp:nvSpPr>
      <dsp:spPr>
        <a:xfrm>
          <a:off x="0" y="3627198"/>
          <a:ext cx="8686800" cy="798524"/>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Questions</a:t>
          </a:r>
        </a:p>
      </dsp:txBody>
      <dsp:txXfrm>
        <a:off x="38981" y="3666179"/>
        <a:ext cx="8608838" cy="7205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996A8E-68F9-4B6B-8815-654D827FE81B}">
      <dsp:nvSpPr>
        <dsp:cNvPr id="0" name=""/>
        <dsp:cNvSpPr/>
      </dsp:nvSpPr>
      <dsp:spPr>
        <a:xfrm>
          <a:off x="0" y="33287"/>
          <a:ext cx="7247965" cy="285448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62712" tIns="207264" rIns="362712" bIns="207264" numCol="1" spcCol="1270" anchor="ctr" anchorCtr="0">
          <a:noAutofit/>
        </a:bodyPr>
        <a:lstStyle/>
        <a:p>
          <a:pPr marL="0" lvl="0" indent="0" algn="ctr" defTabSz="2266950">
            <a:lnSpc>
              <a:spcPct val="90000"/>
            </a:lnSpc>
            <a:spcBef>
              <a:spcPct val="0"/>
            </a:spcBef>
            <a:spcAft>
              <a:spcPct val="35000"/>
            </a:spcAft>
            <a:buNone/>
          </a:pPr>
          <a:r>
            <a:rPr lang="en-US" sz="5100" b="1" kern="1200" baseline="0" dirty="0"/>
            <a:t>American</a:t>
          </a:r>
        </a:p>
        <a:p>
          <a:pPr marL="0" lvl="0" indent="0" algn="ctr" defTabSz="2266950">
            <a:lnSpc>
              <a:spcPct val="90000"/>
            </a:lnSpc>
            <a:spcBef>
              <a:spcPct val="0"/>
            </a:spcBef>
            <a:spcAft>
              <a:spcPct val="35000"/>
            </a:spcAft>
            <a:buNone/>
          </a:pPr>
          <a:r>
            <a:rPr lang="en-US" sz="5100" b="1" kern="1200" baseline="0" dirty="0"/>
            <a:t>Recovery</a:t>
          </a:r>
        </a:p>
        <a:p>
          <a:pPr marL="0" lvl="0" indent="0" algn="ctr" defTabSz="2266950">
            <a:lnSpc>
              <a:spcPct val="90000"/>
            </a:lnSpc>
            <a:spcBef>
              <a:spcPct val="0"/>
            </a:spcBef>
            <a:spcAft>
              <a:spcPct val="35000"/>
            </a:spcAft>
            <a:buNone/>
          </a:pPr>
          <a:r>
            <a:rPr lang="en-US" sz="5100" b="1" kern="1200" baseline="0" dirty="0"/>
            <a:t>Plan Act</a:t>
          </a:r>
          <a:endParaRPr lang="en-US" sz="5100" kern="1200" dirty="0"/>
        </a:p>
      </dsp:txBody>
      <dsp:txXfrm>
        <a:off x="0" y="33287"/>
        <a:ext cx="7247965" cy="2854486"/>
      </dsp:txXfrm>
    </dsp:sp>
    <dsp:sp modelId="{3F9E97C7-4B19-40A7-A3D0-D4BC9E6FDB49}">
      <dsp:nvSpPr>
        <dsp:cNvPr id="0" name=""/>
        <dsp:cNvSpPr/>
      </dsp:nvSpPr>
      <dsp:spPr>
        <a:xfrm>
          <a:off x="0" y="2887773"/>
          <a:ext cx="7247965" cy="2239920"/>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baseline="0" dirty="0">
              <a:solidFill>
                <a:schemeClr val="tx2"/>
              </a:solidFill>
            </a:rPr>
            <a:t>US Department of Treasury</a:t>
          </a:r>
          <a:endParaRPr lang="en-US" sz="2400" kern="1200" dirty="0">
            <a:solidFill>
              <a:schemeClr val="tx2"/>
            </a:solidFill>
          </a:endParaRPr>
        </a:p>
        <a:p>
          <a:pPr marL="457200" lvl="2" indent="-228600" algn="l" defTabSz="889000">
            <a:lnSpc>
              <a:spcPct val="90000"/>
            </a:lnSpc>
            <a:spcBef>
              <a:spcPct val="0"/>
            </a:spcBef>
            <a:spcAft>
              <a:spcPct val="15000"/>
            </a:spcAft>
            <a:buChar char="•"/>
          </a:pPr>
          <a:r>
            <a:rPr lang="en-US" sz="2000" kern="1200" baseline="0" dirty="0">
              <a:solidFill>
                <a:schemeClr val="tx2"/>
              </a:solidFill>
            </a:rPr>
            <a:t>Coronavirus State Fiscal Recovery Fund (CSFRF)</a:t>
          </a:r>
          <a:endParaRPr lang="en-US" sz="2000" kern="1200" dirty="0">
            <a:solidFill>
              <a:schemeClr val="tx2"/>
            </a:solidFill>
          </a:endParaRPr>
        </a:p>
        <a:p>
          <a:pPr marL="457200" lvl="2" indent="-228600" algn="l" defTabSz="889000">
            <a:lnSpc>
              <a:spcPct val="90000"/>
            </a:lnSpc>
            <a:spcBef>
              <a:spcPct val="0"/>
            </a:spcBef>
            <a:spcAft>
              <a:spcPct val="15000"/>
            </a:spcAft>
            <a:buChar char="•"/>
          </a:pPr>
          <a:r>
            <a:rPr lang="en-US" sz="2000" kern="1200" baseline="0" dirty="0">
              <a:solidFill>
                <a:schemeClr val="tx2"/>
              </a:solidFill>
            </a:rPr>
            <a:t>Coronavirus Local Fiscal Recovery Fund (CLFRF)</a:t>
          </a:r>
          <a:endParaRPr lang="en-US" sz="2000" kern="1200" dirty="0">
            <a:solidFill>
              <a:schemeClr val="tx2"/>
            </a:solidFill>
          </a:endParaRPr>
        </a:p>
        <a:p>
          <a:pPr marL="228600" lvl="1" indent="-228600" algn="l" defTabSz="1066800">
            <a:lnSpc>
              <a:spcPct val="90000"/>
            </a:lnSpc>
            <a:spcBef>
              <a:spcPct val="0"/>
            </a:spcBef>
            <a:spcAft>
              <a:spcPct val="15000"/>
            </a:spcAft>
            <a:buChar char="•"/>
          </a:pPr>
          <a:r>
            <a:rPr lang="en-US" sz="2400" b="1" kern="1200" dirty="0">
              <a:solidFill>
                <a:schemeClr val="tx2"/>
              </a:solidFill>
            </a:rPr>
            <a:t>Non-entitlement Units of Local Government (NEUs)</a:t>
          </a:r>
        </a:p>
      </dsp:txBody>
      <dsp:txXfrm>
        <a:off x="0" y="2887773"/>
        <a:ext cx="7247965" cy="22399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B45AAB-B4D8-4AFF-A572-0A24F4D3F586}">
      <dsp:nvSpPr>
        <dsp:cNvPr id="0" name=""/>
        <dsp:cNvSpPr/>
      </dsp:nvSpPr>
      <dsp:spPr>
        <a:xfrm>
          <a:off x="134670" y="1271"/>
          <a:ext cx="4008313" cy="2404988"/>
        </a:xfrm>
        <a:prstGeom prst="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What we know so far…</a:t>
          </a:r>
        </a:p>
        <a:p>
          <a:pPr marL="171450" lvl="1" indent="-171450" algn="l" defTabSz="711200">
            <a:lnSpc>
              <a:spcPct val="90000"/>
            </a:lnSpc>
            <a:spcBef>
              <a:spcPct val="0"/>
            </a:spcBef>
            <a:spcAft>
              <a:spcPct val="15000"/>
            </a:spcAft>
            <a:buChar char="•"/>
          </a:pPr>
          <a:r>
            <a:rPr lang="en-US" sz="1600" kern="1200" dirty="0"/>
            <a:t>IFR Page 97 – “As provided for in the award terms, payments from the Fiscal Recovery Funds as a general matter will be subject to the provisions of the Uniform Administrative Requirements, Cost Principles, and Audit Requirements for Federal Awards (2 CFR 200) (the Uniform Guidance), including the cost principles and restrictions on general provisions for selected items of cost.”</a:t>
          </a:r>
        </a:p>
      </dsp:txBody>
      <dsp:txXfrm>
        <a:off x="134670" y="1271"/>
        <a:ext cx="4008313" cy="2404988"/>
      </dsp:txXfrm>
    </dsp:sp>
    <dsp:sp modelId="{C464106A-525E-47C8-9134-FD89BD4B9C13}">
      <dsp:nvSpPr>
        <dsp:cNvPr id="0" name=""/>
        <dsp:cNvSpPr/>
      </dsp:nvSpPr>
      <dsp:spPr>
        <a:xfrm>
          <a:off x="4543815" y="1271"/>
          <a:ext cx="4008313" cy="2404988"/>
        </a:xfrm>
        <a:prstGeom prst="rect">
          <a:avLst/>
        </a:prstGeom>
        <a:solidFill>
          <a:schemeClr val="accent3"/>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Would be subject to Yellow Book per GAO</a:t>
          </a:r>
        </a:p>
      </dsp:txBody>
      <dsp:txXfrm>
        <a:off x="4543815" y="1271"/>
        <a:ext cx="4008313" cy="2404988"/>
      </dsp:txXfrm>
    </dsp:sp>
    <dsp:sp modelId="{354FBA6F-3EE8-4552-AD68-9C6B0B582BED}">
      <dsp:nvSpPr>
        <dsp:cNvPr id="0" name=""/>
        <dsp:cNvSpPr/>
      </dsp:nvSpPr>
      <dsp:spPr>
        <a:xfrm>
          <a:off x="134670" y="2807090"/>
          <a:ext cx="4008313" cy="2404988"/>
        </a:xfrm>
        <a:prstGeom prst="rect">
          <a:avLst/>
        </a:prstGeom>
        <a:solidFill>
          <a:schemeClr val="accent3"/>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Period of Performance through December 31, 2026</a:t>
          </a:r>
        </a:p>
      </dsp:txBody>
      <dsp:txXfrm>
        <a:off x="134670" y="2807090"/>
        <a:ext cx="4008313" cy="2404988"/>
      </dsp:txXfrm>
    </dsp:sp>
    <dsp:sp modelId="{41933D75-10C5-4E3F-AB31-FAE95567438A}">
      <dsp:nvSpPr>
        <dsp:cNvPr id="0" name=""/>
        <dsp:cNvSpPr/>
      </dsp:nvSpPr>
      <dsp:spPr>
        <a:xfrm>
          <a:off x="4543815" y="2807090"/>
          <a:ext cx="4008313" cy="2404988"/>
        </a:xfrm>
        <a:prstGeom prst="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ALN  21.027 </a:t>
          </a:r>
        </a:p>
      </dsp:txBody>
      <dsp:txXfrm>
        <a:off x="4543815" y="2807090"/>
        <a:ext cx="4008313" cy="24049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47D07-99C8-469A-B284-FDFCDBE75647}">
      <dsp:nvSpPr>
        <dsp:cNvPr id="0" name=""/>
        <dsp:cNvSpPr/>
      </dsp:nvSpPr>
      <dsp:spPr>
        <a:xfrm>
          <a:off x="0" y="429611"/>
          <a:ext cx="8686800" cy="821339"/>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kern="1200" dirty="0"/>
            <a:t>System of Internal Controls</a:t>
          </a:r>
        </a:p>
      </dsp:txBody>
      <dsp:txXfrm>
        <a:off x="40094" y="469705"/>
        <a:ext cx="8606612" cy="741151"/>
      </dsp:txXfrm>
    </dsp:sp>
    <dsp:sp modelId="{153C14CC-059B-448C-B49B-D12A98676CDE}">
      <dsp:nvSpPr>
        <dsp:cNvPr id="0" name=""/>
        <dsp:cNvSpPr/>
      </dsp:nvSpPr>
      <dsp:spPr>
        <a:xfrm>
          <a:off x="0" y="1354631"/>
          <a:ext cx="8686800" cy="821339"/>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Record and capture information</a:t>
          </a:r>
        </a:p>
      </dsp:txBody>
      <dsp:txXfrm>
        <a:off x="40094" y="1394725"/>
        <a:ext cx="8606612" cy="741151"/>
      </dsp:txXfrm>
    </dsp:sp>
    <dsp:sp modelId="{DE848838-A09A-4A9E-A7F7-7AC72AE57070}">
      <dsp:nvSpPr>
        <dsp:cNvPr id="0" name=""/>
        <dsp:cNvSpPr/>
      </dsp:nvSpPr>
      <dsp:spPr>
        <a:xfrm>
          <a:off x="0" y="2279651"/>
          <a:ext cx="8686800" cy="821339"/>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Policies and procedures, laws and regulations</a:t>
          </a:r>
        </a:p>
      </dsp:txBody>
      <dsp:txXfrm>
        <a:off x="40094" y="2319745"/>
        <a:ext cx="8606612" cy="741151"/>
      </dsp:txXfrm>
    </dsp:sp>
    <dsp:sp modelId="{73A9104C-8948-4B06-A4D1-474D1145CF8A}">
      <dsp:nvSpPr>
        <dsp:cNvPr id="0" name=""/>
        <dsp:cNvSpPr/>
      </dsp:nvSpPr>
      <dsp:spPr>
        <a:xfrm>
          <a:off x="0" y="3204671"/>
          <a:ext cx="8686800" cy="821339"/>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Qualified auditor</a:t>
          </a:r>
        </a:p>
      </dsp:txBody>
      <dsp:txXfrm>
        <a:off x="40094" y="3244765"/>
        <a:ext cx="8606612" cy="7411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8A113-87EA-43A2-A02A-8A7FE0A51B00}">
      <dsp:nvSpPr>
        <dsp:cNvPr id="0" name=""/>
        <dsp:cNvSpPr/>
      </dsp:nvSpPr>
      <dsp:spPr>
        <a:xfrm>
          <a:off x="0" y="0"/>
          <a:ext cx="8686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E57997-8C60-4F65-ADB9-99A04C846635}">
      <dsp:nvSpPr>
        <dsp:cNvPr id="0" name=""/>
        <dsp:cNvSpPr/>
      </dsp:nvSpPr>
      <dsp:spPr>
        <a:xfrm>
          <a:off x="0" y="0"/>
          <a:ext cx="8686800" cy="1303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i="1" kern="1200" baseline="0" dirty="0">
              <a:solidFill>
                <a:srgbClr val="FF0000"/>
              </a:solidFill>
            </a:rPr>
            <a:t>Respond</a:t>
          </a:r>
          <a:r>
            <a:rPr lang="en-US" sz="3700" kern="1200" baseline="0" dirty="0">
              <a:solidFill>
                <a:schemeClr val="tx2"/>
              </a:solidFill>
            </a:rPr>
            <a:t> to public health emergency </a:t>
          </a:r>
          <a:r>
            <a:rPr lang="en-US" sz="3700" i="1" kern="1200" baseline="0" dirty="0">
              <a:solidFill>
                <a:schemeClr val="tx2"/>
              </a:solidFill>
            </a:rPr>
            <a:t>and its </a:t>
          </a:r>
          <a:r>
            <a:rPr lang="en-US" sz="3700" i="1" kern="1200" baseline="0" dirty="0">
              <a:solidFill>
                <a:srgbClr val="FF0000"/>
              </a:solidFill>
            </a:rPr>
            <a:t>negative economic </a:t>
          </a:r>
          <a:r>
            <a:rPr lang="en-US" sz="3700" i="1" kern="1200" baseline="0" dirty="0">
              <a:solidFill>
                <a:schemeClr val="tx2"/>
              </a:solidFill>
            </a:rPr>
            <a:t>impacts.</a:t>
          </a:r>
          <a:endParaRPr lang="en-US" sz="3700" kern="1200" dirty="0">
            <a:solidFill>
              <a:schemeClr val="tx2"/>
            </a:solidFill>
          </a:endParaRPr>
        </a:p>
      </dsp:txBody>
      <dsp:txXfrm>
        <a:off x="0" y="0"/>
        <a:ext cx="8686800" cy="1303020"/>
      </dsp:txXfrm>
    </dsp:sp>
    <dsp:sp modelId="{9A5432F3-A4E4-4F06-90C8-662F384CF7E6}">
      <dsp:nvSpPr>
        <dsp:cNvPr id="0" name=""/>
        <dsp:cNvSpPr/>
      </dsp:nvSpPr>
      <dsp:spPr>
        <a:xfrm>
          <a:off x="0" y="1303020"/>
          <a:ext cx="8686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4BC6B8-290D-4066-A1CF-96A79984F0F9}">
      <dsp:nvSpPr>
        <dsp:cNvPr id="0" name=""/>
        <dsp:cNvSpPr/>
      </dsp:nvSpPr>
      <dsp:spPr>
        <a:xfrm>
          <a:off x="0" y="1303020"/>
          <a:ext cx="8686800" cy="1303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i="1" kern="1200" baseline="0" dirty="0">
              <a:solidFill>
                <a:srgbClr val="FF0000"/>
              </a:solidFill>
            </a:rPr>
            <a:t>Premium pay </a:t>
          </a:r>
          <a:r>
            <a:rPr lang="en-US" sz="3700" kern="1200" baseline="0" dirty="0">
              <a:solidFill>
                <a:schemeClr val="tx2"/>
              </a:solidFill>
            </a:rPr>
            <a:t>for </a:t>
          </a:r>
          <a:r>
            <a:rPr lang="en-US" sz="3700" i="1" kern="1200" baseline="0" dirty="0">
              <a:solidFill>
                <a:srgbClr val="FF0000"/>
              </a:solidFill>
            </a:rPr>
            <a:t>eligible workers </a:t>
          </a:r>
          <a:r>
            <a:rPr lang="en-US" sz="3700" kern="1200" baseline="0" dirty="0">
              <a:solidFill>
                <a:schemeClr val="tx2"/>
              </a:solidFill>
            </a:rPr>
            <a:t>that provide </a:t>
          </a:r>
          <a:r>
            <a:rPr lang="en-US" sz="3700" i="1" kern="1200" baseline="0" dirty="0">
              <a:solidFill>
                <a:srgbClr val="FF0000"/>
              </a:solidFill>
            </a:rPr>
            <a:t>essential work </a:t>
          </a:r>
          <a:r>
            <a:rPr lang="en-US" sz="3700" kern="1200" baseline="0" dirty="0">
              <a:solidFill>
                <a:schemeClr val="tx2"/>
              </a:solidFill>
            </a:rPr>
            <a:t>during the pandemic.</a:t>
          </a:r>
          <a:endParaRPr lang="en-US" sz="3700" kern="1200" dirty="0">
            <a:solidFill>
              <a:schemeClr val="tx2"/>
            </a:solidFill>
          </a:endParaRPr>
        </a:p>
      </dsp:txBody>
      <dsp:txXfrm>
        <a:off x="0" y="1303020"/>
        <a:ext cx="8686800" cy="1303020"/>
      </dsp:txXfrm>
    </dsp:sp>
    <dsp:sp modelId="{208BFA77-BAA9-4E83-904A-484D4F64A559}">
      <dsp:nvSpPr>
        <dsp:cNvPr id="0" name=""/>
        <dsp:cNvSpPr/>
      </dsp:nvSpPr>
      <dsp:spPr>
        <a:xfrm>
          <a:off x="0" y="2606040"/>
          <a:ext cx="8686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57D109-4B70-4FF3-BFE0-3B6493F44757}">
      <dsp:nvSpPr>
        <dsp:cNvPr id="0" name=""/>
        <dsp:cNvSpPr/>
      </dsp:nvSpPr>
      <dsp:spPr>
        <a:xfrm>
          <a:off x="0" y="2606040"/>
          <a:ext cx="8686800" cy="1303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baseline="0" dirty="0">
              <a:solidFill>
                <a:schemeClr val="tx2"/>
              </a:solidFill>
            </a:rPr>
            <a:t>Pay for government services </a:t>
          </a:r>
          <a:r>
            <a:rPr lang="en-US" sz="3700" i="1" kern="1200" baseline="0" dirty="0">
              <a:solidFill>
                <a:schemeClr val="tx2"/>
              </a:solidFill>
            </a:rPr>
            <a:t>to </a:t>
          </a:r>
          <a:r>
            <a:rPr lang="en-US" sz="3700" i="0" kern="1200" baseline="0" dirty="0">
              <a:solidFill>
                <a:schemeClr val="tx2"/>
              </a:solidFill>
            </a:rPr>
            <a:t>the extent of </a:t>
          </a:r>
          <a:r>
            <a:rPr lang="en-US" sz="3700" i="1" kern="1200" baseline="0" dirty="0">
              <a:solidFill>
                <a:srgbClr val="FF0000"/>
              </a:solidFill>
            </a:rPr>
            <a:t>reduced general revenues </a:t>
          </a:r>
          <a:r>
            <a:rPr lang="en-US" sz="3700" i="1" kern="1200" baseline="0" dirty="0">
              <a:solidFill>
                <a:schemeClr val="tx2"/>
              </a:solidFill>
            </a:rPr>
            <a:t>due to COVID-19.</a:t>
          </a:r>
          <a:endParaRPr lang="en-US" sz="3700" kern="1200" dirty="0">
            <a:solidFill>
              <a:schemeClr val="tx2"/>
            </a:solidFill>
          </a:endParaRPr>
        </a:p>
      </dsp:txBody>
      <dsp:txXfrm>
        <a:off x="0" y="2606040"/>
        <a:ext cx="8686800" cy="1303020"/>
      </dsp:txXfrm>
    </dsp:sp>
    <dsp:sp modelId="{B74A4011-D869-47D8-8783-7A4BD22AC9AD}">
      <dsp:nvSpPr>
        <dsp:cNvPr id="0" name=""/>
        <dsp:cNvSpPr/>
      </dsp:nvSpPr>
      <dsp:spPr>
        <a:xfrm>
          <a:off x="0" y="3909060"/>
          <a:ext cx="8686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0A0A97-818F-417C-A786-1DF032C56DE8}">
      <dsp:nvSpPr>
        <dsp:cNvPr id="0" name=""/>
        <dsp:cNvSpPr/>
      </dsp:nvSpPr>
      <dsp:spPr>
        <a:xfrm>
          <a:off x="0" y="3909060"/>
          <a:ext cx="8686800" cy="1303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baseline="0" dirty="0">
              <a:solidFill>
                <a:schemeClr val="tx2"/>
              </a:solidFill>
            </a:rPr>
            <a:t>Specific uses for water, sewer, broadband.</a:t>
          </a:r>
          <a:endParaRPr lang="en-US" sz="3700" kern="1200" dirty="0">
            <a:solidFill>
              <a:schemeClr val="tx2"/>
            </a:solidFill>
          </a:endParaRPr>
        </a:p>
      </dsp:txBody>
      <dsp:txXfrm>
        <a:off x="0" y="3909060"/>
        <a:ext cx="8686800" cy="13030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3CB7C-D414-4E68-8260-AD0A10F57E02}">
      <dsp:nvSpPr>
        <dsp:cNvPr id="0" name=""/>
        <dsp:cNvSpPr/>
      </dsp:nvSpPr>
      <dsp:spPr>
        <a:xfrm>
          <a:off x="42" y="926091"/>
          <a:ext cx="4059212" cy="162368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Aid to disproportionately impacted populations and communities defined in so-called Qualified Census Tracts (QCTs)</a:t>
          </a:r>
        </a:p>
      </dsp:txBody>
      <dsp:txXfrm>
        <a:off x="42" y="926091"/>
        <a:ext cx="4059212" cy="1623685"/>
      </dsp:txXfrm>
    </dsp:sp>
    <dsp:sp modelId="{25539519-DB90-451A-AA27-B402D38F992F}">
      <dsp:nvSpPr>
        <dsp:cNvPr id="0" name=""/>
        <dsp:cNvSpPr/>
      </dsp:nvSpPr>
      <dsp:spPr>
        <a:xfrm>
          <a:off x="42" y="2549776"/>
          <a:ext cx="4059212" cy="1736212"/>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100000"/>
            </a:lnSpc>
            <a:spcBef>
              <a:spcPct val="0"/>
            </a:spcBef>
            <a:spcAft>
              <a:spcPts val="1200"/>
            </a:spcAft>
            <a:buChar char="•"/>
          </a:pPr>
          <a:r>
            <a:rPr lang="en-US" sz="2300" kern="1200" dirty="0">
              <a:solidFill>
                <a:schemeClr val="tx2"/>
              </a:solidFill>
            </a:rPr>
            <a:t>Access to health and social services</a:t>
          </a:r>
        </a:p>
        <a:p>
          <a:pPr marL="228600" lvl="1" indent="-228600" algn="l" defTabSz="1022350">
            <a:lnSpc>
              <a:spcPct val="100000"/>
            </a:lnSpc>
            <a:spcBef>
              <a:spcPct val="0"/>
            </a:spcBef>
            <a:spcAft>
              <a:spcPts val="1200"/>
            </a:spcAft>
            <a:buChar char="•"/>
          </a:pPr>
          <a:r>
            <a:rPr lang="en-US" sz="2300" kern="1200" dirty="0">
              <a:solidFill>
                <a:schemeClr val="tx2"/>
              </a:solidFill>
            </a:rPr>
            <a:t>Housing insecurity, affordable housing, homelessness</a:t>
          </a:r>
        </a:p>
      </dsp:txBody>
      <dsp:txXfrm>
        <a:off x="42" y="2549776"/>
        <a:ext cx="4059212" cy="1736212"/>
      </dsp:txXfrm>
    </dsp:sp>
    <dsp:sp modelId="{740D5351-7B11-47E1-9ADA-918873A6282D}">
      <dsp:nvSpPr>
        <dsp:cNvPr id="0" name=""/>
        <dsp:cNvSpPr/>
      </dsp:nvSpPr>
      <dsp:spPr>
        <a:xfrm>
          <a:off x="4627585" y="926091"/>
          <a:ext cx="4059212" cy="162368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Hiring and Rehiring Police and Public Servants</a:t>
          </a:r>
        </a:p>
      </dsp:txBody>
      <dsp:txXfrm>
        <a:off x="4627585" y="926091"/>
        <a:ext cx="4059212" cy="1623685"/>
      </dsp:txXfrm>
    </dsp:sp>
    <dsp:sp modelId="{B941A634-A848-4AEE-B1E1-3355ECBA97F2}">
      <dsp:nvSpPr>
        <dsp:cNvPr id="0" name=""/>
        <dsp:cNvSpPr/>
      </dsp:nvSpPr>
      <dsp:spPr>
        <a:xfrm>
          <a:off x="4627544" y="2549776"/>
          <a:ext cx="4059212" cy="1736212"/>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100000"/>
            </a:lnSpc>
            <a:spcBef>
              <a:spcPct val="0"/>
            </a:spcBef>
            <a:spcAft>
              <a:spcPts val="1200"/>
            </a:spcAft>
            <a:buChar char="•"/>
          </a:pPr>
          <a:r>
            <a:rPr lang="en-US" sz="2300" kern="1200" dirty="0">
              <a:solidFill>
                <a:schemeClr val="tx2"/>
              </a:solidFill>
            </a:rPr>
            <a:t> Pre-pandemic level</a:t>
          </a:r>
        </a:p>
        <a:p>
          <a:pPr marL="228600" lvl="1" indent="-228600" algn="l" defTabSz="1022350">
            <a:lnSpc>
              <a:spcPct val="100000"/>
            </a:lnSpc>
            <a:spcBef>
              <a:spcPct val="0"/>
            </a:spcBef>
            <a:spcAft>
              <a:spcPts val="1200"/>
            </a:spcAft>
            <a:buChar char="•"/>
          </a:pPr>
          <a:r>
            <a:rPr lang="en-US" sz="2300" kern="1200" dirty="0">
              <a:solidFill>
                <a:schemeClr val="tx2"/>
              </a:solidFill>
            </a:rPr>
            <a:t>COVID-related court backlogs </a:t>
          </a:r>
        </a:p>
        <a:p>
          <a:pPr marL="228600" lvl="1" indent="-228600" algn="l" defTabSz="1022350">
            <a:lnSpc>
              <a:spcPct val="100000"/>
            </a:lnSpc>
            <a:spcBef>
              <a:spcPct val="0"/>
            </a:spcBef>
            <a:spcAft>
              <a:spcPts val="1200"/>
            </a:spcAft>
            <a:buChar char="•"/>
          </a:pPr>
          <a:r>
            <a:rPr lang="en-US" sz="2300" kern="1200" dirty="0">
              <a:solidFill>
                <a:schemeClr val="tx2"/>
              </a:solidFill>
            </a:rPr>
            <a:t>Above pre-pandemic levels</a:t>
          </a:r>
        </a:p>
      </dsp:txBody>
      <dsp:txXfrm>
        <a:off x="4627544" y="2549776"/>
        <a:ext cx="4059212" cy="17362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8A113-87EA-43A2-A02A-8A7FE0A51B00}">
      <dsp:nvSpPr>
        <dsp:cNvPr id="0" name=""/>
        <dsp:cNvSpPr/>
      </dsp:nvSpPr>
      <dsp:spPr>
        <a:xfrm>
          <a:off x="0" y="0"/>
          <a:ext cx="8686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E57997-8C60-4F65-ADB9-99A04C846635}">
      <dsp:nvSpPr>
        <dsp:cNvPr id="0" name=""/>
        <dsp:cNvSpPr/>
      </dsp:nvSpPr>
      <dsp:spPr>
        <a:xfrm>
          <a:off x="0" y="0"/>
          <a:ext cx="8686800" cy="1303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i="1" kern="1200" baseline="0" dirty="0">
              <a:solidFill>
                <a:schemeClr val="bg1">
                  <a:lumMod val="85000"/>
                </a:schemeClr>
              </a:solidFill>
            </a:rPr>
            <a:t>Respond</a:t>
          </a:r>
          <a:r>
            <a:rPr lang="en-US" sz="3700" kern="1200" baseline="0" dirty="0">
              <a:solidFill>
                <a:schemeClr val="bg1">
                  <a:lumMod val="85000"/>
                </a:schemeClr>
              </a:solidFill>
            </a:rPr>
            <a:t> to public health emergency </a:t>
          </a:r>
          <a:r>
            <a:rPr lang="en-US" sz="3700" i="1" kern="1200" baseline="0" dirty="0">
              <a:solidFill>
                <a:schemeClr val="bg1">
                  <a:lumMod val="85000"/>
                </a:schemeClr>
              </a:solidFill>
            </a:rPr>
            <a:t>and its negative economic impacts.</a:t>
          </a:r>
          <a:endParaRPr lang="en-US" sz="3700" kern="1200" dirty="0">
            <a:solidFill>
              <a:schemeClr val="bg1">
                <a:lumMod val="85000"/>
              </a:schemeClr>
            </a:solidFill>
          </a:endParaRPr>
        </a:p>
      </dsp:txBody>
      <dsp:txXfrm>
        <a:off x="0" y="0"/>
        <a:ext cx="8686800" cy="1303020"/>
      </dsp:txXfrm>
    </dsp:sp>
    <dsp:sp modelId="{9A5432F3-A4E4-4F06-90C8-662F384CF7E6}">
      <dsp:nvSpPr>
        <dsp:cNvPr id="0" name=""/>
        <dsp:cNvSpPr/>
      </dsp:nvSpPr>
      <dsp:spPr>
        <a:xfrm>
          <a:off x="0" y="1303020"/>
          <a:ext cx="8686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4BC6B8-290D-4066-A1CF-96A79984F0F9}">
      <dsp:nvSpPr>
        <dsp:cNvPr id="0" name=""/>
        <dsp:cNvSpPr/>
      </dsp:nvSpPr>
      <dsp:spPr>
        <a:xfrm>
          <a:off x="0" y="1303020"/>
          <a:ext cx="8686800" cy="1303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i="1" kern="1200" baseline="0" dirty="0">
              <a:solidFill>
                <a:srgbClr val="FF0000"/>
              </a:solidFill>
            </a:rPr>
            <a:t>Premium pay </a:t>
          </a:r>
          <a:r>
            <a:rPr lang="en-US" sz="3700" kern="1200" baseline="0" dirty="0">
              <a:solidFill>
                <a:schemeClr val="tx2"/>
              </a:solidFill>
            </a:rPr>
            <a:t>for </a:t>
          </a:r>
          <a:r>
            <a:rPr lang="en-US" sz="3700" i="1" kern="1200" baseline="0" dirty="0">
              <a:solidFill>
                <a:srgbClr val="FF0000"/>
              </a:solidFill>
            </a:rPr>
            <a:t>eligible workers </a:t>
          </a:r>
          <a:r>
            <a:rPr lang="en-US" sz="3700" kern="1200" baseline="0" dirty="0">
              <a:solidFill>
                <a:schemeClr val="tx2"/>
              </a:solidFill>
            </a:rPr>
            <a:t>that provide </a:t>
          </a:r>
          <a:r>
            <a:rPr lang="en-US" sz="3700" i="1" kern="1200" baseline="0" dirty="0">
              <a:solidFill>
                <a:srgbClr val="FF0000"/>
              </a:solidFill>
            </a:rPr>
            <a:t>essential work </a:t>
          </a:r>
          <a:r>
            <a:rPr lang="en-US" sz="3700" kern="1200" baseline="0" dirty="0">
              <a:solidFill>
                <a:schemeClr val="tx2"/>
              </a:solidFill>
            </a:rPr>
            <a:t>during the pandemic.</a:t>
          </a:r>
          <a:endParaRPr lang="en-US" sz="3700" kern="1200" dirty="0">
            <a:solidFill>
              <a:schemeClr val="tx2"/>
            </a:solidFill>
          </a:endParaRPr>
        </a:p>
      </dsp:txBody>
      <dsp:txXfrm>
        <a:off x="0" y="1303020"/>
        <a:ext cx="8686800" cy="1303020"/>
      </dsp:txXfrm>
    </dsp:sp>
    <dsp:sp modelId="{208BFA77-BAA9-4E83-904A-484D4F64A559}">
      <dsp:nvSpPr>
        <dsp:cNvPr id="0" name=""/>
        <dsp:cNvSpPr/>
      </dsp:nvSpPr>
      <dsp:spPr>
        <a:xfrm>
          <a:off x="0" y="2606040"/>
          <a:ext cx="8686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57D109-4B70-4FF3-BFE0-3B6493F44757}">
      <dsp:nvSpPr>
        <dsp:cNvPr id="0" name=""/>
        <dsp:cNvSpPr/>
      </dsp:nvSpPr>
      <dsp:spPr>
        <a:xfrm>
          <a:off x="0" y="2606040"/>
          <a:ext cx="8686800" cy="1303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baseline="0" dirty="0">
              <a:solidFill>
                <a:schemeClr val="bg1">
                  <a:lumMod val="85000"/>
                </a:schemeClr>
              </a:solidFill>
            </a:rPr>
            <a:t>Pay for government services </a:t>
          </a:r>
          <a:r>
            <a:rPr lang="en-US" sz="3700" i="1" kern="1200" baseline="0" dirty="0">
              <a:solidFill>
                <a:schemeClr val="bg1">
                  <a:lumMod val="85000"/>
                </a:schemeClr>
              </a:solidFill>
            </a:rPr>
            <a:t>to </a:t>
          </a:r>
          <a:r>
            <a:rPr lang="en-US" sz="3700" i="0" kern="1200" baseline="0" dirty="0">
              <a:solidFill>
                <a:schemeClr val="bg1">
                  <a:lumMod val="85000"/>
                </a:schemeClr>
              </a:solidFill>
            </a:rPr>
            <a:t>the extent of </a:t>
          </a:r>
          <a:r>
            <a:rPr lang="en-US" sz="3700" i="1" kern="1200" baseline="0" dirty="0">
              <a:solidFill>
                <a:schemeClr val="bg1">
                  <a:lumMod val="85000"/>
                </a:schemeClr>
              </a:solidFill>
            </a:rPr>
            <a:t>reduced general revenues due to COVID-19.</a:t>
          </a:r>
          <a:endParaRPr lang="en-US" sz="3700" kern="1200" dirty="0">
            <a:solidFill>
              <a:schemeClr val="bg1">
                <a:lumMod val="85000"/>
              </a:schemeClr>
            </a:solidFill>
          </a:endParaRPr>
        </a:p>
      </dsp:txBody>
      <dsp:txXfrm>
        <a:off x="0" y="2606040"/>
        <a:ext cx="8686800" cy="1303020"/>
      </dsp:txXfrm>
    </dsp:sp>
    <dsp:sp modelId="{B74A4011-D869-47D8-8783-7A4BD22AC9AD}">
      <dsp:nvSpPr>
        <dsp:cNvPr id="0" name=""/>
        <dsp:cNvSpPr/>
      </dsp:nvSpPr>
      <dsp:spPr>
        <a:xfrm>
          <a:off x="0" y="3909060"/>
          <a:ext cx="8686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0A0A97-818F-417C-A786-1DF032C56DE8}">
      <dsp:nvSpPr>
        <dsp:cNvPr id="0" name=""/>
        <dsp:cNvSpPr/>
      </dsp:nvSpPr>
      <dsp:spPr>
        <a:xfrm>
          <a:off x="0" y="3909060"/>
          <a:ext cx="8686800" cy="1303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baseline="0" dirty="0">
              <a:solidFill>
                <a:schemeClr val="bg1">
                  <a:lumMod val="85000"/>
                </a:schemeClr>
              </a:solidFill>
            </a:rPr>
            <a:t>Specific uses for water, sewer, broadband.</a:t>
          </a:r>
          <a:endParaRPr lang="en-US" sz="3700" kern="1200" dirty="0">
            <a:solidFill>
              <a:schemeClr val="bg1">
                <a:lumMod val="85000"/>
              </a:schemeClr>
            </a:solidFill>
          </a:endParaRPr>
        </a:p>
      </dsp:txBody>
      <dsp:txXfrm>
        <a:off x="0" y="3909060"/>
        <a:ext cx="8686800" cy="13030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8A113-87EA-43A2-A02A-8A7FE0A51B00}">
      <dsp:nvSpPr>
        <dsp:cNvPr id="0" name=""/>
        <dsp:cNvSpPr/>
      </dsp:nvSpPr>
      <dsp:spPr>
        <a:xfrm>
          <a:off x="0" y="0"/>
          <a:ext cx="8686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E57997-8C60-4F65-ADB9-99A04C846635}">
      <dsp:nvSpPr>
        <dsp:cNvPr id="0" name=""/>
        <dsp:cNvSpPr/>
      </dsp:nvSpPr>
      <dsp:spPr>
        <a:xfrm>
          <a:off x="0" y="0"/>
          <a:ext cx="8686800" cy="1303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i="1" kern="1200" baseline="0" dirty="0">
              <a:solidFill>
                <a:schemeClr val="bg1">
                  <a:lumMod val="85000"/>
                </a:schemeClr>
              </a:solidFill>
            </a:rPr>
            <a:t>Respond</a:t>
          </a:r>
          <a:r>
            <a:rPr lang="en-US" sz="3700" kern="1200" baseline="0" dirty="0">
              <a:solidFill>
                <a:schemeClr val="bg1">
                  <a:lumMod val="85000"/>
                </a:schemeClr>
              </a:solidFill>
            </a:rPr>
            <a:t> to public health emergency </a:t>
          </a:r>
          <a:r>
            <a:rPr lang="en-US" sz="3700" i="1" kern="1200" baseline="0" dirty="0">
              <a:solidFill>
                <a:schemeClr val="bg1">
                  <a:lumMod val="85000"/>
                </a:schemeClr>
              </a:solidFill>
            </a:rPr>
            <a:t>and its negative economic impacts.</a:t>
          </a:r>
          <a:endParaRPr lang="en-US" sz="3700" kern="1200" dirty="0">
            <a:solidFill>
              <a:schemeClr val="bg1">
                <a:lumMod val="85000"/>
              </a:schemeClr>
            </a:solidFill>
          </a:endParaRPr>
        </a:p>
      </dsp:txBody>
      <dsp:txXfrm>
        <a:off x="0" y="0"/>
        <a:ext cx="8686800" cy="1303020"/>
      </dsp:txXfrm>
    </dsp:sp>
    <dsp:sp modelId="{9A5432F3-A4E4-4F06-90C8-662F384CF7E6}">
      <dsp:nvSpPr>
        <dsp:cNvPr id="0" name=""/>
        <dsp:cNvSpPr/>
      </dsp:nvSpPr>
      <dsp:spPr>
        <a:xfrm>
          <a:off x="0" y="1303020"/>
          <a:ext cx="8686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4BC6B8-290D-4066-A1CF-96A79984F0F9}">
      <dsp:nvSpPr>
        <dsp:cNvPr id="0" name=""/>
        <dsp:cNvSpPr/>
      </dsp:nvSpPr>
      <dsp:spPr>
        <a:xfrm>
          <a:off x="0" y="1303020"/>
          <a:ext cx="8686800" cy="1303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i="1" kern="1200" baseline="0" dirty="0">
              <a:solidFill>
                <a:schemeClr val="bg1">
                  <a:lumMod val="85000"/>
                </a:schemeClr>
              </a:solidFill>
            </a:rPr>
            <a:t>Premium pay </a:t>
          </a:r>
          <a:r>
            <a:rPr lang="en-US" sz="3700" kern="1200" baseline="0" dirty="0">
              <a:solidFill>
                <a:schemeClr val="bg1">
                  <a:lumMod val="85000"/>
                </a:schemeClr>
              </a:solidFill>
            </a:rPr>
            <a:t>for </a:t>
          </a:r>
          <a:r>
            <a:rPr lang="en-US" sz="3700" i="1" kern="1200" baseline="0" dirty="0">
              <a:solidFill>
                <a:schemeClr val="bg1">
                  <a:lumMod val="85000"/>
                </a:schemeClr>
              </a:solidFill>
            </a:rPr>
            <a:t>eligible workers </a:t>
          </a:r>
          <a:r>
            <a:rPr lang="en-US" sz="3700" kern="1200" baseline="0" dirty="0">
              <a:solidFill>
                <a:schemeClr val="bg1">
                  <a:lumMod val="85000"/>
                </a:schemeClr>
              </a:solidFill>
            </a:rPr>
            <a:t>that provide </a:t>
          </a:r>
          <a:r>
            <a:rPr lang="en-US" sz="3700" i="1" kern="1200" baseline="0" dirty="0">
              <a:solidFill>
                <a:schemeClr val="bg1">
                  <a:lumMod val="85000"/>
                </a:schemeClr>
              </a:solidFill>
            </a:rPr>
            <a:t>essential work </a:t>
          </a:r>
          <a:r>
            <a:rPr lang="en-US" sz="3700" kern="1200" baseline="0" dirty="0">
              <a:solidFill>
                <a:schemeClr val="bg1">
                  <a:lumMod val="85000"/>
                </a:schemeClr>
              </a:solidFill>
            </a:rPr>
            <a:t>during the pandemic.</a:t>
          </a:r>
          <a:endParaRPr lang="en-US" sz="3700" kern="1200" dirty="0">
            <a:solidFill>
              <a:schemeClr val="bg1">
                <a:lumMod val="85000"/>
              </a:schemeClr>
            </a:solidFill>
          </a:endParaRPr>
        </a:p>
      </dsp:txBody>
      <dsp:txXfrm>
        <a:off x="0" y="1303020"/>
        <a:ext cx="8686800" cy="1303020"/>
      </dsp:txXfrm>
    </dsp:sp>
    <dsp:sp modelId="{208BFA77-BAA9-4E83-904A-484D4F64A559}">
      <dsp:nvSpPr>
        <dsp:cNvPr id="0" name=""/>
        <dsp:cNvSpPr/>
      </dsp:nvSpPr>
      <dsp:spPr>
        <a:xfrm>
          <a:off x="0" y="2606040"/>
          <a:ext cx="8686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57D109-4B70-4FF3-BFE0-3B6493F44757}">
      <dsp:nvSpPr>
        <dsp:cNvPr id="0" name=""/>
        <dsp:cNvSpPr/>
      </dsp:nvSpPr>
      <dsp:spPr>
        <a:xfrm>
          <a:off x="0" y="2606040"/>
          <a:ext cx="8686800" cy="1303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baseline="0" dirty="0">
              <a:solidFill>
                <a:schemeClr val="tx2"/>
              </a:solidFill>
            </a:rPr>
            <a:t>Pay for government services </a:t>
          </a:r>
          <a:r>
            <a:rPr lang="en-US" sz="3700" i="1" kern="1200" baseline="0" dirty="0">
              <a:solidFill>
                <a:schemeClr val="tx2"/>
              </a:solidFill>
            </a:rPr>
            <a:t>to </a:t>
          </a:r>
          <a:r>
            <a:rPr lang="en-US" sz="3700" i="0" kern="1200" baseline="0" dirty="0">
              <a:solidFill>
                <a:schemeClr val="tx2"/>
              </a:solidFill>
            </a:rPr>
            <a:t>the extent of </a:t>
          </a:r>
          <a:r>
            <a:rPr lang="en-US" sz="3700" i="1" kern="1200" baseline="0" dirty="0">
              <a:solidFill>
                <a:srgbClr val="FF0000"/>
              </a:solidFill>
            </a:rPr>
            <a:t>reduced general revenues </a:t>
          </a:r>
          <a:r>
            <a:rPr lang="en-US" sz="3700" i="1" kern="1200" baseline="0" dirty="0">
              <a:solidFill>
                <a:schemeClr val="tx2"/>
              </a:solidFill>
            </a:rPr>
            <a:t>due to COVID-19.</a:t>
          </a:r>
          <a:endParaRPr lang="en-US" sz="3700" kern="1200" dirty="0">
            <a:solidFill>
              <a:schemeClr val="tx2"/>
            </a:solidFill>
          </a:endParaRPr>
        </a:p>
      </dsp:txBody>
      <dsp:txXfrm>
        <a:off x="0" y="2606040"/>
        <a:ext cx="8686800" cy="1303020"/>
      </dsp:txXfrm>
    </dsp:sp>
    <dsp:sp modelId="{B74A4011-D869-47D8-8783-7A4BD22AC9AD}">
      <dsp:nvSpPr>
        <dsp:cNvPr id="0" name=""/>
        <dsp:cNvSpPr/>
      </dsp:nvSpPr>
      <dsp:spPr>
        <a:xfrm>
          <a:off x="0" y="3909060"/>
          <a:ext cx="8686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0A0A97-818F-417C-A786-1DF032C56DE8}">
      <dsp:nvSpPr>
        <dsp:cNvPr id="0" name=""/>
        <dsp:cNvSpPr/>
      </dsp:nvSpPr>
      <dsp:spPr>
        <a:xfrm>
          <a:off x="0" y="3909060"/>
          <a:ext cx="8686800" cy="1303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baseline="0" dirty="0">
              <a:solidFill>
                <a:schemeClr val="bg1">
                  <a:lumMod val="85000"/>
                </a:schemeClr>
              </a:solidFill>
            </a:rPr>
            <a:t>Specific uses for water, sewer, broadband.</a:t>
          </a:r>
          <a:endParaRPr lang="en-US" sz="3700" kern="1200" dirty="0">
            <a:solidFill>
              <a:schemeClr val="bg1">
                <a:lumMod val="85000"/>
              </a:schemeClr>
            </a:solidFill>
          </a:endParaRPr>
        </a:p>
      </dsp:txBody>
      <dsp:txXfrm>
        <a:off x="0" y="3909060"/>
        <a:ext cx="8686800" cy="130302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7536" y="96012"/>
            <a:ext cx="3169920" cy="240030"/>
          </a:xfrm>
          <a:prstGeom prst="rect">
            <a:avLst/>
          </a:prstGeom>
        </p:spPr>
        <p:txBody>
          <a:bodyPr vert="horz" lIns="96653" tIns="48327" rIns="96653" bIns="48327" rtlCol="0"/>
          <a:lstStyle>
            <a:lvl1pPr algn="l">
              <a:defRPr sz="1200"/>
            </a:lvl1pPr>
          </a:lstStyle>
          <a:p>
            <a:endParaRPr lang="en-US" sz="900" dirty="0">
              <a:solidFill>
                <a:schemeClr val="accent1"/>
              </a:solidFill>
            </a:endParaRPr>
          </a:p>
        </p:txBody>
      </p:sp>
      <p:sp>
        <p:nvSpPr>
          <p:cNvPr id="3" name="Date Placeholder 2"/>
          <p:cNvSpPr>
            <a:spLocks noGrp="1"/>
          </p:cNvSpPr>
          <p:nvPr>
            <p:ph type="dt" sz="quarter" idx="1"/>
          </p:nvPr>
        </p:nvSpPr>
        <p:spPr>
          <a:xfrm>
            <a:off x="4096512" y="96012"/>
            <a:ext cx="3169920" cy="240030"/>
          </a:xfrm>
          <a:prstGeom prst="rect">
            <a:avLst/>
          </a:prstGeom>
        </p:spPr>
        <p:txBody>
          <a:bodyPr vert="horz" lIns="96653" tIns="48327" rIns="96653" bIns="48327" rtlCol="0"/>
          <a:lstStyle>
            <a:lvl1pPr algn="r">
              <a:defRPr sz="1200"/>
            </a:lvl1pPr>
          </a:lstStyle>
          <a:p>
            <a:fld id="{5109D85C-6806-4601-8914-E6B5119FB4C2}" type="datetimeFigureOut">
              <a:rPr lang="en-US" sz="900">
                <a:solidFill>
                  <a:schemeClr val="accent1"/>
                </a:solidFill>
              </a:rPr>
              <a:t>9/27/2021</a:t>
            </a:fld>
            <a:endParaRPr lang="en-US" sz="900" dirty="0">
              <a:solidFill>
                <a:schemeClr val="accent1"/>
              </a:solidFill>
            </a:endParaRPr>
          </a:p>
        </p:txBody>
      </p:sp>
      <p:sp>
        <p:nvSpPr>
          <p:cNvPr id="4" name="Footer Placeholder 3"/>
          <p:cNvSpPr>
            <a:spLocks noGrp="1"/>
          </p:cNvSpPr>
          <p:nvPr>
            <p:ph type="ftr" sz="quarter" idx="2"/>
          </p:nvPr>
        </p:nvSpPr>
        <p:spPr>
          <a:xfrm>
            <a:off x="97536" y="9313164"/>
            <a:ext cx="3169920" cy="240030"/>
          </a:xfrm>
          <a:prstGeom prst="rect">
            <a:avLst/>
          </a:prstGeom>
        </p:spPr>
        <p:txBody>
          <a:bodyPr vert="horz" lIns="96653" tIns="48327" rIns="96653" bIns="48327" rtlCol="0" anchor="b"/>
          <a:lstStyle>
            <a:lvl1pPr algn="l">
              <a:defRPr sz="1200"/>
            </a:lvl1pPr>
          </a:lstStyle>
          <a:p>
            <a:endParaRPr lang="en-US" sz="900" dirty="0">
              <a:solidFill>
                <a:schemeClr val="accent1"/>
              </a:solidFill>
            </a:endParaRPr>
          </a:p>
        </p:txBody>
      </p:sp>
      <p:sp>
        <p:nvSpPr>
          <p:cNvPr id="5" name="Slide Number Placeholder 4"/>
          <p:cNvSpPr>
            <a:spLocks noGrp="1"/>
          </p:cNvSpPr>
          <p:nvPr>
            <p:ph type="sldNum" sz="quarter" idx="3"/>
          </p:nvPr>
        </p:nvSpPr>
        <p:spPr>
          <a:xfrm>
            <a:off x="4096512" y="9313164"/>
            <a:ext cx="3169920" cy="240030"/>
          </a:xfrm>
          <a:prstGeom prst="rect">
            <a:avLst/>
          </a:prstGeom>
        </p:spPr>
        <p:txBody>
          <a:bodyPr vert="horz" lIns="96653" tIns="48327" rIns="96653" bIns="48327" rtlCol="0" anchor="b"/>
          <a:lstStyle>
            <a:lvl1pPr algn="r">
              <a:defRPr sz="1200"/>
            </a:lvl1pPr>
          </a:lstStyle>
          <a:p>
            <a:fld id="{065FDB04-5B51-478A-A894-EE4CBA93FE69}" type="slidenum">
              <a:rPr lang="en-US" sz="900">
                <a:solidFill>
                  <a:schemeClr val="accent1"/>
                </a:solidFill>
              </a:rPr>
              <a:t>‹#›</a:t>
            </a:fld>
            <a:endParaRPr lang="en-US" sz="900" dirty="0">
              <a:solidFill>
                <a:schemeClr val="accent1"/>
              </a:solidFill>
            </a:endParaRPr>
          </a:p>
        </p:txBody>
      </p:sp>
    </p:spTree>
    <p:extLst>
      <p:ext uri="{BB962C8B-B14F-4D97-AF65-F5344CB8AC3E}">
        <p14:creationId xmlns:p14="http://schemas.microsoft.com/office/powerpoint/2010/main" val="2948330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2"/>
          <p:cNvSpPr>
            <a:spLocks noGrp="1"/>
          </p:cNvSpPr>
          <p:nvPr>
            <p:ph type="dt" sz="quarter" idx="1"/>
          </p:nvPr>
        </p:nvSpPr>
        <p:spPr>
          <a:xfrm>
            <a:off x="4096512" y="96012"/>
            <a:ext cx="3169920" cy="240030"/>
          </a:xfrm>
          <a:prstGeom prst="rect">
            <a:avLst/>
          </a:prstGeom>
        </p:spPr>
        <p:txBody>
          <a:bodyPr vert="horz" lIns="96653" tIns="48327" rIns="96653" bIns="48327" rtlCol="0"/>
          <a:lstStyle>
            <a:lvl1pPr algn="r">
              <a:defRPr sz="900">
                <a:solidFill>
                  <a:schemeClr val="accent1"/>
                </a:solidFill>
                <a:latin typeface="+mn-lt"/>
              </a:defRPr>
            </a:lvl1pPr>
          </a:lstStyle>
          <a:p>
            <a:fld id="{5109D85C-6806-4601-8914-E6B5119FB4C2}" type="datetimeFigureOut">
              <a:rPr lang="en-US" smtClean="0"/>
              <a:pPr/>
              <a:t>9/27/2021</a:t>
            </a:fld>
            <a:endParaRPr lang="en-US" dirty="0"/>
          </a:p>
        </p:txBody>
      </p:sp>
      <p:sp>
        <p:nvSpPr>
          <p:cNvPr id="9" name="Footer Placeholder 3"/>
          <p:cNvSpPr>
            <a:spLocks noGrp="1"/>
          </p:cNvSpPr>
          <p:nvPr>
            <p:ph type="ftr" sz="quarter" idx="4"/>
          </p:nvPr>
        </p:nvSpPr>
        <p:spPr>
          <a:xfrm>
            <a:off x="97536" y="9313164"/>
            <a:ext cx="3169920" cy="240030"/>
          </a:xfrm>
          <a:prstGeom prst="rect">
            <a:avLst/>
          </a:prstGeom>
        </p:spPr>
        <p:txBody>
          <a:bodyPr vert="horz" lIns="96653" tIns="48327" rIns="96653" bIns="48327" rtlCol="0" anchor="b"/>
          <a:lstStyle>
            <a:lvl1pPr algn="l">
              <a:defRPr sz="900">
                <a:solidFill>
                  <a:schemeClr val="accent1"/>
                </a:solidFill>
                <a:latin typeface="+mn-lt"/>
              </a:defRPr>
            </a:lvl1pPr>
          </a:lstStyle>
          <a:p>
            <a:endParaRPr lang="en-US" dirty="0"/>
          </a:p>
        </p:txBody>
      </p:sp>
      <p:sp>
        <p:nvSpPr>
          <p:cNvPr id="10" name="Slide Number Placeholder 4"/>
          <p:cNvSpPr>
            <a:spLocks noGrp="1"/>
          </p:cNvSpPr>
          <p:nvPr>
            <p:ph type="sldNum" sz="quarter" idx="5"/>
          </p:nvPr>
        </p:nvSpPr>
        <p:spPr>
          <a:xfrm>
            <a:off x="4096512" y="9313164"/>
            <a:ext cx="3169920" cy="240030"/>
          </a:xfrm>
          <a:prstGeom prst="rect">
            <a:avLst/>
          </a:prstGeom>
        </p:spPr>
        <p:txBody>
          <a:bodyPr vert="horz" lIns="96653" tIns="48327" rIns="96653" bIns="48327" rtlCol="0" anchor="b"/>
          <a:lstStyle>
            <a:lvl1pPr algn="r">
              <a:defRPr sz="900">
                <a:solidFill>
                  <a:schemeClr val="accent1"/>
                </a:solidFill>
                <a:latin typeface="+mn-lt"/>
              </a:defRPr>
            </a:lvl1pPr>
          </a:lstStyle>
          <a:p>
            <a:fld id="{065FDB04-5B51-478A-A894-EE4CBA93FE69}" type="slidenum">
              <a:rPr lang="en-US" smtClean="0"/>
              <a:pPr/>
              <a:t>‹#›</a:t>
            </a:fld>
            <a:endParaRPr lang="en-US" dirty="0"/>
          </a:p>
        </p:txBody>
      </p:sp>
      <p:sp>
        <p:nvSpPr>
          <p:cNvPr id="11" name="Header Placeholder 1"/>
          <p:cNvSpPr>
            <a:spLocks noGrp="1"/>
          </p:cNvSpPr>
          <p:nvPr>
            <p:ph type="hdr" sz="quarter"/>
          </p:nvPr>
        </p:nvSpPr>
        <p:spPr>
          <a:xfrm>
            <a:off x="97536" y="96012"/>
            <a:ext cx="3169920" cy="240030"/>
          </a:xfrm>
          <a:prstGeom prst="rect">
            <a:avLst/>
          </a:prstGeom>
        </p:spPr>
        <p:txBody>
          <a:bodyPr vert="horz" lIns="96653" tIns="48327" rIns="96653" bIns="48327" rtlCol="0"/>
          <a:lstStyle>
            <a:lvl1pPr algn="l">
              <a:defRPr sz="900">
                <a:solidFill>
                  <a:schemeClr val="accent1"/>
                </a:solidFill>
                <a:latin typeface="+mn-lt"/>
              </a:defRPr>
            </a:lvl1pPr>
          </a:lstStyle>
          <a:p>
            <a:endParaRPr lang="en-US" dirty="0"/>
          </a:p>
        </p:txBody>
      </p:sp>
    </p:spTree>
    <p:extLst>
      <p:ext uri="{BB962C8B-B14F-4D97-AF65-F5344CB8AC3E}">
        <p14:creationId xmlns:p14="http://schemas.microsoft.com/office/powerpoint/2010/main" val="3466851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1</a:t>
            </a:fld>
            <a:endParaRPr lang="en-US" dirty="0"/>
          </a:p>
        </p:txBody>
      </p:sp>
    </p:spTree>
    <p:extLst>
      <p:ext uri="{BB962C8B-B14F-4D97-AF65-F5344CB8AC3E}">
        <p14:creationId xmlns:p14="http://schemas.microsoft.com/office/powerpoint/2010/main" val="503513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There are three types of reporting requirements for the SLFRF program.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Interim Report: </a:t>
            </a:r>
            <a:r>
              <a:rPr lang="en-US" sz="1200" b="0" i="0" u="none" strike="noStrike" kern="1200" baseline="0" dirty="0">
                <a:solidFill>
                  <a:schemeClr val="tx1"/>
                </a:solidFill>
                <a:latin typeface="+mn-lt"/>
                <a:ea typeface="+mn-ea"/>
                <a:cs typeface="+mn-cs"/>
              </a:rPr>
              <a:t>Provide initial overview of status and uses of funding. This is a one-time report.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Remember – The interim report is due 60 days after receipt of funds if the 60 days is after August 31, 2021</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Project and Expenditure Report: </a:t>
            </a:r>
            <a:r>
              <a:rPr lang="en-US" sz="1200" b="0" i="0" u="none" strike="noStrike" kern="1200" baseline="0" dirty="0">
                <a:solidFill>
                  <a:schemeClr val="tx1"/>
                </a:solidFill>
                <a:latin typeface="+mn-lt"/>
                <a:ea typeface="+mn-ea"/>
                <a:cs typeface="+mn-cs"/>
              </a:rPr>
              <a:t>Report on projects funded, expenditures, and contracts and subawards over $50,000, and other information</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Recovery Plan Performance Report: </a:t>
            </a:r>
            <a:r>
              <a:rPr lang="en-US" sz="1200" b="0" i="0" u="none" strike="noStrike" kern="1200" baseline="0" dirty="0">
                <a:solidFill>
                  <a:schemeClr val="tx1"/>
                </a:solidFill>
                <a:latin typeface="+mn-lt"/>
                <a:ea typeface="+mn-ea"/>
                <a:cs typeface="+mn-cs"/>
              </a:rPr>
              <a:t>The Recovery Plan Performance Report (the “Recovery Plan”) will provide information on the projects that large recipients are undertaking with program funding and how they plan to ensure program outcomes are achieved in an effective, efficient, and equitable manner. It will include key performance indicators identified by the recipient and some mandatory indicators identified by Treasury. The Recovery Plan will be posted on the website of the recipient as well as provided to Treasury. </a:t>
            </a:r>
            <a:endParaRPr lang="en-US" dirty="0"/>
          </a:p>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12</a:t>
            </a:fld>
            <a:endParaRPr lang="en-US" dirty="0"/>
          </a:p>
        </p:txBody>
      </p:sp>
    </p:spTree>
    <p:extLst>
      <p:ext uri="{BB962C8B-B14F-4D97-AF65-F5344CB8AC3E}">
        <p14:creationId xmlns:p14="http://schemas.microsoft.com/office/powerpoint/2010/main" val="1528629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Audit costs are an allowable use of ARPA funds;</a:t>
            </a:r>
          </a:p>
        </p:txBody>
      </p:sp>
      <p:sp>
        <p:nvSpPr>
          <p:cNvPr id="4" name="Slide Number Placeholder 3"/>
          <p:cNvSpPr>
            <a:spLocks noGrp="1"/>
          </p:cNvSpPr>
          <p:nvPr>
            <p:ph type="sldNum" sz="quarter" idx="5"/>
          </p:nvPr>
        </p:nvSpPr>
        <p:spPr/>
        <p:txBody>
          <a:bodyPr/>
          <a:lstStyle/>
          <a:p>
            <a:fld id="{065FDB04-5B51-478A-A894-EE4CBA93FE69}" type="slidenum">
              <a:rPr lang="en-US" smtClean="0"/>
              <a:pPr/>
              <a:t>16</a:t>
            </a:fld>
            <a:endParaRPr lang="en-US" dirty="0"/>
          </a:p>
        </p:txBody>
      </p:sp>
    </p:spTree>
    <p:extLst>
      <p:ext uri="{BB962C8B-B14F-4D97-AF65-F5344CB8AC3E}">
        <p14:creationId xmlns:p14="http://schemas.microsoft.com/office/powerpoint/2010/main" val="1086388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Make sure your auditor is qualified to perform a single audit; factors to consider include:</a:t>
            </a:r>
          </a:p>
          <a:p>
            <a:pPr marL="342900" lvl="0" indent="-342900">
              <a:spcAft>
                <a:spcPts val="600"/>
              </a:spcAft>
              <a:buFont typeface="Arial" panose="020B0604020202020204" pitchFamily="34" charset="0"/>
              <a:buChar char="•"/>
            </a:pPr>
            <a:r>
              <a:rPr lang="en-US" dirty="0"/>
              <a:t>Demonstration of qualifications and experience with single audit</a:t>
            </a:r>
          </a:p>
          <a:p>
            <a:pPr marL="342900" lvl="0" indent="-342900">
              <a:spcAft>
                <a:spcPts val="600"/>
              </a:spcAft>
              <a:buFont typeface="Arial" panose="020B0604020202020204" pitchFamily="34" charset="0"/>
              <a:buChar char="•"/>
            </a:pPr>
            <a:r>
              <a:rPr lang="en-US" dirty="0"/>
              <a:t>Availability of staff with appropriate technical abilities</a:t>
            </a:r>
          </a:p>
          <a:p>
            <a:pPr marL="342900" lvl="0" indent="-342900">
              <a:spcAft>
                <a:spcPts val="600"/>
              </a:spcAft>
              <a:buFont typeface="Arial" panose="020B0604020202020204" pitchFamily="34" charset="0"/>
              <a:buChar char="•"/>
            </a:pPr>
            <a:r>
              <a:rPr lang="en-US" dirty="0"/>
              <a:t>Results of the external peer review</a:t>
            </a:r>
          </a:p>
          <a:p>
            <a:pPr marL="342900" lvl="0" indent="-342900">
              <a:spcAft>
                <a:spcPts val="600"/>
              </a:spcAft>
              <a:buFont typeface="Arial" panose="020B0604020202020204" pitchFamily="34" charset="0"/>
              <a:buChar char="•"/>
            </a:pPr>
            <a:r>
              <a:rPr lang="en-US" dirty="0"/>
              <a:t>Participation in quality improvement programs like the GAQC</a:t>
            </a:r>
          </a:p>
          <a:p>
            <a:pPr marL="342900" indent="-342900">
              <a:spcAft>
                <a:spcPts val="600"/>
              </a:spcAft>
              <a:buFont typeface="Arial" panose="020B0604020202020204" pitchFamily="34" charset="0"/>
              <a:buChar char="•"/>
            </a:pPr>
            <a:r>
              <a:rPr lang="en-US" dirty="0"/>
              <a:t>And has proper CPE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FDB04-5B51-478A-A894-EE4CBA93FE69}" type="slidenum">
              <a:rPr kumimoji="0" lang="en-US" sz="900" b="0" i="0" u="none" strike="noStrike" kern="1200" cap="none" spc="0" normalizeH="0" baseline="0" noProof="0" smtClean="0">
                <a:ln>
                  <a:noFill/>
                </a:ln>
                <a:solidFill>
                  <a:srgbClr val="65666A"/>
                </a:solidFill>
                <a:effectLst/>
                <a:uLnTx/>
                <a:uFillTx/>
                <a:latin typeface="Tw Cen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dirty="0">
              <a:ln>
                <a:noFill/>
              </a:ln>
              <a:solidFill>
                <a:srgbClr val="65666A"/>
              </a:solidFill>
              <a:effectLst/>
              <a:uLnTx/>
              <a:uFillTx/>
              <a:latin typeface="Tw Cen MT"/>
              <a:ea typeface="+mn-ea"/>
              <a:cs typeface="+mn-cs"/>
            </a:endParaRPr>
          </a:p>
        </p:txBody>
      </p:sp>
    </p:spTree>
    <p:extLst>
      <p:ext uri="{BB962C8B-B14F-4D97-AF65-F5344CB8AC3E}">
        <p14:creationId xmlns:p14="http://schemas.microsoft.com/office/powerpoint/2010/main" val="1094953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93B3E"/>
                </a:solidFill>
                <a:effectLst/>
                <a:latin typeface="Source Sans Pro" panose="020B0503030403020204" pitchFamily="34" charset="0"/>
              </a:rPr>
              <a:t>The Coronavirus State and Local Fiscal Recovery Funds provide substantial flexibility for each government to meet local needs—including support for households, small businesses, impacted industries, essential workers, and the communities hardest hit by the crisis. These funds can also be used to make necessary investments in water, sewer, and broadband infrastructure.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FDB04-5B51-478A-A894-EE4CBA93FE69}" type="slidenum">
              <a:rPr kumimoji="0" lang="en-US" sz="900" b="0" i="0" u="none" strike="noStrike" kern="1200" cap="none" spc="0" normalizeH="0" baseline="0" noProof="0" smtClean="0">
                <a:ln>
                  <a:noFill/>
                </a:ln>
                <a:solidFill>
                  <a:srgbClr val="65666A"/>
                </a:solidFill>
                <a:effectLst/>
                <a:uLnTx/>
                <a:uFillTx/>
                <a:latin typeface="Tw Cen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dirty="0">
              <a:ln>
                <a:noFill/>
              </a:ln>
              <a:solidFill>
                <a:srgbClr val="65666A"/>
              </a:solidFill>
              <a:effectLst/>
              <a:uLnTx/>
              <a:uFillTx/>
              <a:latin typeface="Tw Cen MT"/>
              <a:ea typeface="+mn-ea"/>
              <a:cs typeface="+mn-cs"/>
            </a:endParaRPr>
          </a:p>
        </p:txBody>
      </p:sp>
    </p:spTree>
    <p:extLst>
      <p:ext uri="{BB962C8B-B14F-4D97-AF65-F5344CB8AC3E}">
        <p14:creationId xmlns:p14="http://schemas.microsoft.com/office/powerpoint/2010/main" val="1101672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200" kern="1200" dirty="0">
                <a:solidFill>
                  <a:schemeClr val="tx1"/>
                </a:solidFill>
                <a:effectLst/>
                <a:latin typeface="+mn-lt"/>
                <a:ea typeface="+mn-ea"/>
                <a:cs typeface="+mn-cs"/>
              </a:rPr>
              <a:t>Use of Fiscal Recovery Funds is generally forward looking. The Interim Final Rule permits funds to be used to cover costs incurred beginning on March 3, 2021.</a:t>
            </a:r>
          </a:p>
          <a:p>
            <a:r>
              <a:rPr lang="en-US" sz="1200" b="0" i="0" u="none" strike="noStrike" kern="1200" baseline="0" dirty="0">
                <a:solidFill>
                  <a:schemeClr val="tx1"/>
                </a:solidFill>
                <a:latin typeface="+mn-lt"/>
                <a:ea typeface="+mn-ea"/>
                <a:cs typeface="+mn-cs"/>
              </a:rPr>
              <a:t>Treasury’s Interim Final Rule establishes a </a:t>
            </a:r>
            <a:r>
              <a:rPr lang="en-US" sz="1200" b="1" i="0" u="none" strike="noStrike" kern="1200" baseline="0" dirty="0">
                <a:solidFill>
                  <a:srgbClr val="FF0000"/>
                </a:solidFill>
                <a:latin typeface="+mn-lt"/>
                <a:ea typeface="+mn-ea"/>
                <a:cs typeface="+mn-cs"/>
              </a:rPr>
              <a:t>framework for determining </a:t>
            </a:r>
            <a:r>
              <a:rPr lang="en-US" sz="1200" b="0" i="0" u="none" strike="noStrike" kern="1200" baseline="0" dirty="0">
                <a:solidFill>
                  <a:schemeClr val="tx1"/>
                </a:solidFill>
                <a:latin typeface="+mn-lt"/>
                <a:ea typeface="+mn-ea"/>
                <a:cs typeface="+mn-cs"/>
              </a:rPr>
              <a:t>whether a specific project would be eligible under the SLFRF program, including some helpful definitions.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framework for determining whether a project “responds to” a “negative economic impact” caused by the COVID-19 public health emergency; </a:t>
            </a:r>
          </a:p>
          <a:p>
            <a:r>
              <a:rPr lang="en-US" sz="1200" b="0" i="0" u="none" strike="noStrike" kern="1200" baseline="0" dirty="0">
                <a:solidFill>
                  <a:schemeClr val="tx1"/>
                </a:solidFill>
                <a:latin typeface="+mn-lt"/>
                <a:ea typeface="+mn-ea"/>
                <a:cs typeface="+mn-cs"/>
              </a:rPr>
              <a:t>• Definitions of “eligible employers”, “essential work,” “eligible workers”, and “premium pay” for cases where premium pay is an eligible use; </a:t>
            </a:r>
          </a:p>
          <a:p>
            <a:r>
              <a:rPr lang="en-US" sz="1200" b="0" i="0" u="none" strike="noStrike" kern="1200" baseline="0" dirty="0">
                <a:solidFill>
                  <a:schemeClr val="tx1"/>
                </a:solidFill>
                <a:latin typeface="+mn-lt"/>
                <a:ea typeface="+mn-ea"/>
                <a:cs typeface="+mn-cs"/>
              </a:rPr>
              <a:t>• A definition of “general revenue” and a formula for calculating revenue lost due to the COVID-19 public health emergency; </a:t>
            </a:r>
          </a:p>
          <a:p>
            <a:r>
              <a:rPr lang="en-US" sz="1200" b="0" i="0" u="none" strike="noStrike" kern="1200" baseline="0" dirty="0">
                <a:solidFill>
                  <a:schemeClr val="tx1"/>
                </a:solidFill>
                <a:latin typeface="+mn-lt"/>
                <a:ea typeface="+mn-ea"/>
                <a:cs typeface="+mn-cs"/>
              </a:rPr>
              <a:t>• A framework for eligible water and sewer infrastructure projects that aligns eligible uses with projects that are eligible under the Environmental Protection Agency’s Drinking Water and Clean Water State Revolving Funds; and </a:t>
            </a:r>
          </a:p>
          <a:p>
            <a:r>
              <a:rPr lang="en-US" sz="1200" b="0" i="0" u="none" strike="noStrike" kern="1200" baseline="0" dirty="0">
                <a:solidFill>
                  <a:schemeClr val="tx1"/>
                </a:solidFill>
                <a:latin typeface="+mn-lt"/>
                <a:ea typeface="+mn-ea"/>
                <a:cs typeface="+mn-cs"/>
              </a:rPr>
              <a:t>• A framework for eligible broadband projects designed to provide service to unserved or underserved households, or businesses at speeds sufficient to enable users to generally meet household needs, including the ability to support the simultaneous use of work, education, and health applications, and also sufficiently robust to meet increasing household demands for bandwidth.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FDB04-5B51-478A-A894-EE4CBA93FE69}" type="slidenum">
              <a:rPr kumimoji="0" lang="en-US" sz="900" b="0" i="0" u="none" strike="noStrike" kern="1200" cap="none" spc="0" normalizeH="0" baseline="0" noProof="0" smtClean="0">
                <a:ln>
                  <a:noFill/>
                </a:ln>
                <a:solidFill>
                  <a:srgbClr val="65666A"/>
                </a:solidFill>
                <a:effectLst/>
                <a:uLnTx/>
                <a:uFillTx/>
                <a:latin typeface="Tw Cen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dirty="0">
              <a:ln>
                <a:noFill/>
              </a:ln>
              <a:solidFill>
                <a:srgbClr val="65666A"/>
              </a:solidFill>
              <a:effectLst/>
              <a:uLnTx/>
              <a:uFillTx/>
              <a:latin typeface="Tw Cen MT"/>
              <a:ea typeface="+mn-ea"/>
              <a:cs typeface="+mn-cs"/>
            </a:endParaRPr>
          </a:p>
        </p:txBody>
      </p:sp>
    </p:spTree>
    <p:extLst>
      <p:ext uri="{BB962C8B-B14F-4D97-AF65-F5344CB8AC3E}">
        <p14:creationId xmlns:p14="http://schemas.microsoft.com/office/powerpoint/2010/main" val="621720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Recognizing the disproportionate impact of the pandemic-related recession on low-income communities, recipients must report whether certain types of projects are targeted to economically disadvantaged communities, as defined by HUD’s Qualified Census Tract.15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FDB04-5B51-478A-A894-EE4CBA93FE69}" type="slidenum">
              <a:rPr kumimoji="0" lang="en-US" sz="900" b="0" i="0" u="none" strike="noStrike" kern="1200" cap="none" spc="0" normalizeH="0" baseline="0" noProof="0" smtClean="0">
                <a:ln>
                  <a:noFill/>
                </a:ln>
                <a:solidFill>
                  <a:srgbClr val="65666A"/>
                </a:solidFill>
                <a:effectLst/>
                <a:uLnTx/>
                <a:uFillTx/>
                <a:latin typeface="Tw Cen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dirty="0">
              <a:ln>
                <a:noFill/>
              </a:ln>
              <a:solidFill>
                <a:srgbClr val="65666A"/>
              </a:solidFill>
              <a:effectLst/>
              <a:uLnTx/>
              <a:uFillTx/>
              <a:latin typeface="Tw Cen MT"/>
              <a:ea typeface="+mn-ea"/>
              <a:cs typeface="+mn-cs"/>
            </a:endParaRPr>
          </a:p>
        </p:txBody>
      </p:sp>
    </p:spTree>
    <p:extLst>
      <p:ext uri="{BB962C8B-B14F-4D97-AF65-F5344CB8AC3E}">
        <p14:creationId xmlns:p14="http://schemas.microsoft.com/office/powerpoint/2010/main" val="4202250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Recipients may use SLFRF award funds to provide assistance to households – such as rent, mortgage, or utility assistance – for costs incurred by the household prior to March 3, 2021, provided that the recipient State, territorial, local or Tribal government did not incur the cost of providing such assistance prior to March 3, 2021. </a:t>
            </a:r>
          </a:p>
          <a:p>
            <a:endParaRPr lang="en-US" dirty="0"/>
          </a:p>
          <a:p>
            <a:r>
              <a:rPr lang="en-US" sz="1200" b="0" i="0" u="none" strike="noStrike" kern="1200" baseline="0" dirty="0">
                <a:solidFill>
                  <a:schemeClr val="tx1"/>
                </a:solidFill>
                <a:latin typeface="+mn-lt"/>
                <a:ea typeface="+mn-ea"/>
                <a:cs typeface="+mn-cs"/>
              </a:rPr>
              <a:t>Beneficiaries may have incurred arrearages prior to the covered period, as long as the </a:t>
            </a:r>
            <a:r>
              <a:rPr lang="en-US" sz="1200" b="0" i="0" u="sng" strike="noStrike" kern="1200" baseline="0" dirty="0">
                <a:solidFill>
                  <a:schemeClr val="tx1"/>
                </a:solidFill>
                <a:latin typeface="+mn-lt"/>
                <a:ea typeface="+mn-ea"/>
                <a:cs typeface="+mn-cs"/>
              </a:rPr>
              <a:t>expenditure </a:t>
            </a:r>
            <a:r>
              <a:rPr lang="en-US" sz="1200" b="0" i="0" u="none" strike="noStrike" kern="1200" baseline="0" dirty="0">
                <a:solidFill>
                  <a:schemeClr val="tx1"/>
                </a:solidFill>
                <a:latin typeface="+mn-lt"/>
                <a:ea typeface="+mn-ea"/>
                <a:cs typeface="+mn-cs"/>
              </a:rPr>
              <a:t>of the prime recipient was </a:t>
            </a:r>
            <a:r>
              <a:rPr lang="en-US" sz="1200" b="0" i="0" u="sng" strike="noStrike" kern="1200" baseline="0" dirty="0">
                <a:solidFill>
                  <a:schemeClr val="tx1"/>
                </a:solidFill>
                <a:latin typeface="+mn-lt"/>
                <a:ea typeface="+mn-ea"/>
                <a:cs typeface="+mn-cs"/>
              </a:rPr>
              <a:t>in the covered period.</a:t>
            </a:r>
            <a:endParaRPr lang="en-US" sz="1200" b="0" i="0" u="none" strike="noStrike" kern="1200" baseline="0" dirty="0">
              <a:solidFill>
                <a:schemeClr val="tx1"/>
              </a:solidFill>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May use resources to rehire police officers and other public servants to restore law enforcement and courts to their pre-pandemic levels. Additionally, Funds can be used for expenses to address COVID-related court backlogs</a:t>
            </a:r>
            <a:r>
              <a:rPr lang="en-US" sz="1200" u="sng" dirty="0"/>
              <a:t>, including hiring above pre-pandemic levels</a:t>
            </a:r>
            <a:r>
              <a:rPr lang="en-US" sz="1200" dirty="0"/>
              <a:t>, as a response to the public health emergency.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FDB04-5B51-478A-A894-EE4CBA93FE69}" type="slidenum">
              <a:rPr kumimoji="0" lang="en-US" sz="900" b="0" i="0" u="none" strike="noStrike" kern="1200" cap="none" spc="0" normalizeH="0" baseline="0" noProof="0" smtClean="0">
                <a:ln>
                  <a:noFill/>
                </a:ln>
                <a:solidFill>
                  <a:srgbClr val="65666A"/>
                </a:solidFill>
                <a:effectLst/>
                <a:uLnTx/>
                <a:uFillTx/>
                <a:latin typeface="Tw Cen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dirty="0">
              <a:ln>
                <a:noFill/>
              </a:ln>
              <a:solidFill>
                <a:srgbClr val="65666A"/>
              </a:solidFill>
              <a:effectLst/>
              <a:uLnTx/>
              <a:uFillTx/>
              <a:latin typeface="Tw Cen MT"/>
              <a:ea typeface="+mn-ea"/>
              <a:cs typeface="+mn-cs"/>
            </a:endParaRPr>
          </a:p>
        </p:txBody>
      </p:sp>
    </p:spTree>
    <p:extLst>
      <p:ext uri="{BB962C8B-B14F-4D97-AF65-F5344CB8AC3E}">
        <p14:creationId xmlns:p14="http://schemas.microsoft.com/office/powerpoint/2010/main" val="425484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FDB04-5B51-478A-A894-EE4CBA93FE69}" type="slidenum">
              <a:rPr kumimoji="0" lang="en-US" sz="900" b="0" i="0" u="none" strike="noStrike" kern="1200" cap="none" spc="0" normalizeH="0" baseline="0" noProof="0" smtClean="0">
                <a:ln>
                  <a:noFill/>
                </a:ln>
                <a:solidFill>
                  <a:srgbClr val="65666A"/>
                </a:solidFill>
                <a:effectLst/>
                <a:uLnTx/>
                <a:uFillTx/>
                <a:latin typeface="Tw Cen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dirty="0">
              <a:ln>
                <a:noFill/>
              </a:ln>
              <a:solidFill>
                <a:srgbClr val="65666A"/>
              </a:solidFill>
              <a:effectLst/>
              <a:uLnTx/>
              <a:uFillTx/>
              <a:latin typeface="Tw Cen MT"/>
              <a:ea typeface="+mn-ea"/>
              <a:cs typeface="+mn-cs"/>
            </a:endParaRPr>
          </a:p>
        </p:txBody>
      </p:sp>
    </p:spTree>
    <p:extLst>
      <p:ext uri="{BB962C8B-B14F-4D97-AF65-F5344CB8AC3E}">
        <p14:creationId xmlns:p14="http://schemas.microsoft.com/office/powerpoint/2010/main" val="3088518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Recipients may provide premium pay </a:t>
            </a:r>
            <a:r>
              <a:rPr lang="en-US" sz="1200" b="1" i="0" u="none" strike="noStrike" kern="1200" baseline="0" dirty="0">
                <a:solidFill>
                  <a:schemeClr val="tx1"/>
                </a:solidFill>
                <a:latin typeface="+mn-lt"/>
                <a:ea typeface="+mn-ea"/>
                <a:cs typeface="+mn-cs"/>
              </a:rPr>
              <a:t>retrospectively</a:t>
            </a:r>
            <a:r>
              <a:rPr lang="en-US" sz="1200" b="0" i="0" u="none" strike="noStrike" kern="1200" baseline="0" dirty="0">
                <a:solidFill>
                  <a:schemeClr val="tx1"/>
                </a:solidFill>
                <a:latin typeface="+mn-lt"/>
                <a:ea typeface="+mn-ea"/>
                <a:cs typeface="+mn-cs"/>
              </a:rPr>
              <a:t> for work performed at any time since the start of the COVID-19 public health emergency. Such premium pay must be </a:t>
            </a:r>
            <a:r>
              <a:rPr lang="en-US" sz="1200" b="0" i="0" u="none" strike="noStrike" kern="1200" baseline="0" dirty="0">
                <a:solidFill>
                  <a:srgbClr val="FF0000"/>
                </a:solidFill>
                <a:latin typeface="+mn-lt"/>
                <a:ea typeface="+mn-ea"/>
                <a:cs typeface="+mn-cs"/>
              </a:rPr>
              <a:t>“</a:t>
            </a:r>
            <a:r>
              <a:rPr lang="en-US" sz="1200" b="1" i="0" u="none" strike="noStrike" kern="1200" baseline="0" dirty="0">
                <a:solidFill>
                  <a:srgbClr val="FF0000"/>
                </a:solidFill>
                <a:latin typeface="+mn-lt"/>
                <a:ea typeface="+mn-ea"/>
                <a:cs typeface="+mn-cs"/>
              </a:rPr>
              <a:t>in addition to</a:t>
            </a:r>
            <a:r>
              <a:rPr lang="en-US" sz="1200" b="0" i="0" u="none" strike="noStrike" kern="1200" baseline="0" dirty="0">
                <a:solidFill>
                  <a:schemeClr val="tx1"/>
                </a:solidFill>
                <a:latin typeface="+mn-lt"/>
                <a:ea typeface="+mn-ea"/>
                <a:cs typeface="+mn-cs"/>
              </a:rPr>
              <a:t>” wages and remuneration already received and the obligation to provide such pay </a:t>
            </a:r>
            <a:r>
              <a:rPr lang="en-US" sz="1200" b="1" i="0" u="none" strike="noStrike" kern="1200" baseline="0" dirty="0">
                <a:solidFill>
                  <a:schemeClr val="tx1"/>
                </a:solidFill>
                <a:latin typeface="+mn-lt"/>
                <a:ea typeface="+mn-ea"/>
                <a:cs typeface="+mn-cs"/>
              </a:rPr>
              <a:t>must not have been incurred </a:t>
            </a:r>
            <a:r>
              <a:rPr lang="en-US" sz="1200" b="0" i="0" u="none" strike="noStrike" kern="1200" baseline="0" dirty="0">
                <a:solidFill>
                  <a:schemeClr val="tx1"/>
                </a:solidFill>
                <a:latin typeface="+mn-lt"/>
                <a:ea typeface="+mn-ea"/>
                <a:cs typeface="+mn-cs"/>
              </a:rPr>
              <a:t>by the recipient prior to March 3, 2021.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FDB04-5B51-478A-A894-EE4CBA93FE69}" type="slidenum">
              <a:rPr kumimoji="0" lang="en-US" sz="900" b="0" i="0" u="none" strike="noStrike" kern="1200" cap="none" spc="0" normalizeH="0" baseline="0" noProof="0" smtClean="0">
                <a:ln>
                  <a:noFill/>
                </a:ln>
                <a:solidFill>
                  <a:srgbClr val="65666A"/>
                </a:solidFill>
                <a:effectLst/>
                <a:uLnTx/>
                <a:uFillTx/>
                <a:latin typeface="Tw Cen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dirty="0">
              <a:ln>
                <a:noFill/>
              </a:ln>
              <a:solidFill>
                <a:srgbClr val="65666A"/>
              </a:solidFill>
              <a:effectLst/>
              <a:uLnTx/>
              <a:uFillTx/>
              <a:latin typeface="Tw Cen MT"/>
              <a:ea typeface="+mn-ea"/>
              <a:cs typeface="+mn-cs"/>
            </a:endParaRPr>
          </a:p>
        </p:txBody>
      </p:sp>
    </p:spTree>
    <p:extLst>
      <p:ext uri="{BB962C8B-B14F-4D97-AF65-F5344CB8AC3E}">
        <p14:creationId xmlns:p14="http://schemas.microsoft.com/office/powerpoint/2010/main" val="3204501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FDB04-5B51-478A-A894-EE4CBA93FE69}" type="slidenum">
              <a:rPr kumimoji="0" lang="en-US" sz="900" b="0" i="0" u="none" strike="noStrike" kern="1200" cap="none" spc="0" normalizeH="0" baseline="0" noProof="0" smtClean="0">
                <a:ln>
                  <a:noFill/>
                </a:ln>
                <a:solidFill>
                  <a:srgbClr val="65666A"/>
                </a:solidFill>
                <a:effectLst/>
                <a:uLnTx/>
                <a:uFillTx/>
                <a:latin typeface="Tw Cen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dirty="0">
              <a:ln>
                <a:noFill/>
              </a:ln>
              <a:solidFill>
                <a:srgbClr val="65666A"/>
              </a:solidFill>
              <a:effectLst/>
              <a:uLnTx/>
              <a:uFillTx/>
              <a:latin typeface="Tw Cen MT"/>
              <a:ea typeface="+mn-ea"/>
              <a:cs typeface="+mn-cs"/>
            </a:endParaRPr>
          </a:p>
        </p:txBody>
      </p:sp>
    </p:spTree>
    <p:extLst>
      <p:ext uri="{BB962C8B-B14F-4D97-AF65-F5344CB8AC3E}">
        <p14:creationId xmlns:p14="http://schemas.microsoft.com/office/powerpoint/2010/main" val="804541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2</a:t>
            </a:fld>
            <a:endParaRPr lang="en-US" dirty="0"/>
          </a:p>
        </p:txBody>
      </p:sp>
    </p:spTree>
    <p:extLst>
      <p:ext uri="{BB962C8B-B14F-4D97-AF65-F5344CB8AC3E}">
        <p14:creationId xmlns:p14="http://schemas.microsoft.com/office/powerpoint/2010/main" val="3065794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Treasury’s Interim Final Rule gives recipients broad latitude to use funds for the provision of government services to the extent of reduction in revenue. While calculation of lost revenue begins with the recipient’s revenue in the last full fiscal year prior to the COVID-19 public health emergency and includes the 12-month period ending December 31, 2020, use of funds for government services must be forward looking for costs incurred by the recipient after March 3, 2021. </a:t>
            </a:r>
          </a:p>
          <a:p>
            <a:endParaRPr lang="en-US" dirty="0"/>
          </a:p>
          <a:p>
            <a:r>
              <a:rPr lang="en-US" sz="1200" b="0" i="0" u="none" strike="noStrike" kern="1200" baseline="0" dirty="0">
                <a:solidFill>
                  <a:schemeClr val="tx1"/>
                </a:solidFill>
                <a:latin typeface="+mn-lt"/>
                <a:ea typeface="+mn-ea"/>
                <a:cs typeface="+mn-cs"/>
              </a:rPr>
              <a:t>Recipients may use funds to cover costs incurred for </a:t>
            </a:r>
            <a:r>
              <a:rPr lang="en-US" sz="1200" b="0" i="0" u="sng" strike="noStrike" kern="1200" baseline="0" dirty="0">
                <a:solidFill>
                  <a:schemeClr val="tx1"/>
                </a:solidFill>
                <a:latin typeface="+mn-lt"/>
                <a:ea typeface="+mn-ea"/>
                <a:cs typeface="+mn-cs"/>
              </a:rPr>
              <a:t>eligible projects </a:t>
            </a:r>
            <a:r>
              <a:rPr lang="en-US" sz="1200" b="0" i="0" u="none" strike="noStrike" kern="1200" baseline="0" dirty="0">
                <a:solidFill>
                  <a:schemeClr val="tx1"/>
                </a:solidFill>
                <a:latin typeface="+mn-lt"/>
                <a:ea typeface="+mn-ea"/>
                <a:cs typeface="+mn-cs"/>
              </a:rPr>
              <a:t>planned or started prior to March 3</a:t>
            </a:r>
            <a:r>
              <a:rPr lang="en-US" sz="1200" b="0" i="0" u="none" strike="noStrike" kern="1200" baseline="0">
                <a:solidFill>
                  <a:schemeClr val="tx1"/>
                </a:solidFill>
                <a:latin typeface="+mn-lt"/>
                <a:ea typeface="+mn-ea"/>
                <a:cs typeface="+mn-cs"/>
              </a:rPr>
              <a:t>, 2021, provided </a:t>
            </a:r>
            <a:r>
              <a:rPr lang="en-US" sz="1200" b="0" i="0" u="none" strike="noStrike" kern="1200" baseline="0" dirty="0">
                <a:solidFill>
                  <a:schemeClr val="tx1"/>
                </a:solidFill>
                <a:latin typeface="+mn-lt"/>
                <a:ea typeface="+mn-ea"/>
                <a:cs typeface="+mn-cs"/>
              </a:rPr>
              <a:t>that the </a:t>
            </a:r>
            <a:r>
              <a:rPr lang="en-US" sz="1200" b="0" i="0" u="sng" strike="noStrike" kern="1200" baseline="0" dirty="0">
                <a:solidFill>
                  <a:schemeClr val="tx1"/>
                </a:solidFill>
                <a:latin typeface="+mn-lt"/>
                <a:ea typeface="+mn-ea"/>
                <a:cs typeface="+mn-cs"/>
              </a:rPr>
              <a:t>project costs </a:t>
            </a:r>
            <a:r>
              <a:rPr lang="en-US" sz="1200" b="0" i="0" u="none" strike="noStrike" kern="1200" baseline="0" dirty="0">
                <a:solidFill>
                  <a:schemeClr val="tx1"/>
                </a:solidFill>
                <a:latin typeface="+mn-lt"/>
                <a:ea typeface="+mn-ea"/>
                <a:cs typeface="+mn-cs"/>
              </a:rPr>
              <a:t>covered by the funds were incurred after March 3,2021.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FDB04-5B51-478A-A894-EE4CBA93FE69}" type="slidenum">
              <a:rPr kumimoji="0" lang="en-US" sz="900" b="0" i="0" u="none" strike="noStrike" kern="1200" cap="none" spc="0" normalizeH="0" baseline="0" noProof="0" smtClean="0">
                <a:ln>
                  <a:noFill/>
                </a:ln>
                <a:solidFill>
                  <a:srgbClr val="65666A"/>
                </a:solidFill>
                <a:effectLst/>
                <a:uLnTx/>
                <a:uFillTx/>
                <a:latin typeface="Tw Cen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dirty="0">
              <a:ln>
                <a:noFill/>
              </a:ln>
              <a:solidFill>
                <a:srgbClr val="65666A"/>
              </a:solidFill>
              <a:effectLst/>
              <a:uLnTx/>
              <a:uFillTx/>
              <a:latin typeface="Tw Cen MT"/>
              <a:ea typeface="+mn-ea"/>
              <a:cs typeface="+mn-cs"/>
            </a:endParaRPr>
          </a:p>
        </p:txBody>
      </p:sp>
    </p:spTree>
    <p:extLst>
      <p:ext uri="{BB962C8B-B14F-4D97-AF65-F5344CB8AC3E}">
        <p14:creationId xmlns:p14="http://schemas.microsoft.com/office/powerpoint/2010/main" val="3202888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right now it is unclear if you can use your fiscal year-end date or if you’ll be required to use December 31</a:t>
            </a:r>
          </a:p>
          <a:p>
            <a:endParaRPr lang="en-US" dirty="0"/>
          </a:p>
          <a:p>
            <a:r>
              <a:rPr lang="en-US" sz="1200" b="0" i="0" u="none" strike="noStrike" kern="1200" baseline="0" dirty="0">
                <a:solidFill>
                  <a:schemeClr val="tx1"/>
                </a:solidFill>
                <a:latin typeface="+mn-lt"/>
                <a:ea typeface="+mn-ea"/>
                <a:cs typeface="+mn-cs"/>
              </a:rPr>
              <a:t>Should use audited data if available, but no requirement if not available as long as unaudited data is reliable and substantially accurate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FDB04-5B51-478A-A894-EE4CBA93FE69}" type="slidenum">
              <a:rPr kumimoji="0" lang="en-US" sz="900" b="0" i="0" u="none" strike="noStrike" kern="1200" cap="none" spc="0" normalizeH="0" baseline="0" noProof="0" smtClean="0">
                <a:ln>
                  <a:noFill/>
                </a:ln>
                <a:solidFill>
                  <a:srgbClr val="65666A"/>
                </a:solidFill>
                <a:effectLst/>
                <a:uLnTx/>
                <a:uFillTx/>
                <a:latin typeface="Tw Cen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900" b="0" i="0" u="none" strike="noStrike" kern="1200" cap="none" spc="0" normalizeH="0" baseline="0" noProof="0" dirty="0">
              <a:ln>
                <a:noFill/>
              </a:ln>
              <a:solidFill>
                <a:srgbClr val="65666A"/>
              </a:solidFill>
              <a:effectLst/>
              <a:uLnTx/>
              <a:uFillTx/>
              <a:latin typeface="Tw Cen MT"/>
              <a:ea typeface="+mn-ea"/>
              <a:cs typeface="+mn-cs"/>
            </a:endParaRPr>
          </a:p>
        </p:txBody>
      </p:sp>
    </p:spTree>
    <p:extLst>
      <p:ext uri="{BB962C8B-B14F-4D97-AF65-F5344CB8AC3E}">
        <p14:creationId xmlns:p14="http://schemas.microsoft.com/office/powerpoint/2010/main" val="2044454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FDB04-5B51-478A-A894-EE4CBA93FE69}" type="slidenum">
              <a:rPr kumimoji="0" lang="en-US" sz="900" b="0" i="0" u="none" strike="noStrike" kern="1200" cap="none" spc="0" normalizeH="0" baseline="0" noProof="0" smtClean="0">
                <a:ln>
                  <a:noFill/>
                </a:ln>
                <a:solidFill>
                  <a:srgbClr val="65666A"/>
                </a:solidFill>
                <a:effectLst/>
                <a:uLnTx/>
                <a:uFillTx/>
                <a:latin typeface="Tw Cen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900" b="0" i="0" u="none" strike="noStrike" kern="1200" cap="none" spc="0" normalizeH="0" baseline="0" noProof="0" dirty="0">
              <a:ln>
                <a:noFill/>
              </a:ln>
              <a:solidFill>
                <a:srgbClr val="65666A"/>
              </a:solidFill>
              <a:effectLst/>
              <a:uLnTx/>
              <a:uFillTx/>
              <a:latin typeface="Tw Cen MT"/>
              <a:ea typeface="+mn-ea"/>
              <a:cs typeface="+mn-cs"/>
            </a:endParaRPr>
          </a:p>
        </p:txBody>
      </p:sp>
    </p:spTree>
    <p:extLst>
      <p:ext uri="{BB962C8B-B14F-4D97-AF65-F5344CB8AC3E}">
        <p14:creationId xmlns:p14="http://schemas.microsoft.com/office/powerpoint/2010/main" val="2300988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FDB04-5B51-478A-A894-EE4CBA93FE69}" type="slidenum">
              <a:rPr kumimoji="0" lang="en-US" sz="900" b="0" i="0" u="none" strike="noStrike" kern="1200" cap="none" spc="0" normalizeH="0" baseline="0" noProof="0" smtClean="0">
                <a:ln>
                  <a:noFill/>
                </a:ln>
                <a:solidFill>
                  <a:srgbClr val="65666A"/>
                </a:solidFill>
                <a:effectLst/>
                <a:uLnTx/>
                <a:uFillTx/>
                <a:latin typeface="Tw Cen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900" b="0" i="0" u="none" strike="noStrike" kern="1200" cap="none" spc="0" normalizeH="0" baseline="0" noProof="0" dirty="0">
              <a:ln>
                <a:noFill/>
              </a:ln>
              <a:solidFill>
                <a:srgbClr val="65666A"/>
              </a:solidFill>
              <a:effectLst/>
              <a:uLnTx/>
              <a:uFillTx/>
              <a:latin typeface="Tw Cen MT"/>
              <a:ea typeface="+mn-ea"/>
              <a:cs typeface="+mn-cs"/>
            </a:endParaRPr>
          </a:p>
        </p:txBody>
      </p:sp>
    </p:spTree>
    <p:extLst>
      <p:ext uri="{BB962C8B-B14F-4D97-AF65-F5344CB8AC3E}">
        <p14:creationId xmlns:p14="http://schemas.microsoft.com/office/powerpoint/2010/main" val="29993925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FDB04-5B51-478A-A894-EE4CBA93FE69}" type="slidenum">
              <a:rPr kumimoji="0" lang="en-US" sz="900" b="0" i="0" u="none" strike="noStrike" kern="1200" cap="none" spc="0" normalizeH="0" baseline="0" noProof="0" smtClean="0">
                <a:ln>
                  <a:noFill/>
                </a:ln>
                <a:solidFill>
                  <a:srgbClr val="65666A"/>
                </a:solidFill>
                <a:effectLst/>
                <a:uLnTx/>
                <a:uFillTx/>
                <a:latin typeface="Tw Cen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900" b="0" i="0" u="none" strike="noStrike" kern="1200" cap="none" spc="0" normalizeH="0" baseline="0" noProof="0" dirty="0">
              <a:ln>
                <a:noFill/>
              </a:ln>
              <a:solidFill>
                <a:srgbClr val="65666A"/>
              </a:solidFill>
              <a:effectLst/>
              <a:uLnTx/>
              <a:uFillTx/>
              <a:latin typeface="Tw Cen MT"/>
              <a:ea typeface="+mn-ea"/>
              <a:cs typeface="+mn-cs"/>
            </a:endParaRPr>
          </a:p>
        </p:txBody>
      </p:sp>
    </p:spTree>
    <p:extLst>
      <p:ext uri="{BB962C8B-B14F-4D97-AF65-F5344CB8AC3E}">
        <p14:creationId xmlns:p14="http://schemas.microsoft.com/office/powerpoint/2010/main" val="1442356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FDB04-5B51-478A-A894-EE4CBA93FE69}" type="slidenum">
              <a:rPr kumimoji="0" lang="en-US" sz="900" b="0" i="0" u="none" strike="noStrike" kern="1200" cap="none" spc="0" normalizeH="0" baseline="0" noProof="0" smtClean="0">
                <a:ln>
                  <a:noFill/>
                </a:ln>
                <a:solidFill>
                  <a:srgbClr val="65666A"/>
                </a:solidFill>
                <a:effectLst/>
                <a:uLnTx/>
                <a:uFillTx/>
                <a:latin typeface="Tw Cen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900" b="0" i="0" u="none" strike="noStrike" kern="1200" cap="none" spc="0" normalizeH="0" baseline="0" noProof="0" dirty="0">
              <a:ln>
                <a:noFill/>
              </a:ln>
              <a:solidFill>
                <a:srgbClr val="65666A"/>
              </a:solidFill>
              <a:effectLst/>
              <a:uLnTx/>
              <a:uFillTx/>
              <a:latin typeface="Tw Cen MT"/>
              <a:ea typeface="+mn-ea"/>
              <a:cs typeface="+mn-cs"/>
            </a:endParaRPr>
          </a:p>
        </p:txBody>
      </p:sp>
    </p:spTree>
    <p:extLst>
      <p:ext uri="{BB962C8B-B14F-4D97-AF65-F5344CB8AC3E}">
        <p14:creationId xmlns:p14="http://schemas.microsoft.com/office/powerpoint/2010/main" val="676082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FDB04-5B51-478A-A894-EE4CBA93FE69}" type="slidenum">
              <a:rPr kumimoji="0" lang="en-US" sz="900" b="0" i="0" u="none" strike="noStrike" kern="1200" cap="none" spc="0" normalizeH="0" baseline="0" noProof="0" smtClean="0">
                <a:ln>
                  <a:noFill/>
                </a:ln>
                <a:solidFill>
                  <a:srgbClr val="65666A"/>
                </a:solidFill>
                <a:effectLst/>
                <a:uLnTx/>
                <a:uFillTx/>
                <a:latin typeface="Tw Cen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900" b="0" i="0" u="none" strike="noStrike" kern="1200" cap="none" spc="0" normalizeH="0" baseline="0" noProof="0" dirty="0">
              <a:ln>
                <a:noFill/>
              </a:ln>
              <a:solidFill>
                <a:srgbClr val="65666A"/>
              </a:solidFill>
              <a:effectLst/>
              <a:uLnTx/>
              <a:uFillTx/>
              <a:latin typeface="Tw Cen MT"/>
              <a:ea typeface="+mn-ea"/>
              <a:cs typeface="+mn-cs"/>
            </a:endParaRPr>
          </a:p>
        </p:txBody>
      </p:sp>
    </p:spTree>
    <p:extLst>
      <p:ext uri="{BB962C8B-B14F-4D97-AF65-F5344CB8AC3E}">
        <p14:creationId xmlns:p14="http://schemas.microsoft.com/office/powerpoint/2010/main" val="2448294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FDB04-5B51-478A-A894-EE4CBA93FE69}" type="slidenum">
              <a:rPr kumimoji="0" lang="en-US" sz="900" b="0" i="0" u="none" strike="noStrike" kern="1200" cap="none" spc="0" normalizeH="0" baseline="0" noProof="0" smtClean="0">
                <a:ln>
                  <a:noFill/>
                </a:ln>
                <a:solidFill>
                  <a:srgbClr val="65666A"/>
                </a:solidFill>
                <a:effectLst/>
                <a:uLnTx/>
                <a:uFillTx/>
                <a:latin typeface="Tw Cen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900" b="0" i="0" u="none" strike="noStrike" kern="1200" cap="none" spc="0" normalizeH="0" baseline="0" noProof="0" dirty="0">
              <a:ln>
                <a:noFill/>
              </a:ln>
              <a:solidFill>
                <a:srgbClr val="65666A"/>
              </a:solidFill>
              <a:effectLst/>
              <a:uLnTx/>
              <a:uFillTx/>
              <a:latin typeface="Tw Cen MT"/>
              <a:ea typeface="+mn-ea"/>
              <a:cs typeface="+mn-cs"/>
            </a:endParaRPr>
          </a:p>
        </p:txBody>
      </p:sp>
    </p:spTree>
    <p:extLst>
      <p:ext uri="{BB962C8B-B14F-4D97-AF65-F5344CB8AC3E}">
        <p14:creationId xmlns:p14="http://schemas.microsoft.com/office/powerpoint/2010/main" val="36947506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FDB04-5B51-478A-A894-EE4CBA93FE69}" type="slidenum">
              <a:rPr kumimoji="0" lang="en-US" sz="900" b="0" i="0" u="none" strike="noStrike" kern="1200" cap="none" spc="0" normalizeH="0" baseline="0" noProof="0" smtClean="0">
                <a:ln>
                  <a:noFill/>
                </a:ln>
                <a:solidFill>
                  <a:srgbClr val="65666A"/>
                </a:solidFill>
                <a:effectLst/>
                <a:uLnTx/>
                <a:uFillTx/>
                <a:latin typeface="Tw Cen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900" b="0" i="0" u="none" strike="noStrike" kern="1200" cap="none" spc="0" normalizeH="0" baseline="0" noProof="0" dirty="0">
              <a:ln>
                <a:noFill/>
              </a:ln>
              <a:solidFill>
                <a:srgbClr val="65666A"/>
              </a:solidFill>
              <a:effectLst/>
              <a:uLnTx/>
              <a:uFillTx/>
              <a:latin typeface="Tw Cen MT"/>
              <a:ea typeface="+mn-ea"/>
              <a:cs typeface="+mn-cs"/>
            </a:endParaRPr>
          </a:p>
        </p:txBody>
      </p:sp>
    </p:spTree>
    <p:extLst>
      <p:ext uri="{BB962C8B-B14F-4D97-AF65-F5344CB8AC3E}">
        <p14:creationId xmlns:p14="http://schemas.microsoft.com/office/powerpoint/2010/main" val="12844185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93B3E"/>
                </a:solidFill>
                <a:effectLst/>
                <a:latin typeface="Source Sans Pro" panose="020B0503030403020204" pitchFamily="34" charset="0"/>
              </a:rPr>
              <a:t>Note that in this FAQ, </a:t>
            </a:r>
            <a:r>
              <a:rPr lang="en-US" dirty="0"/>
              <a:t>CSFRF/CLFRF funds could not be used to fund the entirety of a water infrastructure project that was partially, although not entirely, an eligible use under Treasury’s Interim Final Rule. However, the recipient could use CSFRF/CLFRF funds only for a smaller component project that does constitute an eligible use, while using other funds for the remaining portions of the larger planned water infrastructure project that do not constitute an eligible use. In this case, the “project” under this program would be only the eligible use component of the larger project.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FDB04-5B51-478A-A894-EE4CBA93FE69}" type="slidenum">
              <a:rPr kumimoji="0" lang="en-US" sz="900" b="0" i="0" u="none" strike="noStrike" kern="1200" cap="none" spc="0" normalizeH="0" baseline="0" noProof="0" smtClean="0">
                <a:ln>
                  <a:noFill/>
                </a:ln>
                <a:solidFill>
                  <a:srgbClr val="65666A"/>
                </a:solidFill>
                <a:effectLst/>
                <a:uLnTx/>
                <a:uFillTx/>
                <a:latin typeface="Tw Cen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900" b="0" i="0" u="none" strike="noStrike" kern="1200" cap="none" spc="0" normalizeH="0" baseline="0" noProof="0" dirty="0">
              <a:ln>
                <a:noFill/>
              </a:ln>
              <a:solidFill>
                <a:srgbClr val="65666A"/>
              </a:solidFill>
              <a:effectLst/>
              <a:uLnTx/>
              <a:uFillTx/>
              <a:latin typeface="Tw Cen MT"/>
              <a:ea typeface="+mn-ea"/>
              <a:cs typeface="+mn-cs"/>
            </a:endParaRPr>
          </a:p>
        </p:txBody>
      </p:sp>
    </p:spTree>
    <p:extLst>
      <p:ext uri="{BB962C8B-B14F-4D97-AF65-F5344CB8AC3E}">
        <p14:creationId xmlns:p14="http://schemas.microsoft.com/office/powerpoint/2010/main" val="2635322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3</a:t>
            </a:fld>
            <a:endParaRPr lang="en-US" dirty="0"/>
          </a:p>
        </p:txBody>
      </p:sp>
    </p:spTree>
    <p:extLst>
      <p:ext uri="{BB962C8B-B14F-4D97-AF65-F5344CB8AC3E}">
        <p14:creationId xmlns:p14="http://schemas.microsoft.com/office/powerpoint/2010/main" val="731264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Decision Tree:</a:t>
            </a:r>
          </a:p>
          <a:p>
            <a:pPr marL="228600" indent="-228600">
              <a:buFont typeface="+mj-lt"/>
              <a:buAutoNum type="arabicPeriod"/>
            </a:pPr>
            <a:r>
              <a:rPr lang="en-US" dirty="0"/>
              <a:t>Is the infrastructure project specifically allowed in the IFR?</a:t>
            </a:r>
          </a:p>
          <a:p>
            <a:pPr marL="228600" indent="-228600">
              <a:buFont typeface="+mj-lt"/>
              <a:buAutoNum type="arabicPeriod"/>
            </a:pPr>
            <a:r>
              <a:rPr lang="en-US" dirty="0"/>
              <a:t>Does the entirety of the project fit within an allowable use?</a:t>
            </a:r>
          </a:p>
          <a:p>
            <a:pPr marL="228600" indent="-228600">
              <a:buFont typeface="+mj-lt"/>
              <a:buAutoNum type="arabicPeriod"/>
            </a:pPr>
            <a:r>
              <a:rPr lang="en-US" dirty="0"/>
              <a:t>Can the project be bifurcated?</a:t>
            </a:r>
          </a:p>
          <a:p>
            <a:pPr marL="228600" indent="-228600">
              <a:buFont typeface="+mj-lt"/>
              <a:buAutoNum type="arabicPeriod"/>
            </a:pPr>
            <a:r>
              <a:rPr lang="en-US" dirty="0"/>
              <a:t>Has the entity experienced revenue loss?</a:t>
            </a:r>
          </a:p>
          <a:p>
            <a:pPr marL="228600" indent="-228600">
              <a:buFont typeface="+mj-lt"/>
              <a:buAutoNum type="arabicPeriod"/>
            </a:pPr>
            <a:endParaRPr lang="en-US" dirty="0"/>
          </a:p>
          <a:p>
            <a:r>
              <a:rPr lang="en-US" dirty="0"/>
              <a:t>Treasury FAQs</a:t>
            </a:r>
          </a:p>
          <a:p>
            <a:r>
              <a:rPr lang="en-US" dirty="0" err="1"/>
              <a:t>NACo</a:t>
            </a:r>
            <a:r>
              <a:rPr lang="en-US" dirty="0"/>
              <a:t> FAQs</a:t>
            </a:r>
          </a:p>
          <a:p>
            <a:r>
              <a:rPr lang="en-US" dirty="0"/>
              <a:t>IAC FAQs</a:t>
            </a:r>
          </a:p>
          <a:p>
            <a:pPr marL="0" indent="0">
              <a:buFont typeface="+mj-lt"/>
              <a:buNone/>
            </a:pPr>
            <a:r>
              <a:rPr lang="en-US" dirty="0"/>
              <a:t>Wait for </a:t>
            </a:r>
            <a:r>
              <a:rPr lang="en-US"/>
              <a:t>Final Rule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FDB04-5B51-478A-A894-EE4CBA93FE69}" type="slidenum">
              <a:rPr kumimoji="0" lang="en-US" sz="900" b="0" i="0" u="none" strike="noStrike" kern="1200" cap="none" spc="0" normalizeH="0" baseline="0" noProof="0" smtClean="0">
                <a:ln>
                  <a:noFill/>
                </a:ln>
                <a:solidFill>
                  <a:srgbClr val="65666A"/>
                </a:solidFill>
                <a:effectLst/>
                <a:uLnTx/>
                <a:uFillTx/>
                <a:latin typeface="Tw Cen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900" b="0" i="0" u="none" strike="noStrike" kern="1200" cap="none" spc="0" normalizeH="0" baseline="0" noProof="0" dirty="0">
              <a:ln>
                <a:noFill/>
              </a:ln>
              <a:solidFill>
                <a:srgbClr val="65666A"/>
              </a:solidFill>
              <a:effectLst/>
              <a:uLnTx/>
              <a:uFillTx/>
              <a:latin typeface="Tw Cen MT"/>
              <a:ea typeface="+mn-ea"/>
              <a:cs typeface="+mn-cs"/>
            </a:endParaRPr>
          </a:p>
        </p:txBody>
      </p:sp>
    </p:spTree>
    <p:extLst>
      <p:ext uri="{BB962C8B-B14F-4D97-AF65-F5344CB8AC3E}">
        <p14:creationId xmlns:p14="http://schemas.microsoft.com/office/powerpoint/2010/main" val="2996313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43</a:t>
            </a:fld>
            <a:endParaRPr lang="en-US" dirty="0"/>
          </a:p>
        </p:txBody>
      </p:sp>
    </p:spTree>
    <p:extLst>
      <p:ext uri="{BB962C8B-B14F-4D97-AF65-F5344CB8AC3E}">
        <p14:creationId xmlns:p14="http://schemas.microsoft.com/office/powerpoint/2010/main" val="13803943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28700" lvl="2" indent="-342900">
              <a:spcAft>
                <a:spcPts val="600"/>
              </a:spcAft>
              <a:buFont typeface="Arial" panose="020B0604020202020204" pitchFamily="34" charset="0"/>
              <a:buChar char="•"/>
            </a:pPr>
            <a:r>
              <a:rPr lang="en-US" dirty="0">
                <a:solidFill>
                  <a:schemeClr val="bg1"/>
                </a:solidFill>
              </a:rPr>
              <a:t>Shoring up systems</a:t>
            </a:r>
          </a:p>
          <a:p>
            <a:pPr marL="1028700" lvl="2" indent="-342900">
              <a:spcAft>
                <a:spcPts val="600"/>
              </a:spcAft>
              <a:buFont typeface="Arial" panose="020B0604020202020204" pitchFamily="34" charset="0"/>
              <a:buChar char="•"/>
            </a:pPr>
            <a:r>
              <a:rPr lang="en-US" dirty="0">
                <a:solidFill>
                  <a:schemeClr val="bg1"/>
                </a:solidFill>
              </a:rPr>
              <a:t>Penetration testing</a:t>
            </a:r>
          </a:p>
          <a:p>
            <a:pPr marL="1028700" lvl="2" indent="-342900">
              <a:spcAft>
                <a:spcPts val="600"/>
              </a:spcAft>
              <a:buFont typeface="Arial" panose="020B0604020202020204" pitchFamily="34" charset="0"/>
              <a:buChar char="•"/>
            </a:pPr>
            <a:r>
              <a:rPr lang="en-US" dirty="0">
                <a:solidFill>
                  <a:schemeClr val="bg1"/>
                </a:solidFill>
              </a:rPr>
              <a:t>Training</a:t>
            </a:r>
          </a:p>
          <a:p>
            <a:pPr marL="1028700" lvl="2" indent="-342900">
              <a:spcAft>
                <a:spcPts val="600"/>
              </a:spcAft>
              <a:buFont typeface="Arial" panose="020B0604020202020204" pitchFamily="34" charset="0"/>
              <a:buChar char="•"/>
            </a:pPr>
            <a:r>
              <a:rPr lang="en-US" dirty="0">
                <a:solidFill>
                  <a:schemeClr val="bg1"/>
                </a:solidFill>
              </a:rPr>
              <a:t>Network design</a:t>
            </a:r>
          </a:p>
          <a:p>
            <a:pPr marL="1028700" lvl="2" indent="-342900">
              <a:spcAft>
                <a:spcPts val="1200"/>
              </a:spcAft>
              <a:buFont typeface="Arial" panose="020B0604020202020204" pitchFamily="34" charset="0"/>
              <a:buChar char="•"/>
            </a:pPr>
            <a:r>
              <a:rPr lang="en-US" dirty="0">
                <a:solidFill>
                  <a:schemeClr val="bg1"/>
                </a:solidFill>
              </a:rPr>
              <a:t>Outsourcing</a:t>
            </a:r>
          </a:p>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44</a:t>
            </a:fld>
            <a:endParaRPr lang="en-US" dirty="0"/>
          </a:p>
        </p:txBody>
      </p:sp>
    </p:spTree>
    <p:extLst>
      <p:ext uri="{BB962C8B-B14F-4D97-AF65-F5344CB8AC3E}">
        <p14:creationId xmlns:p14="http://schemas.microsoft.com/office/powerpoint/2010/main" val="991701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Treasury received over 1100 comments that they have to read and determine the resolution.</a:t>
            </a:r>
          </a:p>
          <a:p>
            <a:pPr algn="l"/>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Until Treasury adopts a final rule and the final rule becomes effective, the Interim Final Rule is, and will remain, binding and effective. This means that recipients can and should rely on the Interim Final Rule to determine whether uses of funds are eligible under this program. Treasury encourages recipients to use funds to meet needs in their communities. </a:t>
            </a:r>
          </a:p>
          <a:p>
            <a:endParaRPr lang="en-US" sz="1800" b="0" i="0" u="none" strike="noStrike" baseline="0" dirty="0">
              <a:solidFill>
                <a:srgbClr val="000000"/>
              </a:solidFill>
              <a:latin typeface="Calibri" panose="020F0502020204030204" pitchFamily="34" charset="0"/>
            </a:endParaRPr>
          </a:p>
          <a:p>
            <a:r>
              <a:rPr lang="en-US" sz="1800" b="0" i="1" u="none" strike="noStrike" baseline="0">
                <a:solidFill>
                  <a:srgbClr val="000000"/>
                </a:solidFill>
                <a:latin typeface="Calibri" panose="020F0502020204030204" pitchFamily="34" charset="0"/>
              </a:rPr>
              <a:t>Funds </a:t>
            </a:r>
            <a:r>
              <a:rPr lang="en-US" sz="1800" b="0" i="1" u="none" strike="noStrike" baseline="0" dirty="0">
                <a:solidFill>
                  <a:srgbClr val="000000"/>
                </a:solidFill>
                <a:latin typeface="Calibri" panose="020F0502020204030204" pitchFamily="34" charset="0"/>
              </a:rPr>
              <a:t>used in a manner consistent with the Interim Final Rule while the Interim Final Rule is effective will not be subject to recoupment. </a:t>
            </a: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4</a:t>
            </a:fld>
            <a:endParaRPr lang="en-US" dirty="0"/>
          </a:p>
        </p:txBody>
      </p:sp>
    </p:spTree>
    <p:extLst>
      <p:ext uri="{BB962C8B-B14F-4D97-AF65-F5344CB8AC3E}">
        <p14:creationId xmlns:p14="http://schemas.microsoft.com/office/powerpoint/2010/main" val="3920789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March 6, 2020 – Coronavirus Preparedness and Response Supplemental Appropriations Act - $8.3 billion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a:t>Kicked off research, funding for COVID response, $20 million in loan subsidies, expanded Telehealth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March 27, 2020  - Coronavirus Aid, Relief and Economic Security Act (CARES) - $2 Trillion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dirty="0"/>
              <a:t>Giant bill – expanded previous two acts, added small business forgivable loans (PPPs)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December 27, 2020 – Coronavirus response and Relief Supplemental Appropriations Act (CRRSA) - $900 Billion (part of additional appropriations act)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March 11, 2021 – </a:t>
            </a:r>
            <a:r>
              <a:rPr lang="en-US" b="1" dirty="0"/>
              <a:t>American Rescue Plan Act (ARPA) - $1.9 Trillion, includes $350 Billion in aid for State and Local governments</a:t>
            </a:r>
          </a:p>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6</a:t>
            </a:fld>
            <a:endParaRPr lang="en-US" dirty="0"/>
          </a:p>
        </p:txBody>
      </p:sp>
    </p:spTree>
    <p:extLst>
      <p:ext uri="{BB962C8B-B14F-4D97-AF65-F5344CB8AC3E}">
        <p14:creationId xmlns:p14="http://schemas.microsoft.com/office/powerpoint/2010/main" val="3369349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7</a:t>
            </a:fld>
            <a:endParaRPr lang="en-US" dirty="0"/>
          </a:p>
        </p:txBody>
      </p:sp>
    </p:spTree>
    <p:extLst>
      <p:ext uri="{BB962C8B-B14F-4D97-AF65-F5344CB8AC3E}">
        <p14:creationId xmlns:p14="http://schemas.microsoft.com/office/powerpoint/2010/main" val="3320359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8</a:t>
            </a:fld>
            <a:endParaRPr lang="en-US" dirty="0"/>
          </a:p>
        </p:txBody>
      </p:sp>
    </p:spTree>
    <p:extLst>
      <p:ext uri="{BB962C8B-B14F-4D97-AF65-F5344CB8AC3E}">
        <p14:creationId xmlns:p14="http://schemas.microsoft.com/office/powerpoint/2010/main" val="3353496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DOT funds available until September 30, 2024</a:t>
            </a:r>
          </a:p>
        </p:txBody>
      </p:sp>
      <p:sp>
        <p:nvSpPr>
          <p:cNvPr id="4" name="Slide Number Placeholder 3"/>
          <p:cNvSpPr>
            <a:spLocks noGrp="1"/>
          </p:cNvSpPr>
          <p:nvPr>
            <p:ph type="sldNum" sz="quarter" idx="5"/>
          </p:nvPr>
        </p:nvSpPr>
        <p:spPr/>
        <p:txBody>
          <a:bodyPr/>
          <a:lstStyle/>
          <a:p>
            <a:fld id="{065FDB04-5B51-478A-A894-EE4CBA93FE69}" type="slidenum">
              <a:rPr lang="en-US" smtClean="0"/>
              <a:pPr/>
              <a:t>9</a:t>
            </a:fld>
            <a:endParaRPr lang="en-US" dirty="0"/>
          </a:p>
        </p:txBody>
      </p:sp>
    </p:spTree>
    <p:extLst>
      <p:ext uri="{BB962C8B-B14F-4D97-AF65-F5344CB8AC3E}">
        <p14:creationId xmlns:p14="http://schemas.microsoft.com/office/powerpoint/2010/main" val="19524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All eligible recipients are also required to have an active registration with the System for Award Management (SAM) (https://www.sam.gov). </a:t>
            </a:r>
          </a:p>
          <a:p>
            <a:endParaRPr lang="en-US" dirty="0"/>
          </a:p>
          <a:p>
            <a:r>
              <a:rPr lang="en-US" dirty="0"/>
              <a:t>Generally, your organization must maintain records and financial documents for five years after all funds have been expended or returned to Treasury, as outlined in paragraph 4.c. of the Award Terms and Conditions.</a:t>
            </a:r>
          </a:p>
          <a:p>
            <a:endParaRPr lang="en-US" dirty="0"/>
          </a:p>
          <a:p>
            <a:r>
              <a:rPr lang="en-US" dirty="0"/>
              <a:t>Recipients and subrecipients that expend more than $750,000 in Federal awards during their fiscal year will be subject to an audit under the Single Audit Act and its implementing regulation at 2 CFR Part 200, Subpart F regarding audit requirements.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FDB04-5B51-478A-A894-EE4CBA93FE69}" type="slidenum">
              <a:rPr kumimoji="0" lang="en-US" sz="900" b="0" i="0" u="none" strike="noStrike" kern="1200" cap="none" spc="0" normalizeH="0" baseline="0" noProof="0" smtClean="0">
                <a:ln>
                  <a:noFill/>
                </a:ln>
                <a:solidFill>
                  <a:srgbClr val="65666A"/>
                </a:solidFill>
                <a:effectLst/>
                <a:uLnTx/>
                <a:uFillTx/>
                <a:latin typeface="Tw Cen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srgbClr val="65666A"/>
              </a:solidFill>
              <a:effectLst/>
              <a:uLnTx/>
              <a:uFillTx/>
              <a:latin typeface="Tw Cen MT"/>
              <a:ea typeface="+mn-ea"/>
              <a:cs typeface="+mn-cs"/>
            </a:endParaRPr>
          </a:p>
        </p:txBody>
      </p:sp>
    </p:spTree>
    <p:extLst>
      <p:ext uri="{BB962C8B-B14F-4D97-AF65-F5344CB8AC3E}">
        <p14:creationId xmlns:p14="http://schemas.microsoft.com/office/powerpoint/2010/main" val="40347277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5120640"/>
            <a:ext cx="9144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hasCustomPrompt="1"/>
          </p:nvPr>
        </p:nvSpPr>
        <p:spPr>
          <a:xfrm>
            <a:off x="228598" y="5486400"/>
            <a:ext cx="8686800" cy="677108"/>
          </a:xfrm>
        </p:spPr>
        <p:txBody>
          <a:bodyPr wrap="square" tIns="0" bIns="0" anchor="b">
            <a:normAutofit/>
          </a:bodyPr>
          <a:lstStyle>
            <a:lvl1pPr algn="l">
              <a:lnSpc>
                <a:spcPct val="100000"/>
              </a:lnSpc>
              <a:defRPr sz="4400" b="1" spc="-150" baseline="0">
                <a:solidFill>
                  <a:schemeClr val="tx2"/>
                </a:solidFill>
                <a:latin typeface="+mj-lt"/>
              </a:defRPr>
            </a:lvl1pPr>
          </a:lstStyle>
          <a:p>
            <a:r>
              <a:rPr lang="en-US" dirty="0"/>
              <a:t>SHORT TITLE HERE</a:t>
            </a:r>
          </a:p>
        </p:txBody>
      </p:sp>
      <p:sp>
        <p:nvSpPr>
          <p:cNvPr id="12" name="Subtitle 2"/>
          <p:cNvSpPr>
            <a:spLocks noGrp="1"/>
          </p:cNvSpPr>
          <p:nvPr>
            <p:ph type="subTitle" idx="1"/>
          </p:nvPr>
        </p:nvSpPr>
        <p:spPr>
          <a:xfrm>
            <a:off x="228600" y="6151419"/>
            <a:ext cx="8686798" cy="604233"/>
          </a:xfrm>
        </p:spPr>
        <p:txBody>
          <a:bodyPr lIns="0" rIns="0">
            <a:noAutofit/>
          </a:bodyPr>
          <a:lstStyle>
            <a:lvl1pPr marL="0" indent="0" algn="l">
              <a:lnSpc>
                <a:spcPct val="100000"/>
              </a:lnSpc>
              <a:spcBef>
                <a:spcPts val="0"/>
              </a:spcBef>
              <a:buNone/>
              <a:defRPr sz="20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FD5CEDFC-0573-4B11-9176-F2EFAF964F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1800" y="1144886"/>
            <a:ext cx="3200400" cy="2275380"/>
          </a:xfrm>
          <a:prstGeom prst="rect">
            <a:avLst/>
          </a:prstGeom>
        </p:spPr>
      </p:pic>
    </p:spTree>
    <p:extLst>
      <p:ext uri="{BB962C8B-B14F-4D97-AF65-F5344CB8AC3E}">
        <p14:creationId xmlns:p14="http://schemas.microsoft.com/office/powerpoint/2010/main" val="203870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lide - Whit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1371600" y="2057400"/>
            <a:ext cx="6400800" cy="4114800"/>
          </a:xfrm>
        </p:spPr>
        <p:txBody>
          <a:bodyPr anchor="t" anchorCtr="0">
            <a:normAutofit/>
          </a:bodyPr>
          <a:lstStyle>
            <a:lvl1pPr>
              <a:defRPr sz="6600" cap="all" baseline="0">
                <a:solidFill>
                  <a:schemeClr val="tx2"/>
                </a:solidFill>
              </a:defRPr>
            </a:lvl1pPr>
          </a:lstStyle>
          <a:p>
            <a:r>
              <a:rPr lang="en-US" dirty="0"/>
              <a:t>SECTION TITLE</a:t>
            </a:r>
          </a:p>
        </p:txBody>
      </p:sp>
      <p:pic>
        <p:nvPicPr>
          <p:cNvPr id="5" name="Picture 4">
            <a:extLst>
              <a:ext uri="{FF2B5EF4-FFF2-40B4-BE49-F238E27FC236}">
                <a16:creationId xmlns:a16="http://schemas.microsoft.com/office/drawing/2014/main" id="{6E9BE945-D159-4F5D-A837-7E3D924B0B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7052" y="1600200"/>
            <a:ext cx="903496" cy="348557"/>
          </a:xfrm>
          <a:prstGeom prst="rect">
            <a:avLst/>
          </a:prstGeom>
        </p:spPr>
      </p:pic>
    </p:spTree>
    <p:extLst>
      <p:ext uri="{BB962C8B-B14F-4D97-AF65-F5344CB8AC3E}">
        <p14:creationId xmlns:p14="http://schemas.microsoft.com/office/powerpoint/2010/main" val="2810875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Left Graphic Layout">
    <p:spTree>
      <p:nvGrpSpPr>
        <p:cNvPr id="1" name=""/>
        <p:cNvGrpSpPr/>
        <p:nvPr/>
      </p:nvGrpSpPr>
      <p:grpSpPr>
        <a:xfrm>
          <a:off x="0" y="0"/>
          <a:ext cx="0" cy="0"/>
          <a:chOff x="0" y="0"/>
          <a:chExt cx="0" cy="0"/>
        </a:xfrm>
      </p:grpSpPr>
      <p:sp>
        <p:nvSpPr>
          <p:cNvPr id="17" name="Date Placeholder 3">
            <a:extLst>
              <a:ext uri="{FF2B5EF4-FFF2-40B4-BE49-F238E27FC236}">
                <a16:creationId xmlns:a16="http://schemas.microsoft.com/office/drawing/2014/main" id="{8B23913C-0518-43DA-81B5-628FA96E9C9B}"/>
              </a:ext>
            </a:extLst>
          </p:cNvPr>
          <p:cNvSpPr>
            <a:spLocks noGrp="1"/>
          </p:cNvSpPr>
          <p:nvPr>
            <p:ph type="dt" sz="half" idx="10"/>
          </p:nvPr>
        </p:nvSpPr>
        <p:spPr>
          <a:xfrm>
            <a:off x="4462659" y="6629400"/>
            <a:ext cx="914400" cy="182880"/>
          </a:xfrm>
        </p:spPr>
        <p:txBody>
          <a:bodyPr/>
          <a:lstStyle>
            <a:lvl1pPr>
              <a:defRPr>
                <a:latin typeface="Tw Cen MT" panose="020B0602020104020603" pitchFamily="34" charset="0"/>
              </a:defRPr>
            </a:lvl1pPr>
          </a:lstStyle>
          <a:p>
            <a:fld id="{9239D14D-A7D8-427F-8D62-8808716C1DB9}" type="datetimeFigureOut">
              <a:rPr lang="en-US" smtClean="0"/>
              <a:pPr/>
              <a:t>9/27/2021</a:t>
            </a:fld>
            <a:endParaRPr lang="en-US" dirty="0"/>
          </a:p>
        </p:txBody>
      </p:sp>
      <p:sp>
        <p:nvSpPr>
          <p:cNvPr id="18" name="Rectangle 17">
            <a:extLst>
              <a:ext uri="{FF2B5EF4-FFF2-40B4-BE49-F238E27FC236}">
                <a16:creationId xmlns:a16="http://schemas.microsoft.com/office/drawing/2014/main" id="{E265BD02-115F-47F9-8BB7-9301C4689BF2}"/>
              </a:ext>
            </a:extLst>
          </p:cNvPr>
          <p:cNvSpPr/>
          <p:nvPr userDrawn="1"/>
        </p:nvSpPr>
        <p:spPr>
          <a:xfrm>
            <a:off x="4480560" y="1143000"/>
            <a:ext cx="466344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a:extLst>
              <a:ext uri="{FF2B5EF4-FFF2-40B4-BE49-F238E27FC236}">
                <a16:creationId xmlns:a16="http://schemas.microsoft.com/office/drawing/2014/main" id="{C2317542-466B-4C33-B536-40C988131EC3}"/>
              </a:ext>
            </a:extLst>
          </p:cNvPr>
          <p:cNvSpPr>
            <a:spLocks noGrp="1"/>
          </p:cNvSpPr>
          <p:nvPr>
            <p:ph type="title" hasCustomPrompt="1"/>
          </p:nvPr>
        </p:nvSpPr>
        <p:spPr>
          <a:xfrm>
            <a:off x="4480560" y="182880"/>
            <a:ext cx="4480560" cy="1033271"/>
          </a:xfrm>
        </p:spPr>
        <p:txBody>
          <a:bodyPr lIns="0" rIns="0">
            <a:noAutofit/>
          </a:bodyPr>
          <a:lstStyle>
            <a:lvl1pPr>
              <a:defRPr sz="4000" spc="-150" baseline="0">
                <a:solidFill>
                  <a:schemeClr val="tx2"/>
                </a:solidFill>
              </a:defRPr>
            </a:lvl1pPr>
          </a:lstStyle>
          <a:p>
            <a:r>
              <a:rPr lang="en-US" dirty="0"/>
              <a:t>CLICK TO EDIT MASTER</a:t>
            </a:r>
          </a:p>
        </p:txBody>
      </p:sp>
      <p:sp>
        <p:nvSpPr>
          <p:cNvPr id="20" name="Content Placeholder 2">
            <a:extLst>
              <a:ext uri="{FF2B5EF4-FFF2-40B4-BE49-F238E27FC236}">
                <a16:creationId xmlns:a16="http://schemas.microsoft.com/office/drawing/2014/main" id="{D10F24FA-DC24-4423-9F3E-791AF25819ED}"/>
              </a:ext>
            </a:extLst>
          </p:cNvPr>
          <p:cNvSpPr>
            <a:spLocks noGrp="1"/>
          </p:cNvSpPr>
          <p:nvPr>
            <p:ph idx="1"/>
          </p:nvPr>
        </p:nvSpPr>
        <p:spPr>
          <a:xfrm>
            <a:off x="4480560" y="1490471"/>
            <a:ext cx="4480560" cy="4993455"/>
          </a:xfrm>
        </p:spPr>
        <p:txBody>
          <a:bodyPr lIns="0" rIns="0"/>
          <a:lstStyle>
            <a:lvl1pPr marL="0" indent="0">
              <a:buFont typeface="Arial" panose="020B0604020202020204" pitchFamily="34" charset="0"/>
              <a:buNone/>
              <a:defRPr>
                <a:solidFill>
                  <a:schemeClr val="tx2"/>
                </a:solidFill>
                <a:latin typeface="Tw Cen MT" panose="020B0602020104020603" pitchFamily="34" charset="0"/>
              </a:defRPr>
            </a:lvl1pPr>
            <a:lvl2pPr marL="342900" indent="0">
              <a:buFont typeface="Arial" panose="020B0604020202020204" pitchFamily="34" charset="0"/>
              <a:buNone/>
              <a:defRPr>
                <a:solidFill>
                  <a:schemeClr val="accent1"/>
                </a:solidFill>
                <a:latin typeface="Tw Cen MT" panose="020B0602020104020603" pitchFamily="34" charset="0"/>
              </a:defRPr>
            </a:lvl2pPr>
            <a:lvl3pPr marL="685800" indent="0">
              <a:buFont typeface="Arial" panose="020B0604020202020204" pitchFamily="34" charset="0"/>
              <a:buNone/>
              <a:defRPr>
                <a:solidFill>
                  <a:schemeClr val="accent1"/>
                </a:solidFill>
                <a:latin typeface="Tw Cen MT" panose="020B0602020104020603" pitchFamily="34" charset="0"/>
              </a:defRPr>
            </a:lvl3pPr>
            <a:lvl4pPr marL="1028700" indent="0">
              <a:buFont typeface="Arial" panose="020B0604020202020204" pitchFamily="34" charset="0"/>
              <a:buNone/>
              <a:defRPr>
                <a:solidFill>
                  <a:schemeClr val="accent1"/>
                </a:solidFill>
                <a:latin typeface="Tw Cen MT" panose="020B0602020104020603" pitchFamily="34" charset="0"/>
              </a:defRPr>
            </a:lvl4pPr>
            <a:lvl5pPr marL="1371600" indent="0">
              <a:buFont typeface="Arial" panose="020B0604020202020204" pitchFamily="34" charset="0"/>
              <a:buNone/>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Footer Placeholder 4">
            <a:extLst>
              <a:ext uri="{FF2B5EF4-FFF2-40B4-BE49-F238E27FC236}">
                <a16:creationId xmlns:a16="http://schemas.microsoft.com/office/drawing/2014/main" id="{E2D7DFB3-3851-49C0-B028-DB284B8F56BF}"/>
              </a:ext>
            </a:extLst>
          </p:cNvPr>
          <p:cNvSpPr>
            <a:spLocks noGrp="1"/>
          </p:cNvSpPr>
          <p:nvPr>
            <p:ph type="ftr" sz="quarter" idx="3"/>
          </p:nvPr>
        </p:nvSpPr>
        <p:spPr>
          <a:xfrm>
            <a:off x="5694808" y="6629400"/>
            <a:ext cx="2281076" cy="182880"/>
          </a:xfrm>
          <a:prstGeom prst="rect">
            <a:avLst/>
          </a:prstGeom>
        </p:spPr>
        <p:txBody>
          <a:bodyPr vert="horz" lIns="91440" tIns="45720" rIns="91440" bIns="45720" rtlCol="0" anchor="ctr"/>
          <a:lstStyle>
            <a:lvl1pPr algn="ctr">
              <a:defRPr sz="900">
                <a:solidFill>
                  <a:schemeClr val="accent1"/>
                </a:solidFill>
                <a:latin typeface="Tw Cen MT" panose="020B0602020104020603" pitchFamily="34" charset="0"/>
              </a:defRPr>
            </a:lvl1pPr>
          </a:lstStyle>
          <a:p>
            <a:endParaRPr lang="en-US" dirty="0"/>
          </a:p>
        </p:txBody>
      </p:sp>
      <p:sp>
        <p:nvSpPr>
          <p:cNvPr id="22" name="Slide Number Placeholder 5">
            <a:extLst>
              <a:ext uri="{FF2B5EF4-FFF2-40B4-BE49-F238E27FC236}">
                <a16:creationId xmlns:a16="http://schemas.microsoft.com/office/drawing/2014/main" id="{8F8D9653-BDB4-44CD-8856-8A854011C0C5}"/>
              </a:ext>
            </a:extLst>
          </p:cNvPr>
          <p:cNvSpPr>
            <a:spLocks noGrp="1"/>
          </p:cNvSpPr>
          <p:nvPr>
            <p:ph type="sldNum" sz="quarter" idx="4"/>
          </p:nvPr>
        </p:nvSpPr>
        <p:spPr>
          <a:xfrm>
            <a:off x="8275320" y="6629400"/>
            <a:ext cx="685800" cy="182880"/>
          </a:xfrm>
          <a:prstGeom prst="rect">
            <a:avLst/>
          </a:prstGeom>
        </p:spPr>
        <p:txBody>
          <a:bodyPr vert="horz" lIns="91440" tIns="45720" rIns="91440" bIns="45720" rtlCol="0" anchor="ctr"/>
          <a:lstStyle>
            <a:lvl1pPr algn="r">
              <a:defRPr sz="900">
                <a:solidFill>
                  <a:schemeClr val="accent1"/>
                </a:solidFill>
                <a:latin typeface="Tw Cen MT" panose="020B0602020104020603" pitchFamily="34" charset="0"/>
              </a:defRPr>
            </a:lvl1pPr>
          </a:lstStyle>
          <a:p>
            <a:fld id="{18CF7050-A8E5-428C-81D9-F84418705036}" type="slidenum">
              <a:rPr lang="en-US" smtClean="0"/>
              <a:pPr/>
              <a:t>‹#›</a:t>
            </a:fld>
            <a:endParaRPr lang="en-US" dirty="0"/>
          </a:p>
        </p:txBody>
      </p:sp>
      <p:sp>
        <p:nvSpPr>
          <p:cNvPr id="23" name="Content Placeholder 2">
            <a:extLst>
              <a:ext uri="{FF2B5EF4-FFF2-40B4-BE49-F238E27FC236}">
                <a16:creationId xmlns:a16="http://schemas.microsoft.com/office/drawing/2014/main" id="{24EDD153-DDEF-4510-BB71-ECF9A2B6F564}"/>
              </a:ext>
            </a:extLst>
          </p:cNvPr>
          <p:cNvSpPr>
            <a:spLocks noGrp="1"/>
          </p:cNvSpPr>
          <p:nvPr>
            <p:ph idx="11"/>
          </p:nvPr>
        </p:nvSpPr>
        <p:spPr>
          <a:xfrm>
            <a:off x="0" y="0"/>
            <a:ext cx="4297679" cy="6858000"/>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705163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ent - Right Graphic">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26252839-259B-4506-B94F-504186D049C4}"/>
              </a:ext>
            </a:extLst>
          </p:cNvPr>
          <p:cNvSpPr>
            <a:spLocks noGrp="1"/>
          </p:cNvSpPr>
          <p:nvPr>
            <p:ph type="sldNum" sz="quarter" idx="12"/>
          </p:nvPr>
        </p:nvSpPr>
        <p:spPr>
          <a:xfrm>
            <a:off x="2673642" y="6639339"/>
            <a:ext cx="365760" cy="182880"/>
          </a:xfrm>
        </p:spPr>
        <p:txBody>
          <a:bodyPr/>
          <a:lstStyle>
            <a:lvl1pPr>
              <a:defRPr>
                <a:latin typeface="Tw Cen MT" panose="020B0602020104020603" pitchFamily="34" charset="0"/>
              </a:defRPr>
            </a:lvl1pPr>
          </a:lstStyle>
          <a:p>
            <a:fld id="{18CF7050-A8E5-428C-81D9-F84418705036}" type="slidenum">
              <a:rPr lang="en-US" smtClean="0"/>
              <a:pPr/>
              <a:t>‹#›</a:t>
            </a:fld>
            <a:endParaRPr lang="en-US" dirty="0"/>
          </a:p>
        </p:txBody>
      </p:sp>
      <p:sp>
        <p:nvSpPr>
          <p:cNvPr id="14" name="Rectangle 13">
            <a:extLst>
              <a:ext uri="{FF2B5EF4-FFF2-40B4-BE49-F238E27FC236}">
                <a16:creationId xmlns:a16="http://schemas.microsoft.com/office/drawing/2014/main" id="{A116E807-90DB-436A-8EC0-E099494C881E}"/>
              </a:ext>
            </a:extLst>
          </p:cNvPr>
          <p:cNvSpPr/>
          <p:nvPr userDrawn="1"/>
        </p:nvSpPr>
        <p:spPr>
          <a:xfrm>
            <a:off x="0" y="0"/>
            <a:ext cx="9144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a:extLst>
              <a:ext uri="{FF2B5EF4-FFF2-40B4-BE49-F238E27FC236}">
                <a16:creationId xmlns:a16="http://schemas.microsoft.com/office/drawing/2014/main" id="{41E51DE2-2537-4BD2-97A5-821C0305B97F}"/>
              </a:ext>
            </a:extLst>
          </p:cNvPr>
          <p:cNvSpPr>
            <a:spLocks noGrp="1"/>
          </p:cNvSpPr>
          <p:nvPr>
            <p:ph idx="13"/>
          </p:nvPr>
        </p:nvSpPr>
        <p:spPr>
          <a:xfrm>
            <a:off x="3200400" y="0"/>
            <a:ext cx="5943600" cy="6858000"/>
          </a:xfrm>
        </p:spPr>
        <p:txBody>
          <a:bodyPr/>
          <a:lstStyle>
            <a:lvl1pPr marL="0" indent="0">
              <a:buNone/>
              <a:defRPr/>
            </a:lvl1pPr>
          </a:lstStyle>
          <a:p>
            <a:pPr lvl="0"/>
            <a:r>
              <a:rPr lang="en-US"/>
              <a:t>Click to edit Master text styles</a:t>
            </a:r>
          </a:p>
        </p:txBody>
      </p:sp>
      <p:sp>
        <p:nvSpPr>
          <p:cNvPr id="16" name="Content Placeholder 2">
            <a:extLst>
              <a:ext uri="{FF2B5EF4-FFF2-40B4-BE49-F238E27FC236}">
                <a16:creationId xmlns:a16="http://schemas.microsoft.com/office/drawing/2014/main" id="{2EBF7391-8075-45E7-BCF6-16F891D6A75E}"/>
              </a:ext>
            </a:extLst>
          </p:cNvPr>
          <p:cNvSpPr>
            <a:spLocks noGrp="1"/>
          </p:cNvSpPr>
          <p:nvPr>
            <p:ph idx="14" hasCustomPrompt="1"/>
          </p:nvPr>
        </p:nvSpPr>
        <p:spPr>
          <a:xfrm>
            <a:off x="274320" y="1828799"/>
            <a:ext cx="2743200" cy="3657600"/>
          </a:xfrm>
        </p:spPr>
        <p:txBody>
          <a:bodyPr lIns="0" rIns="0"/>
          <a:lstStyle>
            <a:lvl1pPr marL="0" indent="0">
              <a:buNone/>
              <a:defRPr sz="2000" b="0" baseline="0">
                <a:solidFill>
                  <a:schemeClr val="tx2"/>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17" name="Date Placeholder 3">
            <a:extLst>
              <a:ext uri="{FF2B5EF4-FFF2-40B4-BE49-F238E27FC236}">
                <a16:creationId xmlns:a16="http://schemas.microsoft.com/office/drawing/2014/main" id="{918B3C88-90F2-482D-882F-7F6D221768F0}"/>
              </a:ext>
            </a:extLst>
          </p:cNvPr>
          <p:cNvSpPr>
            <a:spLocks noGrp="1"/>
          </p:cNvSpPr>
          <p:nvPr>
            <p:ph type="dt" sz="half" idx="10"/>
          </p:nvPr>
        </p:nvSpPr>
        <p:spPr>
          <a:xfrm>
            <a:off x="168960" y="6629400"/>
            <a:ext cx="914400" cy="182880"/>
          </a:xfrm>
        </p:spPr>
        <p:txBody>
          <a:bodyPr/>
          <a:lstStyle>
            <a:lvl1pPr>
              <a:defRPr>
                <a:latin typeface="Tw Cen MT" panose="020B0602020104020603" pitchFamily="34" charset="0"/>
              </a:defRPr>
            </a:lvl1pPr>
          </a:lstStyle>
          <a:p>
            <a:fld id="{9239D14D-A7D8-427F-8D62-8808716C1DB9}" type="datetimeFigureOut">
              <a:rPr lang="en-US" smtClean="0"/>
              <a:pPr/>
              <a:t>9/27/2021</a:t>
            </a:fld>
            <a:endParaRPr lang="en-US" dirty="0"/>
          </a:p>
        </p:txBody>
      </p:sp>
    </p:spTree>
    <p:extLst>
      <p:ext uri="{BB962C8B-B14F-4D97-AF65-F5344CB8AC3E}">
        <p14:creationId xmlns:p14="http://schemas.microsoft.com/office/powerpoint/2010/main" val="1054848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Right Graphic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CEEC4F-894A-4155-8C4A-F2C9B3FBA334}"/>
              </a:ext>
            </a:extLst>
          </p:cNvPr>
          <p:cNvSpPr/>
          <p:nvPr userDrawn="1"/>
        </p:nvSpPr>
        <p:spPr>
          <a:xfrm>
            <a:off x="0" y="1143000"/>
            <a:ext cx="466344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FEED8868-C937-42EA-9F5F-65382237DCB3}"/>
              </a:ext>
            </a:extLst>
          </p:cNvPr>
          <p:cNvSpPr>
            <a:spLocks noGrp="1"/>
          </p:cNvSpPr>
          <p:nvPr>
            <p:ph type="title" hasCustomPrompt="1"/>
          </p:nvPr>
        </p:nvSpPr>
        <p:spPr>
          <a:xfrm>
            <a:off x="228600" y="182880"/>
            <a:ext cx="4389120" cy="1033271"/>
          </a:xfrm>
        </p:spPr>
        <p:txBody>
          <a:bodyPr lIns="0" rIns="0">
            <a:noAutofit/>
          </a:bodyPr>
          <a:lstStyle>
            <a:lvl1pPr>
              <a:defRPr sz="4000" spc="-150" baseline="0">
                <a:solidFill>
                  <a:schemeClr val="tx2"/>
                </a:solidFill>
              </a:defRPr>
            </a:lvl1pPr>
          </a:lstStyle>
          <a:p>
            <a:r>
              <a:rPr lang="en-US" dirty="0"/>
              <a:t>CLICK TO EDIT MASTER</a:t>
            </a:r>
          </a:p>
        </p:txBody>
      </p:sp>
      <p:sp>
        <p:nvSpPr>
          <p:cNvPr id="12" name="Content Placeholder 2">
            <a:extLst>
              <a:ext uri="{FF2B5EF4-FFF2-40B4-BE49-F238E27FC236}">
                <a16:creationId xmlns:a16="http://schemas.microsoft.com/office/drawing/2014/main" id="{8229D29A-9550-4A63-9207-7D5502DB5643}"/>
              </a:ext>
            </a:extLst>
          </p:cNvPr>
          <p:cNvSpPr>
            <a:spLocks noGrp="1"/>
          </p:cNvSpPr>
          <p:nvPr>
            <p:ph idx="1"/>
          </p:nvPr>
        </p:nvSpPr>
        <p:spPr>
          <a:xfrm>
            <a:off x="228600" y="1490471"/>
            <a:ext cx="4389120" cy="4993455"/>
          </a:xfrm>
        </p:spPr>
        <p:txBody>
          <a:bodyPr lIns="0" rIns="0"/>
          <a:lstStyle>
            <a:lvl1pPr marL="0" indent="0">
              <a:buFont typeface="Arial" panose="020B0604020202020204" pitchFamily="34" charset="0"/>
              <a:buNone/>
              <a:defRPr>
                <a:solidFill>
                  <a:schemeClr val="tx2"/>
                </a:solidFill>
                <a:latin typeface="Tw Cen MT" panose="020B0602020104020603" pitchFamily="34" charset="0"/>
              </a:defRPr>
            </a:lvl1pPr>
            <a:lvl2pPr marL="342900" indent="0">
              <a:buFont typeface="Arial" panose="020B0604020202020204" pitchFamily="34" charset="0"/>
              <a:buNone/>
              <a:defRPr>
                <a:solidFill>
                  <a:schemeClr val="accent1"/>
                </a:solidFill>
                <a:latin typeface="Tw Cen MT" panose="020B0602020104020603" pitchFamily="34" charset="0"/>
              </a:defRPr>
            </a:lvl2pPr>
            <a:lvl3pPr marL="685800" indent="0">
              <a:buFont typeface="Arial" panose="020B0604020202020204" pitchFamily="34" charset="0"/>
              <a:buNone/>
              <a:defRPr>
                <a:solidFill>
                  <a:schemeClr val="accent1"/>
                </a:solidFill>
                <a:latin typeface="Tw Cen MT" panose="020B0602020104020603" pitchFamily="34" charset="0"/>
              </a:defRPr>
            </a:lvl3pPr>
            <a:lvl4pPr marL="1028700" indent="0">
              <a:buFont typeface="Arial" panose="020B0604020202020204" pitchFamily="34" charset="0"/>
              <a:buNone/>
              <a:defRPr>
                <a:solidFill>
                  <a:schemeClr val="accent1"/>
                </a:solidFill>
                <a:latin typeface="Tw Cen MT" panose="020B0602020104020603" pitchFamily="34" charset="0"/>
              </a:defRPr>
            </a:lvl4pPr>
            <a:lvl5pPr marL="1371600" indent="0">
              <a:buFont typeface="Arial" panose="020B0604020202020204" pitchFamily="34" charset="0"/>
              <a:buNone/>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03C0FFFD-6A9A-4BBE-8885-663DB98DA47B}"/>
              </a:ext>
            </a:extLst>
          </p:cNvPr>
          <p:cNvSpPr>
            <a:spLocks noGrp="1"/>
          </p:cNvSpPr>
          <p:nvPr>
            <p:ph idx="11"/>
          </p:nvPr>
        </p:nvSpPr>
        <p:spPr>
          <a:xfrm>
            <a:off x="4846320" y="0"/>
            <a:ext cx="4297680" cy="6858000"/>
          </a:xfrm>
        </p:spPr>
        <p:txBody>
          <a:bodyPr/>
          <a:lstStyle>
            <a:lvl1pPr marL="0" indent="0">
              <a:buNone/>
              <a:defRPr/>
            </a:lvl1pPr>
          </a:lstStyle>
          <a:p>
            <a:pPr lvl="0"/>
            <a:r>
              <a:rPr lang="en-US"/>
              <a:t>Click to edit Master text styles</a:t>
            </a:r>
          </a:p>
        </p:txBody>
      </p:sp>
      <p:sp>
        <p:nvSpPr>
          <p:cNvPr id="14" name="Date Placeholder 3">
            <a:extLst>
              <a:ext uri="{FF2B5EF4-FFF2-40B4-BE49-F238E27FC236}">
                <a16:creationId xmlns:a16="http://schemas.microsoft.com/office/drawing/2014/main" id="{D470A477-6B08-45B5-AB38-0E98C7508FB3}"/>
              </a:ext>
            </a:extLst>
          </p:cNvPr>
          <p:cNvSpPr>
            <a:spLocks noGrp="1"/>
          </p:cNvSpPr>
          <p:nvPr>
            <p:ph type="dt" sz="half" idx="10"/>
          </p:nvPr>
        </p:nvSpPr>
        <p:spPr>
          <a:xfrm>
            <a:off x="168960" y="6629400"/>
            <a:ext cx="914400" cy="182880"/>
          </a:xfrm>
        </p:spPr>
        <p:txBody>
          <a:bodyPr/>
          <a:lstStyle>
            <a:lvl1pPr>
              <a:defRPr>
                <a:latin typeface="Tw Cen MT" panose="020B0602020104020603" pitchFamily="34" charset="0"/>
              </a:defRPr>
            </a:lvl1pPr>
          </a:lstStyle>
          <a:p>
            <a:fld id="{9239D14D-A7D8-427F-8D62-8808716C1DB9}" type="datetimeFigureOut">
              <a:rPr lang="en-US" smtClean="0"/>
              <a:pPr/>
              <a:t>9/27/2021</a:t>
            </a:fld>
            <a:endParaRPr lang="en-US" dirty="0"/>
          </a:p>
        </p:txBody>
      </p:sp>
      <p:sp>
        <p:nvSpPr>
          <p:cNvPr id="15" name="Footer Placeholder 4">
            <a:extLst>
              <a:ext uri="{FF2B5EF4-FFF2-40B4-BE49-F238E27FC236}">
                <a16:creationId xmlns:a16="http://schemas.microsoft.com/office/drawing/2014/main" id="{2FBE3768-C7A5-4755-9C7F-04FA4921CF1D}"/>
              </a:ext>
            </a:extLst>
          </p:cNvPr>
          <p:cNvSpPr>
            <a:spLocks noGrp="1"/>
          </p:cNvSpPr>
          <p:nvPr>
            <p:ph type="ftr" sz="quarter" idx="3"/>
          </p:nvPr>
        </p:nvSpPr>
        <p:spPr>
          <a:xfrm>
            <a:off x="1401109" y="6629400"/>
            <a:ext cx="2281076" cy="182880"/>
          </a:xfrm>
          <a:prstGeom prst="rect">
            <a:avLst/>
          </a:prstGeom>
        </p:spPr>
        <p:txBody>
          <a:bodyPr vert="horz" lIns="91440" tIns="45720" rIns="91440" bIns="45720" rtlCol="0" anchor="ctr"/>
          <a:lstStyle>
            <a:lvl1pPr algn="ctr">
              <a:defRPr sz="900">
                <a:solidFill>
                  <a:schemeClr val="accent1"/>
                </a:solidFill>
                <a:latin typeface="Tw Cen MT" panose="020B0602020104020603" pitchFamily="34" charset="0"/>
              </a:defRPr>
            </a:lvl1pPr>
          </a:lstStyle>
          <a:p>
            <a:endParaRPr lang="en-US" dirty="0"/>
          </a:p>
        </p:txBody>
      </p:sp>
      <p:sp>
        <p:nvSpPr>
          <p:cNvPr id="16" name="Slide Number Placeholder 5">
            <a:extLst>
              <a:ext uri="{FF2B5EF4-FFF2-40B4-BE49-F238E27FC236}">
                <a16:creationId xmlns:a16="http://schemas.microsoft.com/office/drawing/2014/main" id="{5E9B35C4-A79F-4588-9BF7-7F8869D9A43E}"/>
              </a:ext>
            </a:extLst>
          </p:cNvPr>
          <p:cNvSpPr>
            <a:spLocks noGrp="1"/>
          </p:cNvSpPr>
          <p:nvPr>
            <p:ph type="sldNum" sz="quarter" idx="4"/>
          </p:nvPr>
        </p:nvSpPr>
        <p:spPr>
          <a:xfrm>
            <a:off x="3981621" y="6629400"/>
            <a:ext cx="685800" cy="182880"/>
          </a:xfrm>
          <a:prstGeom prst="rect">
            <a:avLst/>
          </a:prstGeom>
        </p:spPr>
        <p:txBody>
          <a:bodyPr vert="horz" lIns="91440" tIns="45720" rIns="91440" bIns="45720" rtlCol="0" anchor="ctr"/>
          <a:lstStyle>
            <a:lvl1pPr algn="r">
              <a:defRPr sz="900">
                <a:solidFill>
                  <a:schemeClr val="accent1"/>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2444437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 Graphic">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E9E4131-45F9-48A1-83B5-C847CB7EDBD2}"/>
              </a:ext>
            </a:extLst>
          </p:cNvPr>
          <p:cNvSpPr>
            <a:spLocks noGrp="1"/>
          </p:cNvSpPr>
          <p:nvPr>
            <p:ph idx="14"/>
          </p:nvPr>
        </p:nvSpPr>
        <p:spPr>
          <a:xfrm>
            <a:off x="0" y="0"/>
            <a:ext cx="9144000" cy="6858000"/>
          </a:xfrm>
        </p:spPr>
        <p:txBody>
          <a:bodyPr lIns="0" rIns="0"/>
          <a:lstStyle>
            <a:lvl1pPr marL="0" indent="0">
              <a:buFont typeface="Arial" panose="020B0604020202020204" pitchFamily="34" charse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Click to edit Master text styles</a:t>
            </a:r>
          </a:p>
        </p:txBody>
      </p:sp>
    </p:spTree>
    <p:extLst>
      <p:ext uri="{BB962C8B-B14F-4D97-AF65-F5344CB8AC3E}">
        <p14:creationId xmlns:p14="http://schemas.microsoft.com/office/powerpoint/2010/main" val="134667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en-US" dirty="0"/>
              <a:t>CLICK TO EDIT MASTER TITLE STYLE</a:t>
            </a:r>
          </a:p>
        </p:txBody>
      </p:sp>
      <p:sp>
        <p:nvSpPr>
          <p:cNvPr id="5" name="Date Placeholder 4"/>
          <p:cNvSpPr>
            <a:spLocks noGrp="1"/>
          </p:cNvSpPr>
          <p:nvPr>
            <p:ph type="dt" sz="half" idx="10"/>
          </p:nvPr>
        </p:nvSpPr>
        <p:spPr/>
        <p:txBody>
          <a:bodyPr/>
          <a:lstStyle/>
          <a:p>
            <a:fld id="{9239D14D-A7D8-427F-8D62-8808716C1DB9}" type="datetimeFigureOut">
              <a:rPr lang="en-US" smtClean="0"/>
              <a:t>9/27/2021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CF7050-A8E5-428C-81D9-F84418705036}" type="slidenum">
              <a:rPr lang="en-US" smtClean="0"/>
              <a:t>‹#›</a:t>
            </a:fld>
            <a:endParaRPr lang="en-US" dirty="0"/>
          </a:p>
        </p:txBody>
      </p:sp>
      <p:sp>
        <p:nvSpPr>
          <p:cNvPr id="9" name="Content Placeholder 2"/>
          <p:cNvSpPr>
            <a:spLocks noGrp="1"/>
          </p:cNvSpPr>
          <p:nvPr>
            <p:ph idx="13" hasCustomPrompt="1"/>
          </p:nvPr>
        </p:nvSpPr>
        <p:spPr>
          <a:xfrm>
            <a:off x="228600" y="1371600"/>
            <a:ext cx="3931920" cy="327580"/>
          </a:xfrm>
        </p:spPr>
        <p:txBody>
          <a:bodyPr lIns="0" rIns="0" anchor="b" anchorCtr="0"/>
          <a:lstStyle>
            <a:lvl1pPr marL="0" indent="0">
              <a:buNone/>
              <a:defRPr sz="2400" b="1" cap="all" baseline="0">
                <a:solidFill>
                  <a:schemeClr val="tx2"/>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10" name="Content Placeholder 2"/>
          <p:cNvSpPr>
            <a:spLocks noGrp="1"/>
          </p:cNvSpPr>
          <p:nvPr>
            <p:ph idx="14" hasCustomPrompt="1"/>
          </p:nvPr>
        </p:nvSpPr>
        <p:spPr>
          <a:xfrm>
            <a:off x="228600" y="1828800"/>
            <a:ext cx="3931920" cy="4389120"/>
          </a:xfrm>
        </p:spPr>
        <p:txBody>
          <a:bodyPr lIns="0" rIns="0"/>
          <a:lstStyle>
            <a:lvl1pPr marL="0" indent="0">
              <a:buFont typeface="Arial" panose="020B0604020202020204" pitchFamily="34" charse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11" name="Content Placeholder 2"/>
          <p:cNvSpPr>
            <a:spLocks noGrp="1"/>
          </p:cNvSpPr>
          <p:nvPr>
            <p:ph idx="15" hasCustomPrompt="1"/>
          </p:nvPr>
        </p:nvSpPr>
        <p:spPr>
          <a:xfrm>
            <a:off x="4604657" y="1371600"/>
            <a:ext cx="3931920" cy="327580"/>
          </a:xfrm>
        </p:spPr>
        <p:txBody>
          <a:bodyPr lIns="0" rIns="0" anchor="b" anchorCtr="0"/>
          <a:lstStyle>
            <a:lvl1pPr marL="0" indent="0">
              <a:buNone/>
              <a:defRPr sz="2400" b="1" cap="all" baseline="0">
                <a:solidFill>
                  <a:schemeClr val="tx2"/>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12" name="Content Placeholder 2"/>
          <p:cNvSpPr>
            <a:spLocks noGrp="1"/>
          </p:cNvSpPr>
          <p:nvPr>
            <p:ph idx="16" hasCustomPrompt="1"/>
          </p:nvPr>
        </p:nvSpPr>
        <p:spPr>
          <a:xfrm>
            <a:off x="4604657" y="1828800"/>
            <a:ext cx="3931920" cy="4389120"/>
          </a:xfrm>
        </p:spPr>
        <p:txBody>
          <a:bodyPr lIns="0" rIns="0"/>
          <a:lstStyle>
            <a:lvl1pPr marL="0" indent="0">
              <a:buFont typeface="Arial" panose="020B0604020202020204" pitchFamily="34" charse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Tree>
    <p:extLst>
      <p:ext uri="{BB962C8B-B14F-4D97-AF65-F5344CB8AC3E}">
        <p14:creationId xmlns:p14="http://schemas.microsoft.com/office/powerpoint/2010/main" val="349636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Numbered Content">
    <p:spTree>
      <p:nvGrpSpPr>
        <p:cNvPr id="1" name=""/>
        <p:cNvGrpSpPr/>
        <p:nvPr/>
      </p:nvGrpSpPr>
      <p:grpSpPr>
        <a:xfrm>
          <a:off x="0" y="0"/>
          <a:ext cx="0" cy="0"/>
          <a:chOff x="0" y="0"/>
          <a:chExt cx="0" cy="0"/>
        </a:xfrm>
      </p:grpSpPr>
      <p:sp>
        <p:nvSpPr>
          <p:cNvPr id="18" name="Content Placeholder 2"/>
          <p:cNvSpPr>
            <a:spLocks noGrp="1"/>
          </p:cNvSpPr>
          <p:nvPr>
            <p:ph idx="1" hasCustomPrompt="1"/>
          </p:nvPr>
        </p:nvSpPr>
        <p:spPr>
          <a:xfrm>
            <a:off x="731520" y="656489"/>
            <a:ext cx="8001000" cy="327580"/>
          </a:xfrm>
        </p:spPr>
        <p:txBody>
          <a:bodyPr lIns="0" rIns="0"/>
          <a:lstStyle>
            <a:lvl1pPr marL="0" indent="0">
              <a:buNone/>
              <a:defRPr sz="2400" b="1" cap="all" baseline="0">
                <a:solidFill>
                  <a:schemeClr val="tx2"/>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19" name="Rectangle 18"/>
          <p:cNvSpPr/>
          <p:nvPr userDrawn="1"/>
        </p:nvSpPr>
        <p:spPr>
          <a:xfrm>
            <a:off x="0" y="0"/>
            <a:ext cx="9144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Content Placeholder 2"/>
          <p:cNvSpPr>
            <a:spLocks noGrp="1"/>
          </p:cNvSpPr>
          <p:nvPr>
            <p:ph idx="13" hasCustomPrompt="1"/>
          </p:nvPr>
        </p:nvSpPr>
        <p:spPr>
          <a:xfrm>
            <a:off x="731520" y="1026918"/>
            <a:ext cx="800100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5" name="Content Placeholder 2"/>
          <p:cNvSpPr>
            <a:spLocks noGrp="1"/>
          </p:cNvSpPr>
          <p:nvPr>
            <p:ph idx="14" hasCustomPrompt="1"/>
          </p:nvPr>
        </p:nvSpPr>
        <p:spPr>
          <a:xfrm>
            <a:off x="731520" y="2244970"/>
            <a:ext cx="8001000" cy="327580"/>
          </a:xfrm>
        </p:spPr>
        <p:txBody>
          <a:bodyPr lIns="0" rIns="0"/>
          <a:lstStyle>
            <a:lvl1pPr marL="0" indent="0">
              <a:buNone/>
              <a:defRPr sz="2400" b="1" cap="all" baseline="0">
                <a:solidFill>
                  <a:schemeClr val="tx2"/>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6" name="Content Placeholder 2"/>
          <p:cNvSpPr>
            <a:spLocks noGrp="1"/>
          </p:cNvSpPr>
          <p:nvPr>
            <p:ph idx="15" hasCustomPrompt="1"/>
          </p:nvPr>
        </p:nvSpPr>
        <p:spPr>
          <a:xfrm>
            <a:off x="731520" y="2615399"/>
            <a:ext cx="800100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7" name="Content Placeholder 2"/>
          <p:cNvSpPr>
            <a:spLocks noGrp="1"/>
          </p:cNvSpPr>
          <p:nvPr>
            <p:ph idx="16" hasCustomPrompt="1"/>
          </p:nvPr>
        </p:nvSpPr>
        <p:spPr>
          <a:xfrm>
            <a:off x="731520" y="3846805"/>
            <a:ext cx="8001000" cy="327580"/>
          </a:xfrm>
        </p:spPr>
        <p:txBody>
          <a:bodyPr lIns="0" rIns="0"/>
          <a:lstStyle>
            <a:lvl1pPr marL="0" indent="0">
              <a:buNone/>
              <a:defRPr sz="2400" b="1" cap="all" baseline="0">
                <a:solidFill>
                  <a:schemeClr val="tx2"/>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8" name="Content Placeholder 2"/>
          <p:cNvSpPr>
            <a:spLocks noGrp="1"/>
          </p:cNvSpPr>
          <p:nvPr>
            <p:ph idx="17" hasCustomPrompt="1"/>
          </p:nvPr>
        </p:nvSpPr>
        <p:spPr>
          <a:xfrm>
            <a:off x="731520" y="4217234"/>
            <a:ext cx="800100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9" name="Content Placeholder 2"/>
          <p:cNvSpPr>
            <a:spLocks noGrp="1"/>
          </p:cNvSpPr>
          <p:nvPr>
            <p:ph idx="18" hasCustomPrompt="1"/>
          </p:nvPr>
        </p:nvSpPr>
        <p:spPr>
          <a:xfrm>
            <a:off x="731520" y="5328189"/>
            <a:ext cx="8001000" cy="327580"/>
          </a:xfrm>
        </p:spPr>
        <p:txBody>
          <a:bodyPr lIns="0" rIns="0"/>
          <a:lstStyle>
            <a:lvl1pPr marL="0" indent="0">
              <a:buNone/>
              <a:defRPr sz="2400" b="1" cap="all" baseline="0">
                <a:solidFill>
                  <a:schemeClr val="tx2"/>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30" name="Content Placeholder 2"/>
          <p:cNvSpPr>
            <a:spLocks noGrp="1"/>
          </p:cNvSpPr>
          <p:nvPr>
            <p:ph idx="19" hasCustomPrompt="1"/>
          </p:nvPr>
        </p:nvSpPr>
        <p:spPr>
          <a:xfrm>
            <a:off x="731520" y="5698618"/>
            <a:ext cx="6690772"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11" name="Date Placeholder 1"/>
          <p:cNvSpPr>
            <a:spLocks noGrp="1"/>
          </p:cNvSpPr>
          <p:nvPr>
            <p:ph type="dt" sz="half" idx="10"/>
          </p:nvPr>
        </p:nvSpPr>
        <p:spPr>
          <a:xfrm>
            <a:off x="228600" y="6629400"/>
            <a:ext cx="914400" cy="182880"/>
          </a:xfrm>
        </p:spPr>
        <p:txBody>
          <a:bodyPr/>
          <a:lstStyle/>
          <a:p>
            <a:fld id="{9239D14D-A7D8-427F-8D62-8808716C1DB9}" type="datetimeFigureOut">
              <a:rPr lang="en-US" smtClean="0"/>
              <a:t>9/27/2021</a:t>
            </a:fld>
            <a:endParaRPr lang="en-US" dirty="0"/>
          </a:p>
        </p:txBody>
      </p:sp>
      <p:sp>
        <p:nvSpPr>
          <p:cNvPr id="12" name="Footer Placeholder 2"/>
          <p:cNvSpPr>
            <a:spLocks noGrp="1"/>
          </p:cNvSpPr>
          <p:nvPr>
            <p:ph type="ftr" sz="quarter" idx="11"/>
          </p:nvPr>
        </p:nvSpPr>
        <p:spPr>
          <a:xfrm>
            <a:off x="1828799" y="6629400"/>
            <a:ext cx="5486400" cy="182880"/>
          </a:xfrm>
        </p:spPr>
        <p:txBody>
          <a:bodyPr/>
          <a:lstStyle/>
          <a:p>
            <a:endParaRPr lang="en-US" dirty="0"/>
          </a:p>
        </p:txBody>
      </p:sp>
      <p:sp>
        <p:nvSpPr>
          <p:cNvPr id="13" name="Slide Number Placeholder 3"/>
          <p:cNvSpPr>
            <a:spLocks noGrp="1"/>
          </p:cNvSpPr>
          <p:nvPr>
            <p:ph type="sldNum" sz="quarter" idx="12"/>
          </p:nvPr>
        </p:nvSpPr>
        <p:spPr>
          <a:xfrm>
            <a:off x="8229600" y="6629400"/>
            <a:ext cx="685800" cy="182880"/>
          </a:xfrm>
        </p:spPr>
        <p:txBody>
          <a:bodyPr/>
          <a:lstStyle/>
          <a:p>
            <a:fld id="{18CF7050-A8E5-428C-81D9-F84418705036}" type="slidenum">
              <a:rPr lang="en-US" smtClean="0"/>
              <a:t>‹#›</a:t>
            </a:fld>
            <a:endParaRPr lang="en-US" dirty="0"/>
          </a:p>
        </p:txBody>
      </p:sp>
      <p:pic>
        <p:nvPicPr>
          <p:cNvPr id="14" name="Picture 13">
            <a:extLst>
              <a:ext uri="{FF2B5EF4-FFF2-40B4-BE49-F238E27FC236}">
                <a16:creationId xmlns:a16="http://schemas.microsoft.com/office/drawing/2014/main" id="{59036F75-CBDA-4E20-8C5D-8582A8C4FC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4427" y="5913006"/>
            <a:ext cx="1371448" cy="743712"/>
          </a:xfrm>
          <a:prstGeom prst="rect">
            <a:avLst/>
          </a:prstGeom>
        </p:spPr>
      </p:pic>
      <p:sp>
        <p:nvSpPr>
          <p:cNvPr id="15" name="TextBox 14">
            <a:extLst>
              <a:ext uri="{FF2B5EF4-FFF2-40B4-BE49-F238E27FC236}">
                <a16:creationId xmlns:a16="http://schemas.microsoft.com/office/drawing/2014/main" id="{AF95E1D6-44F1-4618-94BF-6FFD6F05FDC3}"/>
              </a:ext>
            </a:extLst>
          </p:cNvPr>
          <p:cNvSpPr txBox="1"/>
          <p:nvPr userDrawn="1"/>
        </p:nvSpPr>
        <p:spPr>
          <a:xfrm>
            <a:off x="228600" y="1970852"/>
            <a:ext cx="565265" cy="1107996"/>
          </a:xfrm>
          <a:prstGeom prst="rect">
            <a:avLst/>
          </a:prstGeom>
          <a:noFill/>
        </p:spPr>
        <p:txBody>
          <a:bodyPr wrap="square" rtlCol="0">
            <a:spAutoFit/>
          </a:bodyPr>
          <a:lstStyle/>
          <a:p>
            <a:pPr algn="r"/>
            <a:r>
              <a:rPr lang="en-US" sz="6600" dirty="0">
                <a:solidFill>
                  <a:schemeClr val="bg2"/>
                </a:solidFill>
                <a:latin typeface="Tw Cen MT Condensed Extra Bold" panose="020B0803020202020204" pitchFamily="34" charset="0"/>
              </a:rPr>
              <a:t>2</a:t>
            </a:r>
          </a:p>
        </p:txBody>
      </p:sp>
      <p:sp>
        <p:nvSpPr>
          <p:cNvPr id="16" name="TextBox 15">
            <a:extLst>
              <a:ext uri="{FF2B5EF4-FFF2-40B4-BE49-F238E27FC236}">
                <a16:creationId xmlns:a16="http://schemas.microsoft.com/office/drawing/2014/main" id="{41F40752-AE88-4FE5-B958-9E584D1A462A}"/>
              </a:ext>
            </a:extLst>
          </p:cNvPr>
          <p:cNvSpPr txBox="1"/>
          <p:nvPr userDrawn="1"/>
        </p:nvSpPr>
        <p:spPr>
          <a:xfrm>
            <a:off x="228600" y="3536097"/>
            <a:ext cx="565265" cy="1107996"/>
          </a:xfrm>
          <a:prstGeom prst="rect">
            <a:avLst/>
          </a:prstGeom>
          <a:noFill/>
        </p:spPr>
        <p:txBody>
          <a:bodyPr wrap="square" rtlCol="0">
            <a:spAutoFit/>
          </a:bodyPr>
          <a:lstStyle/>
          <a:p>
            <a:pPr algn="r"/>
            <a:r>
              <a:rPr lang="en-US" sz="6600" dirty="0">
                <a:solidFill>
                  <a:schemeClr val="bg2"/>
                </a:solidFill>
                <a:latin typeface="Tw Cen MT Condensed Extra Bold" panose="020B0803020202020204" pitchFamily="34" charset="0"/>
              </a:rPr>
              <a:t>3</a:t>
            </a:r>
          </a:p>
        </p:txBody>
      </p:sp>
      <p:sp>
        <p:nvSpPr>
          <p:cNvPr id="17" name="TextBox 16">
            <a:extLst>
              <a:ext uri="{FF2B5EF4-FFF2-40B4-BE49-F238E27FC236}">
                <a16:creationId xmlns:a16="http://schemas.microsoft.com/office/drawing/2014/main" id="{B6F68C98-054F-4BED-8DA3-828056349A18}"/>
              </a:ext>
            </a:extLst>
          </p:cNvPr>
          <p:cNvSpPr txBox="1"/>
          <p:nvPr userDrawn="1"/>
        </p:nvSpPr>
        <p:spPr>
          <a:xfrm>
            <a:off x="228600" y="5006052"/>
            <a:ext cx="565265" cy="1107996"/>
          </a:xfrm>
          <a:prstGeom prst="rect">
            <a:avLst/>
          </a:prstGeom>
          <a:noFill/>
        </p:spPr>
        <p:txBody>
          <a:bodyPr wrap="square" rtlCol="0">
            <a:spAutoFit/>
          </a:bodyPr>
          <a:lstStyle/>
          <a:p>
            <a:pPr algn="r"/>
            <a:r>
              <a:rPr lang="en-US" sz="6600" dirty="0">
                <a:solidFill>
                  <a:schemeClr val="bg2"/>
                </a:solidFill>
                <a:latin typeface="Tw Cen MT Condensed Extra Bold" panose="020B0803020202020204" pitchFamily="34" charset="0"/>
              </a:rPr>
              <a:t>4</a:t>
            </a:r>
          </a:p>
        </p:txBody>
      </p:sp>
      <p:sp>
        <p:nvSpPr>
          <p:cNvPr id="20" name="TextBox 19">
            <a:extLst>
              <a:ext uri="{FF2B5EF4-FFF2-40B4-BE49-F238E27FC236}">
                <a16:creationId xmlns:a16="http://schemas.microsoft.com/office/drawing/2014/main" id="{982573ED-F46E-47C2-AC84-D4527B277405}"/>
              </a:ext>
            </a:extLst>
          </p:cNvPr>
          <p:cNvSpPr txBox="1"/>
          <p:nvPr userDrawn="1"/>
        </p:nvSpPr>
        <p:spPr>
          <a:xfrm>
            <a:off x="228600" y="335002"/>
            <a:ext cx="565265" cy="1107996"/>
          </a:xfrm>
          <a:prstGeom prst="rect">
            <a:avLst/>
          </a:prstGeom>
          <a:noFill/>
        </p:spPr>
        <p:txBody>
          <a:bodyPr wrap="square" rtlCol="0">
            <a:spAutoFit/>
          </a:bodyPr>
          <a:lstStyle/>
          <a:p>
            <a:pPr algn="r"/>
            <a:r>
              <a:rPr lang="en-US" sz="6600" dirty="0">
                <a:solidFill>
                  <a:schemeClr val="bg2"/>
                </a:solidFill>
                <a:latin typeface="Tw Cen MT Condensed Extra Bold" panose="020B0803020202020204" pitchFamily="34" charset="0"/>
              </a:rPr>
              <a:t>1</a:t>
            </a:r>
          </a:p>
        </p:txBody>
      </p:sp>
    </p:spTree>
    <p:extLst>
      <p:ext uri="{BB962C8B-B14F-4D97-AF65-F5344CB8AC3E}">
        <p14:creationId xmlns:p14="http://schemas.microsoft.com/office/powerpoint/2010/main" val="3345218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Numbered Content - Right Graphic - Header Content Layou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5AE12CF9-B5B7-4ACE-B84B-1CCA71B80F74}"/>
              </a:ext>
            </a:extLst>
          </p:cNvPr>
          <p:cNvSpPr>
            <a:spLocks noGrp="1"/>
          </p:cNvSpPr>
          <p:nvPr>
            <p:ph idx="1" hasCustomPrompt="1"/>
          </p:nvPr>
        </p:nvSpPr>
        <p:spPr>
          <a:xfrm>
            <a:off x="731520" y="656489"/>
            <a:ext cx="3931920" cy="327580"/>
          </a:xfrm>
        </p:spPr>
        <p:txBody>
          <a:bodyPr lIns="0" rIns="0"/>
          <a:lstStyle>
            <a:lvl1pPr marL="0" indent="0">
              <a:buNone/>
              <a:defRPr sz="2400" b="1" cap="all" baseline="0">
                <a:solidFill>
                  <a:schemeClr val="tx2"/>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7" name="Rectangle 6">
            <a:extLst>
              <a:ext uri="{FF2B5EF4-FFF2-40B4-BE49-F238E27FC236}">
                <a16:creationId xmlns:a16="http://schemas.microsoft.com/office/drawing/2014/main" id="{0CB7DEEE-DAD9-48FA-B8F0-4DFC93A9FC35}"/>
              </a:ext>
            </a:extLst>
          </p:cNvPr>
          <p:cNvSpPr/>
          <p:nvPr userDrawn="1"/>
        </p:nvSpPr>
        <p:spPr>
          <a:xfrm>
            <a:off x="0" y="0"/>
            <a:ext cx="9144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a:extLst>
              <a:ext uri="{FF2B5EF4-FFF2-40B4-BE49-F238E27FC236}">
                <a16:creationId xmlns:a16="http://schemas.microsoft.com/office/drawing/2014/main" id="{A782EAE4-8AAB-4766-8189-9162A18E87A6}"/>
              </a:ext>
            </a:extLst>
          </p:cNvPr>
          <p:cNvSpPr>
            <a:spLocks noGrp="1"/>
          </p:cNvSpPr>
          <p:nvPr>
            <p:ph idx="13" hasCustomPrompt="1"/>
          </p:nvPr>
        </p:nvSpPr>
        <p:spPr>
          <a:xfrm>
            <a:off x="731520" y="1026918"/>
            <a:ext cx="393192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9" name="Content Placeholder 2">
            <a:extLst>
              <a:ext uri="{FF2B5EF4-FFF2-40B4-BE49-F238E27FC236}">
                <a16:creationId xmlns:a16="http://schemas.microsoft.com/office/drawing/2014/main" id="{7837DE70-D780-4C8A-B6D6-7C28CA93F9D1}"/>
              </a:ext>
            </a:extLst>
          </p:cNvPr>
          <p:cNvSpPr>
            <a:spLocks noGrp="1"/>
          </p:cNvSpPr>
          <p:nvPr>
            <p:ph idx="14" hasCustomPrompt="1"/>
          </p:nvPr>
        </p:nvSpPr>
        <p:spPr>
          <a:xfrm>
            <a:off x="731520" y="2244970"/>
            <a:ext cx="3931920" cy="327580"/>
          </a:xfrm>
        </p:spPr>
        <p:txBody>
          <a:bodyPr lIns="0" rIns="0"/>
          <a:lstStyle>
            <a:lvl1pPr marL="0" indent="0">
              <a:buNone/>
              <a:defRPr sz="2400" b="1" cap="all" baseline="0">
                <a:solidFill>
                  <a:schemeClr val="tx2"/>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10" name="Content Placeholder 2">
            <a:extLst>
              <a:ext uri="{FF2B5EF4-FFF2-40B4-BE49-F238E27FC236}">
                <a16:creationId xmlns:a16="http://schemas.microsoft.com/office/drawing/2014/main" id="{78AE54E3-CD15-42EB-A2A2-CDE45DEE9D83}"/>
              </a:ext>
            </a:extLst>
          </p:cNvPr>
          <p:cNvSpPr>
            <a:spLocks noGrp="1"/>
          </p:cNvSpPr>
          <p:nvPr>
            <p:ph idx="15" hasCustomPrompt="1"/>
          </p:nvPr>
        </p:nvSpPr>
        <p:spPr>
          <a:xfrm>
            <a:off x="731520" y="2615399"/>
            <a:ext cx="393192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11" name="Content Placeholder 2">
            <a:extLst>
              <a:ext uri="{FF2B5EF4-FFF2-40B4-BE49-F238E27FC236}">
                <a16:creationId xmlns:a16="http://schemas.microsoft.com/office/drawing/2014/main" id="{1DC68AE4-0480-444A-A81D-F5C5C50ACE92}"/>
              </a:ext>
            </a:extLst>
          </p:cNvPr>
          <p:cNvSpPr>
            <a:spLocks noGrp="1"/>
          </p:cNvSpPr>
          <p:nvPr>
            <p:ph idx="16" hasCustomPrompt="1"/>
          </p:nvPr>
        </p:nvSpPr>
        <p:spPr>
          <a:xfrm>
            <a:off x="731520" y="3846805"/>
            <a:ext cx="3931920" cy="327580"/>
          </a:xfrm>
        </p:spPr>
        <p:txBody>
          <a:bodyPr lIns="0" rIns="0"/>
          <a:lstStyle>
            <a:lvl1pPr marL="0" indent="0">
              <a:buNone/>
              <a:defRPr sz="2400" b="1" cap="all" baseline="0">
                <a:solidFill>
                  <a:schemeClr val="tx2"/>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12" name="Content Placeholder 2">
            <a:extLst>
              <a:ext uri="{FF2B5EF4-FFF2-40B4-BE49-F238E27FC236}">
                <a16:creationId xmlns:a16="http://schemas.microsoft.com/office/drawing/2014/main" id="{DB9A20CA-47CE-4BC2-92A0-30A933FC2DB0}"/>
              </a:ext>
            </a:extLst>
          </p:cNvPr>
          <p:cNvSpPr>
            <a:spLocks noGrp="1"/>
          </p:cNvSpPr>
          <p:nvPr>
            <p:ph idx="17" hasCustomPrompt="1"/>
          </p:nvPr>
        </p:nvSpPr>
        <p:spPr>
          <a:xfrm>
            <a:off x="731520" y="4217234"/>
            <a:ext cx="393192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13" name="Content Placeholder 2">
            <a:extLst>
              <a:ext uri="{FF2B5EF4-FFF2-40B4-BE49-F238E27FC236}">
                <a16:creationId xmlns:a16="http://schemas.microsoft.com/office/drawing/2014/main" id="{51F2BF68-1A93-451E-8FC3-578FA7D0CED8}"/>
              </a:ext>
            </a:extLst>
          </p:cNvPr>
          <p:cNvSpPr>
            <a:spLocks noGrp="1"/>
          </p:cNvSpPr>
          <p:nvPr>
            <p:ph idx="18" hasCustomPrompt="1"/>
          </p:nvPr>
        </p:nvSpPr>
        <p:spPr>
          <a:xfrm>
            <a:off x="731520" y="5328189"/>
            <a:ext cx="3931920" cy="327580"/>
          </a:xfrm>
        </p:spPr>
        <p:txBody>
          <a:bodyPr lIns="0" rIns="0"/>
          <a:lstStyle>
            <a:lvl1pPr marL="0" indent="0">
              <a:buNone/>
              <a:defRPr sz="2400" b="1" cap="all" baseline="0">
                <a:solidFill>
                  <a:schemeClr val="tx2"/>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14" name="Content Placeholder 2">
            <a:extLst>
              <a:ext uri="{FF2B5EF4-FFF2-40B4-BE49-F238E27FC236}">
                <a16:creationId xmlns:a16="http://schemas.microsoft.com/office/drawing/2014/main" id="{9A797543-9EC5-40D2-8D35-31882E7331CD}"/>
              </a:ext>
            </a:extLst>
          </p:cNvPr>
          <p:cNvSpPr>
            <a:spLocks noGrp="1"/>
          </p:cNvSpPr>
          <p:nvPr>
            <p:ph idx="19" hasCustomPrompt="1"/>
          </p:nvPr>
        </p:nvSpPr>
        <p:spPr>
          <a:xfrm>
            <a:off x="731520" y="5698618"/>
            <a:ext cx="393192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15" name="Content Placeholder 2">
            <a:extLst>
              <a:ext uri="{FF2B5EF4-FFF2-40B4-BE49-F238E27FC236}">
                <a16:creationId xmlns:a16="http://schemas.microsoft.com/office/drawing/2014/main" id="{BC4245A0-E5D5-4C16-8BC9-927577442F29}"/>
              </a:ext>
            </a:extLst>
          </p:cNvPr>
          <p:cNvSpPr>
            <a:spLocks noGrp="1"/>
          </p:cNvSpPr>
          <p:nvPr>
            <p:ph idx="11"/>
          </p:nvPr>
        </p:nvSpPr>
        <p:spPr>
          <a:xfrm>
            <a:off x="4846320" y="0"/>
            <a:ext cx="4297680" cy="6858000"/>
          </a:xfrm>
        </p:spPr>
        <p:txBody>
          <a:bodyPr/>
          <a:lstStyle>
            <a:lvl1pPr marL="0" indent="0">
              <a:buNone/>
              <a:defRPr/>
            </a:lvl1pPr>
          </a:lstStyle>
          <a:p>
            <a:pPr lvl="0"/>
            <a:r>
              <a:rPr lang="en-US"/>
              <a:t>Click to edit Master text styles</a:t>
            </a:r>
          </a:p>
        </p:txBody>
      </p:sp>
      <p:sp>
        <p:nvSpPr>
          <p:cNvPr id="16" name="Date Placeholder 3">
            <a:extLst>
              <a:ext uri="{FF2B5EF4-FFF2-40B4-BE49-F238E27FC236}">
                <a16:creationId xmlns:a16="http://schemas.microsoft.com/office/drawing/2014/main" id="{6D65B366-C99E-47B0-9067-38F1033C62DF}"/>
              </a:ext>
            </a:extLst>
          </p:cNvPr>
          <p:cNvSpPr>
            <a:spLocks noGrp="1"/>
          </p:cNvSpPr>
          <p:nvPr>
            <p:ph type="dt" sz="half" idx="10"/>
          </p:nvPr>
        </p:nvSpPr>
        <p:spPr>
          <a:xfrm>
            <a:off x="168960" y="6629400"/>
            <a:ext cx="914400" cy="182880"/>
          </a:xfrm>
        </p:spPr>
        <p:txBody>
          <a:bodyPr/>
          <a:lstStyle>
            <a:lvl1pPr>
              <a:defRPr>
                <a:latin typeface="Tw Cen MT" panose="020B0602020104020603" pitchFamily="34" charset="0"/>
              </a:defRPr>
            </a:lvl1pPr>
          </a:lstStyle>
          <a:p>
            <a:fld id="{9239D14D-A7D8-427F-8D62-8808716C1DB9}" type="datetimeFigureOut">
              <a:rPr lang="en-US" smtClean="0"/>
              <a:pPr/>
              <a:t>9/27/2021</a:t>
            </a:fld>
            <a:endParaRPr lang="en-US" dirty="0"/>
          </a:p>
        </p:txBody>
      </p:sp>
      <p:sp>
        <p:nvSpPr>
          <p:cNvPr id="17" name="Footer Placeholder 4">
            <a:extLst>
              <a:ext uri="{FF2B5EF4-FFF2-40B4-BE49-F238E27FC236}">
                <a16:creationId xmlns:a16="http://schemas.microsoft.com/office/drawing/2014/main" id="{FE7AD224-9B17-4681-9EAE-531E6C2BD288}"/>
              </a:ext>
            </a:extLst>
          </p:cNvPr>
          <p:cNvSpPr>
            <a:spLocks noGrp="1"/>
          </p:cNvSpPr>
          <p:nvPr>
            <p:ph type="ftr" sz="quarter" idx="3"/>
          </p:nvPr>
        </p:nvSpPr>
        <p:spPr>
          <a:xfrm>
            <a:off x="1401109" y="6629400"/>
            <a:ext cx="2281076" cy="182880"/>
          </a:xfrm>
          <a:prstGeom prst="rect">
            <a:avLst/>
          </a:prstGeom>
        </p:spPr>
        <p:txBody>
          <a:bodyPr vert="horz" lIns="91440" tIns="45720" rIns="91440" bIns="45720" rtlCol="0" anchor="ctr"/>
          <a:lstStyle>
            <a:lvl1pPr algn="ctr">
              <a:defRPr sz="900">
                <a:solidFill>
                  <a:schemeClr val="accent1"/>
                </a:solidFill>
                <a:latin typeface="Tw Cen MT" panose="020B0602020104020603" pitchFamily="34" charset="0"/>
              </a:defRPr>
            </a:lvl1pPr>
          </a:lstStyle>
          <a:p>
            <a:endParaRPr lang="en-US" dirty="0"/>
          </a:p>
        </p:txBody>
      </p:sp>
      <p:sp>
        <p:nvSpPr>
          <p:cNvPr id="18" name="Slide Number Placeholder 5">
            <a:extLst>
              <a:ext uri="{FF2B5EF4-FFF2-40B4-BE49-F238E27FC236}">
                <a16:creationId xmlns:a16="http://schemas.microsoft.com/office/drawing/2014/main" id="{4563C2AE-6B34-49DE-A40B-779CC4043DB9}"/>
              </a:ext>
            </a:extLst>
          </p:cNvPr>
          <p:cNvSpPr>
            <a:spLocks noGrp="1"/>
          </p:cNvSpPr>
          <p:nvPr>
            <p:ph type="sldNum" sz="quarter" idx="4"/>
          </p:nvPr>
        </p:nvSpPr>
        <p:spPr>
          <a:xfrm>
            <a:off x="3981621" y="6629400"/>
            <a:ext cx="685800" cy="182880"/>
          </a:xfrm>
          <a:prstGeom prst="rect">
            <a:avLst/>
          </a:prstGeom>
        </p:spPr>
        <p:txBody>
          <a:bodyPr vert="horz" lIns="91440" tIns="45720" rIns="91440" bIns="45720" rtlCol="0" anchor="ctr"/>
          <a:lstStyle>
            <a:lvl1pPr algn="r">
              <a:defRPr sz="900">
                <a:solidFill>
                  <a:schemeClr val="accent1"/>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2268364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239D14D-A7D8-427F-8D62-8808716C1DB9}" type="datetimeFigureOut">
              <a:rPr lang="en-US" smtClean="0"/>
              <a:t>9/27/2021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CF7050-A8E5-428C-81D9-F84418705036}" type="slidenum">
              <a:rPr lang="en-US" smtClean="0"/>
              <a:t>‹#›</a:t>
            </a:fld>
            <a:endParaRPr lang="en-US" dirty="0"/>
          </a:p>
        </p:txBody>
      </p:sp>
    </p:spTree>
    <p:extLst>
      <p:ext uri="{BB962C8B-B14F-4D97-AF65-F5344CB8AC3E}">
        <p14:creationId xmlns:p14="http://schemas.microsoft.com/office/powerpoint/2010/main" val="3182071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hree Box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066096-5926-4F2B-A972-F7254A9FFB4E}"/>
              </a:ext>
            </a:extLst>
          </p:cNvPr>
          <p:cNvSpPr/>
          <p:nvPr userDrawn="1"/>
        </p:nvSpPr>
        <p:spPr>
          <a:xfrm>
            <a:off x="3192781" y="1615162"/>
            <a:ext cx="27432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C88FE25-3C49-4DCD-8401-62BB83820FB8}"/>
              </a:ext>
            </a:extLst>
          </p:cNvPr>
          <p:cNvSpPr/>
          <p:nvPr userDrawn="1"/>
        </p:nvSpPr>
        <p:spPr>
          <a:xfrm>
            <a:off x="6156961" y="1615162"/>
            <a:ext cx="27432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2022F43-9C3B-4E54-B347-27F7F0325AF5}"/>
              </a:ext>
            </a:extLst>
          </p:cNvPr>
          <p:cNvSpPr/>
          <p:nvPr userDrawn="1"/>
        </p:nvSpPr>
        <p:spPr>
          <a:xfrm>
            <a:off x="228600" y="1615162"/>
            <a:ext cx="27432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p>
            <a:fld id="{9239D14D-A7D8-427F-8D62-8808716C1DB9}" type="datetimeFigureOut">
              <a:rPr lang="en-US" smtClean="0"/>
              <a:t>9/27/2021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CF7050-A8E5-428C-81D9-F84418705036}" type="slidenum">
              <a:rPr lang="en-US" smtClean="0"/>
              <a:t>‹#›</a:t>
            </a:fld>
            <a:endParaRPr lang="en-US" dirty="0"/>
          </a:p>
        </p:txBody>
      </p:sp>
      <p:sp>
        <p:nvSpPr>
          <p:cNvPr id="10" name="Content Placeholder 6">
            <a:extLst>
              <a:ext uri="{FF2B5EF4-FFF2-40B4-BE49-F238E27FC236}">
                <a16:creationId xmlns:a16="http://schemas.microsoft.com/office/drawing/2014/main" id="{7A838564-2762-496B-AF5E-C559FAB29F78}"/>
              </a:ext>
            </a:extLst>
          </p:cNvPr>
          <p:cNvSpPr>
            <a:spLocks noGrp="1"/>
          </p:cNvSpPr>
          <p:nvPr>
            <p:ph idx="1"/>
          </p:nvPr>
        </p:nvSpPr>
        <p:spPr>
          <a:xfrm>
            <a:off x="338739" y="1719072"/>
            <a:ext cx="2522915" cy="4547061"/>
          </a:xfrm>
        </p:spPr>
        <p:txBody>
          <a:bodyPr/>
          <a:lstStyle>
            <a:lvl1pPr>
              <a:defRPr>
                <a:solidFill>
                  <a:schemeClr val="bg1"/>
                </a:solidFill>
              </a:defRPr>
            </a:lvl1pPr>
          </a:lstStyle>
          <a:p>
            <a:pPr lvl="0"/>
            <a:r>
              <a:rPr lang="en-US"/>
              <a:t>Click to edit Master text styles</a:t>
            </a:r>
          </a:p>
        </p:txBody>
      </p:sp>
      <p:sp>
        <p:nvSpPr>
          <p:cNvPr id="11" name="Content Placeholder 7">
            <a:extLst>
              <a:ext uri="{FF2B5EF4-FFF2-40B4-BE49-F238E27FC236}">
                <a16:creationId xmlns:a16="http://schemas.microsoft.com/office/drawing/2014/main" id="{3043A201-894B-46DE-8C91-43F731850913}"/>
              </a:ext>
            </a:extLst>
          </p:cNvPr>
          <p:cNvSpPr>
            <a:spLocks noGrp="1"/>
          </p:cNvSpPr>
          <p:nvPr>
            <p:ph idx="13"/>
          </p:nvPr>
        </p:nvSpPr>
        <p:spPr>
          <a:xfrm>
            <a:off x="3310540" y="1719072"/>
            <a:ext cx="2522915" cy="4547061"/>
          </a:xfrm>
        </p:spPr>
        <p:txBody>
          <a:bodyPr/>
          <a:lstStyle>
            <a:lvl1pPr>
              <a:defRPr>
                <a:solidFill>
                  <a:schemeClr val="bg1"/>
                </a:solidFill>
              </a:defRPr>
            </a:lvl1pPr>
          </a:lstStyle>
          <a:p>
            <a:pPr lvl="0"/>
            <a:r>
              <a:rPr lang="en-US"/>
              <a:t>Click to edit Master text styles</a:t>
            </a:r>
          </a:p>
        </p:txBody>
      </p:sp>
      <p:sp>
        <p:nvSpPr>
          <p:cNvPr id="12" name="Content Placeholder 8">
            <a:extLst>
              <a:ext uri="{FF2B5EF4-FFF2-40B4-BE49-F238E27FC236}">
                <a16:creationId xmlns:a16="http://schemas.microsoft.com/office/drawing/2014/main" id="{16E016B6-FDA8-4DD1-A178-B2F44AF4FBDC}"/>
              </a:ext>
            </a:extLst>
          </p:cNvPr>
          <p:cNvSpPr>
            <a:spLocks noGrp="1"/>
          </p:cNvSpPr>
          <p:nvPr>
            <p:ph idx="14"/>
          </p:nvPr>
        </p:nvSpPr>
        <p:spPr>
          <a:xfrm>
            <a:off x="6282342" y="1719072"/>
            <a:ext cx="2522915" cy="4547061"/>
          </a:xfrm>
        </p:spPr>
        <p:txBody>
          <a:bodyPr/>
          <a:lstStyle>
            <a:lvl1pPr>
              <a:defRPr>
                <a:solidFill>
                  <a:schemeClr val="bg1"/>
                </a:solidFill>
              </a:defRPr>
            </a:lvl1pPr>
          </a:lstStyle>
          <a:p>
            <a:pPr lvl="0"/>
            <a:r>
              <a:rPr lang="en-US"/>
              <a:t>Click to edit Master text styles</a:t>
            </a:r>
          </a:p>
        </p:txBody>
      </p:sp>
      <p:sp>
        <p:nvSpPr>
          <p:cNvPr id="17" name="Title Placeholder 1">
            <a:extLst>
              <a:ext uri="{FF2B5EF4-FFF2-40B4-BE49-F238E27FC236}">
                <a16:creationId xmlns:a16="http://schemas.microsoft.com/office/drawing/2014/main" id="{B41771CB-FF85-4AA5-AA23-154E5C710B86}"/>
              </a:ext>
            </a:extLst>
          </p:cNvPr>
          <p:cNvSpPr>
            <a:spLocks noGrp="1"/>
          </p:cNvSpPr>
          <p:nvPr>
            <p:ph type="title"/>
          </p:nvPr>
        </p:nvSpPr>
        <p:spPr>
          <a:xfrm>
            <a:off x="228600" y="0"/>
            <a:ext cx="8686800" cy="914400"/>
          </a:xfrm>
          <a:prstGeom prst="rect">
            <a:avLst/>
          </a:prstGeom>
        </p:spPr>
        <p:txBody>
          <a:bodyPr vert="horz" lIns="0" tIns="45720" rIns="0" bIns="45720" rtlCol="0" anchor="b" anchorCtr="0">
            <a:normAutofit/>
          </a:bodyPr>
          <a:lstStyle/>
          <a:p>
            <a:r>
              <a:rPr lang="en-US"/>
              <a:t>Click to edit Master title style</a:t>
            </a:r>
            <a:endParaRPr lang="en-US" dirty="0"/>
          </a:p>
        </p:txBody>
      </p:sp>
      <p:sp>
        <p:nvSpPr>
          <p:cNvPr id="18" name="Rectangle 17">
            <a:extLst>
              <a:ext uri="{FF2B5EF4-FFF2-40B4-BE49-F238E27FC236}">
                <a16:creationId xmlns:a16="http://schemas.microsoft.com/office/drawing/2014/main" id="{53C22EC5-99B3-4972-B894-C9F3D1D61917}"/>
              </a:ext>
            </a:extLst>
          </p:cNvPr>
          <p:cNvSpPr/>
          <p:nvPr userDrawn="1"/>
        </p:nvSpPr>
        <p:spPr>
          <a:xfrm>
            <a:off x="-1" y="914400"/>
            <a:ext cx="9144000" cy="1005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Content Placeholder 9">
            <a:extLst>
              <a:ext uri="{FF2B5EF4-FFF2-40B4-BE49-F238E27FC236}">
                <a16:creationId xmlns:a16="http://schemas.microsoft.com/office/drawing/2014/main" id="{81B1EE3B-3674-4168-A362-0F967F31F736}"/>
              </a:ext>
            </a:extLst>
          </p:cNvPr>
          <p:cNvSpPr>
            <a:spLocks noGrp="1"/>
          </p:cNvSpPr>
          <p:nvPr>
            <p:ph idx="15"/>
          </p:nvPr>
        </p:nvSpPr>
        <p:spPr>
          <a:xfrm>
            <a:off x="228600" y="1086473"/>
            <a:ext cx="2743200" cy="457200"/>
          </a:xfrm>
        </p:spPr>
        <p:txBody>
          <a:bodyPr anchor="ctr" anchorCtr="0">
            <a:normAutofit/>
          </a:bodyPr>
          <a:lstStyle>
            <a:lvl1pPr algn="ctr">
              <a:defRPr sz="2000" b="1" i="0" cap="all" baseline="0"/>
            </a:lvl1pPr>
          </a:lstStyle>
          <a:p>
            <a:pPr lvl="0"/>
            <a:r>
              <a:rPr lang="en-US"/>
              <a:t>Click to edit Master text styles</a:t>
            </a:r>
          </a:p>
        </p:txBody>
      </p:sp>
      <p:sp>
        <p:nvSpPr>
          <p:cNvPr id="27" name="Content Placeholder 9">
            <a:extLst>
              <a:ext uri="{FF2B5EF4-FFF2-40B4-BE49-F238E27FC236}">
                <a16:creationId xmlns:a16="http://schemas.microsoft.com/office/drawing/2014/main" id="{347EB440-42D1-4190-BDB9-C178F4DC3398}"/>
              </a:ext>
            </a:extLst>
          </p:cNvPr>
          <p:cNvSpPr>
            <a:spLocks noGrp="1"/>
          </p:cNvSpPr>
          <p:nvPr>
            <p:ph idx="16"/>
          </p:nvPr>
        </p:nvSpPr>
        <p:spPr>
          <a:xfrm>
            <a:off x="3192781" y="1086473"/>
            <a:ext cx="2743200" cy="457200"/>
          </a:xfrm>
        </p:spPr>
        <p:txBody>
          <a:bodyPr anchor="ctr" anchorCtr="0">
            <a:normAutofit/>
          </a:bodyPr>
          <a:lstStyle>
            <a:lvl1pPr algn="ctr">
              <a:defRPr sz="2000" b="1" i="0" cap="all" baseline="0"/>
            </a:lvl1pPr>
          </a:lstStyle>
          <a:p>
            <a:pPr lvl="0"/>
            <a:r>
              <a:rPr lang="en-US"/>
              <a:t>Click to edit Master text styles</a:t>
            </a:r>
          </a:p>
        </p:txBody>
      </p:sp>
      <p:sp>
        <p:nvSpPr>
          <p:cNvPr id="28" name="Content Placeholder 9">
            <a:extLst>
              <a:ext uri="{FF2B5EF4-FFF2-40B4-BE49-F238E27FC236}">
                <a16:creationId xmlns:a16="http://schemas.microsoft.com/office/drawing/2014/main" id="{4B364FED-4307-44E9-A113-19E9BA150D2A}"/>
              </a:ext>
            </a:extLst>
          </p:cNvPr>
          <p:cNvSpPr>
            <a:spLocks noGrp="1"/>
          </p:cNvSpPr>
          <p:nvPr>
            <p:ph idx="17"/>
          </p:nvPr>
        </p:nvSpPr>
        <p:spPr>
          <a:xfrm>
            <a:off x="6156960" y="1086473"/>
            <a:ext cx="2758439" cy="457200"/>
          </a:xfrm>
        </p:spPr>
        <p:txBody>
          <a:bodyPr anchor="ctr" anchorCtr="0">
            <a:normAutofit/>
          </a:bodyPr>
          <a:lstStyle>
            <a:lvl1pPr algn="ctr">
              <a:defRPr sz="2000" b="1" i="0" cap="all" baseline="0"/>
            </a:lvl1pPr>
          </a:lstStyle>
          <a:p>
            <a:pPr lvl="0"/>
            <a:r>
              <a:rPr lang="en-US"/>
              <a:t>Click to edit Master text styles</a:t>
            </a:r>
          </a:p>
        </p:txBody>
      </p:sp>
    </p:spTree>
    <p:extLst>
      <p:ext uri="{BB962C8B-B14F-4D97-AF65-F5344CB8AC3E}">
        <p14:creationId xmlns:p14="http://schemas.microsoft.com/office/powerpoint/2010/main" val="133675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spTree>
      <p:nvGrpSpPr>
        <p:cNvPr id="1" name=""/>
        <p:cNvGrpSpPr/>
        <p:nvPr/>
      </p:nvGrpSpPr>
      <p:grpSpPr>
        <a:xfrm>
          <a:off x="0" y="0"/>
          <a:ext cx="0" cy="0"/>
          <a:chOff x="0" y="0"/>
          <a:chExt cx="0" cy="0"/>
        </a:xfrm>
      </p:grpSpPr>
      <p:sp>
        <p:nvSpPr>
          <p:cNvPr id="4" name="Rectangle 3"/>
          <p:cNvSpPr/>
          <p:nvPr userDrawn="1"/>
        </p:nvSpPr>
        <p:spPr>
          <a:xfrm>
            <a:off x="0" y="5120640"/>
            <a:ext cx="9144000" cy="1737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hasCustomPrompt="1"/>
          </p:nvPr>
        </p:nvSpPr>
        <p:spPr>
          <a:xfrm>
            <a:off x="228598" y="5486400"/>
            <a:ext cx="8686800" cy="677108"/>
          </a:xfrm>
        </p:spPr>
        <p:txBody>
          <a:bodyPr wrap="square" tIns="0" bIns="0" anchor="b">
            <a:normAutofit/>
          </a:bodyPr>
          <a:lstStyle>
            <a:lvl1pPr algn="l">
              <a:lnSpc>
                <a:spcPct val="100000"/>
              </a:lnSpc>
              <a:defRPr sz="4400" b="1" spc="-150" baseline="0">
                <a:solidFill>
                  <a:schemeClr val="bg2"/>
                </a:solidFill>
                <a:latin typeface="+mj-lt"/>
              </a:defRPr>
            </a:lvl1pPr>
          </a:lstStyle>
          <a:p>
            <a:r>
              <a:rPr lang="en-US" dirty="0"/>
              <a:t>SHORT TITLE HERE</a:t>
            </a:r>
          </a:p>
        </p:txBody>
      </p:sp>
      <p:sp>
        <p:nvSpPr>
          <p:cNvPr id="9" name="Subtitle 2"/>
          <p:cNvSpPr>
            <a:spLocks noGrp="1"/>
          </p:cNvSpPr>
          <p:nvPr>
            <p:ph type="subTitle" idx="1"/>
          </p:nvPr>
        </p:nvSpPr>
        <p:spPr>
          <a:xfrm>
            <a:off x="228600" y="6151419"/>
            <a:ext cx="8686798" cy="604233"/>
          </a:xfrm>
        </p:spPr>
        <p:txBody>
          <a:bodyPr lIns="0" rIns="0">
            <a:noAutofit/>
          </a:bodyPr>
          <a:lstStyle>
            <a:lvl1pPr marL="0" indent="0" algn="l">
              <a:lnSpc>
                <a:spcPct val="100000"/>
              </a:lnSpc>
              <a:spcBef>
                <a:spcPts val="0"/>
              </a:spcBef>
              <a:buNone/>
              <a:defRPr sz="20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BBD1CBC1-1FDA-45F9-96A7-3CC84A73ED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1800" y="1144886"/>
            <a:ext cx="3200400" cy="2275380"/>
          </a:xfrm>
          <a:prstGeom prst="rect">
            <a:avLst/>
          </a:prstGeom>
        </p:spPr>
      </p:pic>
    </p:spTree>
    <p:extLst>
      <p:ext uri="{BB962C8B-B14F-4D97-AF65-F5344CB8AC3E}">
        <p14:creationId xmlns:p14="http://schemas.microsoft.com/office/powerpoint/2010/main" val="3864200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hree Colored Box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066096-5926-4F2B-A972-F7254A9FFB4E}"/>
              </a:ext>
            </a:extLst>
          </p:cNvPr>
          <p:cNvSpPr/>
          <p:nvPr userDrawn="1"/>
        </p:nvSpPr>
        <p:spPr>
          <a:xfrm>
            <a:off x="3192781" y="1615162"/>
            <a:ext cx="2743200" cy="475488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C88FE25-3C49-4DCD-8401-62BB83820FB8}"/>
              </a:ext>
            </a:extLst>
          </p:cNvPr>
          <p:cNvSpPr/>
          <p:nvPr userDrawn="1"/>
        </p:nvSpPr>
        <p:spPr>
          <a:xfrm>
            <a:off x="6156961" y="1615162"/>
            <a:ext cx="2743200" cy="475488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2022F43-9C3B-4E54-B347-27F7F0325AF5}"/>
              </a:ext>
            </a:extLst>
          </p:cNvPr>
          <p:cNvSpPr/>
          <p:nvPr userDrawn="1"/>
        </p:nvSpPr>
        <p:spPr>
          <a:xfrm>
            <a:off x="228600" y="1615162"/>
            <a:ext cx="27432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p>
            <a:fld id="{9239D14D-A7D8-427F-8D62-8808716C1DB9}" type="datetimeFigureOut">
              <a:rPr lang="en-US" smtClean="0"/>
              <a:t>9/27/2021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CF7050-A8E5-428C-81D9-F84418705036}" type="slidenum">
              <a:rPr lang="en-US" smtClean="0"/>
              <a:t>‹#›</a:t>
            </a:fld>
            <a:endParaRPr lang="en-US" dirty="0"/>
          </a:p>
        </p:txBody>
      </p:sp>
      <p:sp>
        <p:nvSpPr>
          <p:cNvPr id="10" name="Content Placeholder 6">
            <a:extLst>
              <a:ext uri="{FF2B5EF4-FFF2-40B4-BE49-F238E27FC236}">
                <a16:creationId xmlns:a16="http://schemas.microsoft.com/office/drawing/2014/main" id="{7A838564-2762-496B-AF5E-C559FAB29F78}"/>
              </a:ext>
            </a:extLst>
          </p:cNvPr>
          <p:cNvSpPr>
            <a:spLocks noGrp="1"/>
          </p:cNvSpPr>
          <p:nvPr>
            <p:ph idx="1"/>
          </p:nvPr>
        </p:nvSpPr>
        <p:spPr>
          <a:xfrm>
            <a:off x="338739" y="1719072"/>
            <a:ext cx="2522915" cy="4547061"/>
          </a:xfrm>
        </p:spPr>
        <p:txBody>
          <a:bodyPr/>
          <a:lstStyle>
            <a:lvl1pPr>
              <a:defRPr>
                <a:solidFill>
                  <a:schemeClr val="bg1"/>
                </a:solidFill>
              </a:defRPr>
            </a:lvl1pPr>
          </a:lstStyle>
          <a:p>
            <a:pPr lvl="0"/>
            <a:r>
              <a:rPr lang="en-US"/>
              <a:t>Click to edit Master text styles</a:t>
            </a:r>
          </a:p>
        </p:txBody>
      </p:sp>
      <p:sp>
        <p:nvSpPr>
          <p:cNvPr id="11" name="Content Placeholder 7">
            <a:extLst>
              <a:ext uri="{FF2B5EF4-FFF2-40B4-BE49-F238E27FC236}">
                <a16:creationId xmlns:a16="http://schemas.microsoft.com/office/drawing/2014/main" id="{3043A201-894B-46DE-8C91-43F731850913}"/>
              </a:ext>
            </a:extLst>
          </p:cNvPr>
          <p:cNvSpPr>
            <a:spLocks noGrp="1"/>
          </p:cNvSpPr>
          <p:nvPr>
            <p:ph idx="13"/>
          </p:nvPr>
        </p:nvSpPr>
        <p:spPr>
          <a:xfrm>
            <a:off x="3310540" y="1719072"/>
            <a:ext cx="2522915" cy="4547061"/>
          </a:xfrm>
        </p:spPr>
        <p:txBody>
          <a:bodyPr/>
          <a:lstStyle>
            <a:lvl1pPr>
              <a:defRPr>
                <a:solidFill>
                  <a:schemeClr val="bg1"/>
                </a:solidFill>
              </a:defRPr>
            </a:lvl1pPr>
          </a:lstStyle>
          <a:p>
            <a:pPr lvl="0"/>
            <a:r>
              <a:rPr lang="en-US"/>
              <a:t>Click to edit Master text styles</a:t>
            </a:r>
          </a:p>
        </p:txBody>
      </p:sp>
      <p:sp>
        <p:nvSpPr>
          <p:cNvPr id="12" name="Content Placeholder 8">
            <a:extLst>
              <a:ext uri="{FF2B5EF4-FFF2-40B4-BE49-F238E27FC236}">
                <a16:creationId xmlns:a16="http://schemas.microsoft.com/office/drawing/2014/main" id="{16E016B6-FDA8-4DD1-A178-B2F44AF4FBDC}"/>
              </a:ext>
            </a:extLst>
          </p:cNvPr>
          <p:cNvSpPr>
            <a:spLocks noGrp="1"/>
          </p:cNvSpPr>
          <p:nvPr>
            <p:ph idx="14"/>
          </p:nvPr>
        </p:nvSpPr>
        <p:spPr>
          <a:xfrm>
            <a:off x="6282342" y="1719072"/>
            <a:ext cx="2522915" cy="4547061"/>
          </a:xfrm>
        </p:spPr>
        <p:txBody>
          <a:bodyPr/>
          <a:lstStyle>
            <a:lvl1pPr>
              <a:defRPr>
                <a:solidFill>
                  <a:schemeClr val="bg1"/>
                </a:solidFill>
              </a:defRPr>
            </a:lvl1pPr>
          </a:lstStyle>
          <a:p>
            <a:pPr lvl="0"/>
            <a:r>
              <a:rPr lang="en-US"/>
              <a:t>Click to edit Master text styles</a:t>
            </a:r>
          </a:p>
        </p:txBody>
      </p:sp>
      <p:sp>
        <p:nvSpPr>
          <p:cNvPr id="17" name="Title Placeholder 1">
            <a:extLst>
              <a:ext uri="{FF2B5EF4-FFF2-40B4-BE49-F238E27FC236}">
                <a16:creationId xmlns:a16="http://schemas.microsoft.com/office/drawing/2014/main" id="{B41771CB-FF85-4AA5-AA23-154E5C710B86}"/>
              </a:ext>
            </a:extLst>
          </p:cNvPr>
          <p:cNvSpPr>
            <a:spLocks noGrp="1"/>
          </p:cNvSpPr>
          <p:nvPr>
            <p:ph type="title"/>
          </p:nvPr>
        </p:nvSpPr>
        <p:spPr>
          <a:xfrm>
            <a:off x="228600" y="0"/>
            <a:ext cx="8686800" cy="914400"/>
          </a:xfrm>
          <a:prstGeom prst="rect">
            <a:avLst/>
          </a:prstGeom>
        </p:spPr>
        <p:txBody>
          <a:bodyPr vert="horz" lIns="0" tIns="45720" rIns="0" bIns="45720" rtlCol="0" anchor="b" anchorCtr="0">
            <a:normAutofit/>
          </a:bodyPr>
          <a:lstStyle/>
          <a:p>
            <a:r>
              <a:rPr lang="en-US"/>
              <a:t>Click to edit Master title style</a:t>
            </a:r>
            <a:endParaRPr lang="en-US" dirty="0"/>
          </a:p>
        </p:txBody>
      </p:sp>
      <p:sp>
        <p:nvSpPr>
          <p:cNvPr id="18" name="Rectangle 17">
            <a:extLst>
              <a:ext uri="{FF2B5EF4-FFF2-40B4-BE49-F238E27FC236}">
                <a16:creationId xmlns:a16="http://schemas.microsoft.com/office/drawing/2014/main" id="{53C22EC5-99B3-4972-B894-C9F3D1D61917}"/>
              </a:ext>
            </a:extLst>
          </p:cNvPr>
          <p:cNvSpPr/>
          <p:nvPr userDrawn="1"/>
        </p:nvSpPr>
        <p:spPr>
          <a:xfrm>
            <a:off x="-1" y="914400"/>
            <a:ext cx="9144000" cy="1005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9">
            <a:extLst>
              <a:ext uri="{FF2B5EF4-FFF2-40B4-BE49-F238E27FC236}">
                <a16:creationId xmlns:a16="http://schemas.microsoft.com/office/drawing/2014/main" id="{3EDAA1BF-37A4-4C44-A03A-353324912CA3}"/>
              </a:ext>
            </a:extLst>
          </p:cNvPr>
          <p:cNvSpPr>
            <a:spLocks noGrp="1"/>
          </p:cNvSpPr>
          <p:nvPr>
            <p:ph idx="15"/>
          </p:nvPr>
        </p:nvSpPr>
        <p:spPr>
          <a:xfrm>
            <a:off x="228600" y="1086473"/>
            <a:ext cx="2743200" cy="457200"/>
          </a:xfrm>
        </p:spPr>
        <p:txBody>
          <a:bodyPr anchor="ctr" anchorCtr="0">
            <a:normAutofit/>
          </a:bodyPr>
          <a:lstStyle>
            <a:lvl1pPr algn="ctr">
              <a:defRPr sz="2000" b="1" i="0" cap="all" baseline="0"/>
            </a:lvl1pPr>
          </a:lstStyle>
          <a:p>
            <a:pPr lvl="0"/>
            <a:r>
              <a:rPr lang="en-US"/>
              <a:t>Click to edit Master text styles</a:t>
            </a:r>
          </a:p>
        </p:txBody>
      </p:sp>
      <p:sp>
        <p:nvSpPr>
          <p:cNvPr id="22" name="Content Placeholder 9">
            <a:extLst>
              <a:ext uri="{FF2B5EF4-FFF2-40B4-BE49-F238E27FC236}">
                <a16:creationId xmlns:a16="http://schemas.microsoft.com/office/drawing/2014/main" id="{2EB65CB4-8082-4D6B-A117-A853D735BE75}"/>
              </a:ext>
            </a:extLst>
          </p:cNvPr>
          <p:cNvSpPr>
            <a:spLocks noGrp="1"/>
          </p:cNvSpPr>
          <p:nvPr>
            <p:ph idx="16"/>
          </p:nvPr>
        </p:nvSpPr>
        <p:spPr>
          <a:xfrm>
            <a:off x="3192781" y="1086473"/>
            <a:ext cx="2743200" cy="457200"/>
          </a:xfrm>
        </p:spPr>
        <p:txBody>
          <a:bodyPr anchor="ctr" anchorCtr="0">
            <a:normAutofit/>
          </a:bodyPr>
          <a:lstStyle>
            <a:lvl1pPr algn="ctr">
              <a:defRPr sz="2000" b="1" i="0" cap="all" baseline="0"/>
            </a:lvl1pPr>
          </a:lstStyle>
          <a:p>
            <a:pPr lvl="0"/>
            <a:r>
              <a:rPr lang="en-US"/>
              <a:t>Click to edit Master text styles</a:t>
            </a:r>
          </a:p>
        </p:txBody>
      </p:sp>
      <p:sp>
        <p:nvSpPr>
          <p:cNvPr id="26" name="Content Placeholder 9">
            <a:extLst>
              <a:ext uri="{FF2B5EF4-FFF2-40B4-BE49-F238E27FC236}">
                <a16:creationId xmlns:a16="http://schemas.microsoft.com/office/drawing/2014/main" id="{67DA97F0-796F-442F-A54A-668BE5647774}"/>
              </a:ext>
            </a:extLst>
          </p:cNvPr>
          <p:cNvSpPr>
            <a:spLocks noGrp="1"/>
          </p:cNvSpPr>
          <p:nvPr>
            <p:ph idx="17"/>
          </p:nvPr>
        </p:nvSpPr>
        <p:spPr>
          <a:xfrm>
            <a:off x="6156960" y="1086473"/>
            <a:ext cx="2758439" cy="457200"/>
          </a:xfrm>
        </p:spPr>
        <p:txBody>
          <a:bodyPr anchor="ctr" anchorCtr="0">
            <a:normAutofit/>
          </a:bodyPr>
          <a:lstStyle>
            <a:lvl1pPr algn="ctr">
              <a:defRPr sz="2000" b="1" i="0" cap="all" baseline="0"/>
            </a:lvl1pPr>
          </a:lstStyle>
          <a:p>
            <a:pPr lvl="0"/>
            <a:r>
              <a:rPr lang="en-US"/>
              <a:t>Click to edit Master text styles</a:t>
            </a:r>
          </a:p>
        </p:txBody>
      </p:sp>
    </p:spTree>
    <p:extLst>
      <p:ext uri="{BB962C8B-B14F-4D97-AF65-F5344CB8AC3E}">
        <p14:creationId xmlns:p14="http://schemas.microsoft.com/office/powerpoint/2010/main" val="3718998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3657600"/>
            <a:ext cx="8229600" cy="914400"/>
          </a:xfrm>
        </p:spPr>
        <p:txBody>
          <a:bodyPr wrap="square" tIns="0" bIns="0" anchor="t" anchorCtr="0">
            <a:noAutofit/>
          </a:bodyPr>
          <a:lstStyle>
            <a:lvl1pPr algn="ctr">
              <a:lnSpc>
                <a:spcPct val="100000"/>
              </a:lnSpc>
              <a:defRPr sz="7200" b="1" spc="-150" baseline="0">
                <a:solidFill>
                  <a:schemeClr val="tx2"/>
                </a:solidFill>
                <a:latin typeface="+mn-lt"/>
              </a:defRPr>
            </a:lvl1pPr>
          </a:lstStyle>
          <a:p>
            <a:r>
              <a:rPr lang="en-US" dirty="0"/>
              <a:t>QUESTIONS?</a:t>
            </a:r>
          </a:p>
        </p:txBody>
      </p:sp>
      <p:sp>
        <p:nvSpPr>
          <p:cNvPr id="5" name="TextBox 4"/>
          <p:cNvSpPr txBox="1"/>
          <p:nvPr userDrawn="1"/>
        </p:nvSpPr>
        <p:spPr>
          <a:xfrm>
            <a:off x="457200" y="5715000"/>
            <a:ext cx="8229600" cy="9130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baseline="30000" dirty="0">
                <a:solidFill>
                  <a:srgbClr val="64666A"/>
                </a:solidFill>
                <a:latin typeface="Tw Cen MT" panose="020B0602020104020603" pitchFamily="34" charset="0"/>
              </a:rPr>
              <a:t>This presentation is presented with the understanding that the information contained does not constitute legal, accounting or other professional advice. It is not intended to be responsive to any individual situation or concerns, as the contents of this presentation are intended for general information purposes only. Viewers are urged not to act upon the information contained in this presentation without first consulting competent legal, accounting or other professional advice regarding implications of a particular factual situation. Questions and additional information can be submitted to your Eide Bailly representative, or to the presenter of this session. </a:t>
            </a:r>
          </a:p>
        </p:txBody>
      </p:sp>
      <p:sp>
        <p:nvSpPr>
          <p:cNvPr id="6" name="Rectangle 5"/>
          <p:cNvSpPr/>
          <p:nvPr userDrawn="1"/>
        </p:nvSpPr>
        <p:spPr>
          <a:xfrm>
            <a:off x="0" y="5120640"/>
            <a:ext cx="9144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1935070C-D93B-4E98-AAED-9DEC27160B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0400" y="685800"/>
            <a:ext cx="2743200" cy="1950326"/>
          </a:xfrm>
          <a:prstGeom prst="rect">
            <a:avLst/>
          </a:prstGeom>
        </p:spPr>
      </p:pic>
    </p:spTree>
    <p:extLst>
      <p:ext uri="{BB962C8B-B14F-4D97-AF65-F5344CB8AC3E}">
        <p14:creationId xmlns:p14="http://schemas.microsoft.com/office/powerpoint/2010/main" val="273981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sclaimer - Phot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5257801"/>
            <a:ext cx="8229600" cy="594360"/>
          </a:xfrm>
        </p:spPr>
        <p:txBody>
          <a:bodyPr wrap="square" tIns="0" bIns="0" anchor="ctr" anchorCtr="0">
            <a:noAutofit/>
          </a:bodyPr>
          <a:lstStyle>
            <a:lvl1pPr algn="ctr">
              <a:lnSpc>
                <a:spcPct val="100000"/>
              </a:lnSpc>
              <a:defRPr sz="5400" b="1" spc="-150" baseline="0">
                <a:solidFill>
                  <a:schemeClr val="tx2"/>
                </a:solidFill>
                <a:latin typeface="+mn-lt"/>
              </a:defRPr>
            </a:lvl1pPr>
          </a:lstStyle>
          <a:p>
            <a:r>
              <a:rPr lang="en-US" dirty="0"/>
              <a:t>QUESTIONS?</a:t>
            </a:r>
          </a:p>
        </p:txBody>
      </p:sp>
      <p:sp>
        <p:nvSpPr>
          <p:cNvPr id="5" name="TextBox 4"/>
          <p:cNvSpPr txBox="1"/>
          <p:nvPr userDrawn="1"/>
        </p:nvSpPr>
        <p:spPr>
          <a:xfrm>
            <a:off x="457200" y="6173438"/>
            <a:ext cx="8229600" cy="6668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baseline="30000" dirty="0">
                <a:solidFill>
                  <a:srgbClr val="64666A"/>
                </a:solidFill>
                <a:latin typeface="Tw Cen MT" panose="020B0602020104020603" pitchFamily="34" charset="0"/>
              </a:rPr>
              <a:t>This presentation is presented with the understanding that the information contained does not constitute legal, accounting or other professional advice. It is not intended to be responsive to any individual situation or concerns, as the contents of this presentation are intended for general information purposes only. Viewers are urged not to act upon the information contained in this presentation without first consulting competent legal, accounting or other professional advice regarding implications of a particular factual situation. Questions and additional information can be submitted to your Eide Bailly representative, or to the presenter of this session. </a:t>
            </a:r>
          </a:p>
        </p:txBody>
      </p:sp>
      <p:sp>
        <p:nvSpPr>
          <p:cNvPr id="9" name="Content Placeholder 2">
            <a:extLst>
              <a:ext uri="{FF2B5EF4-FFF2-40B4-BE49-F238E27FC236}">
                <a16:creationId xmlns:a16="http://schemas.microsoft.com/office/drawing/2014/main" id="{5B75559A-6736-4784-BEFD-8CEE49C16F74}"/>
              </a:ext>
            </a:extLst>
          </p:cNvPr>
          <p:cNvSpPr>
            <a:spLocks noGrp="1"/>
          </p:cNvSpPr>
          <p:nvPr>
            <p:ph idx="11"/>
          </p:nvPr>
        </p:nvSpPr>
        <p:spPr>
          <a:xfrm>
            <a:off x="0" y="2"/>
            <a:ext cx="9144000" cy="4681728"/>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122576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hank You - Blue">
    <p:spTree>
      <p:nvGrpSpPr>
        <p:cNvPr id="1" name=""/>
        <p:cNvGrpSpPr/>
        <p:nvPr/>
      </p:nvGrpSpPr>
      <p:grpSpPr>
        <a:xfrm>
          <a:off x="0" y="0"/>
          <a:ext cx="0" cy="0"/>
          <a:chOff x="0" y="0"/>
          <a:chExt cx="0" cy="0"/>
        </a:xfrm>
      </p:grpSpPr>
      <p:sp>
        <p:nvSpPr>
          <p:cNvPr id="7" name="Rectangle 6"/>
          <p:cNvSpPr/>
          <p:nvPr userDrawn="1"/>
        </p:nvSpPr>
        <p:spPr>
          <a:xfrm>
            <a:off x="0" y="0"/>
            <a:ext cx="9144000" cy="228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ctrTitle" hasCustomPrompt="1"/>
          </p:nvPr>
        </p:nvSpPr>
        <p:spPr>
          <a:xfrm>
            <a:off x="457200" y="544484"/>
            <a:ext cx="8229600" cy="914400"/>
          </a:xfrm>
        </p:spPr>
        <p:txBody>
          <a:bodyPr wrap="square" tIns="0" bIns="0" anchor="t" anchorCtr="0">
            <a:noAutofit/>
          </a:bodyPr>
          <a:lstStyle>
            <a:lvl1pPr algn="ctr">
              <a:lnSpc>
                <a:spcPct val="100000"/>
              </a:lnSpc>
              <a:defRPr sz="7200" b="1" spc="-150" baseline="0">
                <a:solidFill>
                  <a:schemeClr val="bg1"/>
                </a:solidFill>
                <a:latin typeface="+mn-lt"/>
              </a:defRPr>
            </a:lvl1pPr>
          </a:lstStyle>
          <a:p>
            <a:r>
              <a:rPr lang="en-US" dirty="0"/>
              <a:t>THANK YOU</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0" y="4800600"/>
            <a:ext cx="2286000" cy="1627967"/>
          </a:xfrm>
          <a:prstGeom prst="rect">
            <a:avLst/>
          </a:prstGeom>
        </p:spPr>
      </p:pic>
      <p:sp>
        <p:nvSpPr>
          <p:cNvPr id="11" name="Subtitle 3"/>
          <p:cNvSpPr>
            <a:spLocks noGrp="1"/>
          </p:cNvSpPr>
          <p:nvPr>
            <p:ph type="subTitle" idx="1"/>
          </p:nvPr>
        </p:nvSpPr>
        <p:spPr>
          <a:xfrm>
            <a:off x="457200" y="2743200"/>
            <a:ext cx="8229600" cy="1554480"/>
          </a:xfrm>
        </p:spPr>
        <p:txBody>
          <a:bodyPr>
            <a:noAutofit/>
          </a:bodyPr>
          <a:lstStyle>
            <a:lvl1pPr algn="ctr">
              <a:defRPr sz="1600" b="0">
                <a:latin typeface="+mn-lt"/>
              </a:defRPr>
            </a:lvl1pPr>
          </a:lstStyle>
          <a:p>
            <a:r>
              <a:rPr lang="en-US" sz="2000"/>
              <a:t>Click to edit Master subtitle style</a:t>
            </a:r>
            <a:endParaRPr lang="en-US" sz="2000" dirty="0"/>
          </a:p>
        </p:txBody>
      </p:sp>
    </p:spTree>
    <p:extLst>
      <p:ext uri="{BB962C8B-B14F-4D97-AF65-F5344CB8AC3E}">
        <p14:creationId xmlns:p14="http://schemas.microsoft.com/office/powerpoint/2010/main" val="2297636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6" name="Rectangle 5"/>
          <p:cNvSpPr/>
          <p:nvPr userDrawn="1"/>
        </p:nvSpPr>
        <p:spPr>
          <a:xfrm>
            <a:off x="0" y="4114800"/>
            <a:ext cx="9144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ctrTitle" hasCustomPrompt="1"/>
          </p:nvPr>
        </p:nvSpPr>
        <p:spPr>
          <a:xfrm>
            <a:off x="457200" y="2743200"/>
            <a:ext cx="8229600" cy="914400"/>
          </a:xfrm>
        </p:spPr>
        <p:txBody>
          <a:bodyPr wrap="square" tIns="0" bIns="0" anchor="t" anchorCtr="0">
            <a:noAutofit/>
          </a:bodyPr>
          <a:lstStyle>
            <a:lvl1pPr algn="ctr">
              <a:lnSpc>
                <a:spcPct val="100000"/>
              </a:lnSpc>
              <a:defRPr sz="7200" b="1" spc="-150" baseline="0">
                <a:solidFill>
                  <a:schemeClr val="tx2"/>
                </a:solidFill>
                <a:latin typeface="+mn-lt"/>
              </a:defRPr>
            </a:lvl1pPr>
          </a:lstStyle>
          <a:p>
            <a:r>
              <a:rPr lang="en-US" dirty="0"/>
              <a:t>THANK YOU</a:t>
            </a:r>
          </a:p>
        </p:txBody>
      </p:sp>
      <p:sp>
        <p:nvSpPr>
          <p:cNvPr id="9" name="TextBox 8"/>
          <p:cNvSpPr txBox="1"/>
          <p:nvPr userDrawn="1"/>
        </p:nvSpPr>
        <p:spPr>
          <a:xfrm>
            <a:off x="457200" y="6375862"/>
            <a:ext cx="8229600" cy="5027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i="0" u="none" strike="noStrike" baseline="30000" dirty="0">
                <a:solidFill>
                  <a:schemeClr val="accent1"/>
                </a:solidFill>
                <a:latin typeface="+mn-lt"/>
              </a:rPr>
              <a:t>eidebailly.com</a:t>
            </a:r>
          </a:p>
        </p:txBody>
      </p:sp>
      <p:sp>
        <p:nvSpPr>
          <p:cNvPr id="11" name="Subtitle 3"/>
          <p:cNvSpPr>
            <a:spLocks noGrp="1"/>
          </p:cNvSpPr>
          <p:nvPr>
            <p:ph type="subTitle" idx="1"/>
          </p:nvPr>
        </p:nvSpPr>
        <p:spPr>
          <a:xfrm>
            <a:off x="457200" y="4572000"/>
            <a:ext cx="8229600" cy="1446415"/>
          </a:xfrm>
        </p:spPr>
        <p:txBody>
          <a:bodyPr>
            <a:noAutofit/>
          </a:bodyPr>
          <a:lstStyle>
            <a:lvl1pPr algn="ctr">
              <a:defRPr sz="1600" b="0">
                <a:latin typeface="+mn-lt"/>
              </a:defRPr>
            </a:lvl1pPr>
          </a:lstStyle>
          <a:p>
            <a:r>
              <a:rPr lang="en-US" sz="2000"/>
              <a:t>Click to edit Master subtitle style</a:t>
            </a:r>
            <a:endParaRPr lang="en-US" sz="2000" dirty="0"/>
          </a:p>
        </p:txBody>
      </p:sp>
    </p:spTree>
    <p:extLst>
      <p:ext uri="{BB962C8B-B14F-4D97-AF65-F5344CB8AC3E}">
        <p14:creationId xmlns:p14="http://schemas.microsoft.com/office/powerpoint/2010/main" val="28761926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hank You - Photo">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457200" y="5257800"/>
            <a:ext cx="8229600" cy="914400"/>
          </a:xfrm>
        </p:spPr>
        <p:txBody>
          <a:bodyPr wrap="square" tIns="0" bIns="0" anchor="t" anchorCtr="0">
            <a:noAutofit/>
          </a:bodyPr>
          <a:lstStyle>
            <a:lvl1pPr algn="ctr">
              <a:lnSpc>
                <a:spcPct val="100000"/>
              </a:lnSpc>
              <a:defRPr sz="7200" b="1" spc="-150" baseline="0">
                <a:solidFill>
                  <a:schemeClr val="bg2"/>
                </a:solidFill>
                <a:latin typeface="+mn-lt"/>
              </a:defRPr>
            </a:lvl1pPr>
          </a:lstStyle>
          <a:p>
            <a:r>
              <a:rPr lang="en-US" dirty="0"/>
              <a:t>THANK YOU</a:t>
            </a:r>
          </a:p>
        </p:txBody>
      </p:sp>
      <p:sp>
        <p:nvSpPr>
          <p:cNvPr id="9" name="TextBox 8"/>
          <p:cNvSpPr txBox="1"/>
          <p:nvPr userDrawn="1"/>
        </p:nvSpPr>
        <p:spPr>
          <a:xfrm>
            <a:off x="457200" y="6375862"/>
            <a:ext cx="8229600" cy="5027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i="0" u="none" strike="noStrike" baseline="30000" dirty="0">
                <a:solidFill>
                  <a:schemeClr val="tx2"/>
                </a:solidFill>
                <a:latin typeface="+mn-lt"/>
              </a:rPr>
              <a:t>eidebailly.com</a:t>
            </a:r>
          </a:p>
        </p:txBody>
      </p:sp>
      <p:sp>
        <p:nvSpPr>
          <p:cNvPr id="7" name="Content Placeholder 2">
            <a:extLst>
              <a:ext uri="{FF2B5EF4-FFF2-40B4-BE49-F238E27FC236}">
                <a16:creationId xmlns:a16="http://schemas.microsoft.com/office/drawing/2014/main" id="{FC5BEA1F-65D3-4EBF-BFAD-F77DC454FD39}"/>
              </a:ext>
            </a:extLst>
          </p:cNvPr>
          <p:cNvSpPr>
            <a:spLocks noGrp="1"/>
          </p:cNvSpPr>
          <p:nvPr>
            <p:ph idx="11"/>
          </p:nvPr>
        </p:nvSpPr>
        <p:spPr>
          <a:xfrm>
            <a:off x="0" y="2"/>
            <a:ext cx="9144000" cy="5029200"/>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9360697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hank You - Social Media">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7D024B5-EEA7-46B8-9D79-57F0574C85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9993" y="772805"/>
            <a:ext cx="3664014" cy="2604995"/>
          </a:xfrm>
          <a:prstGeom prst="rect">
            <a:avLst/>
          </a:prstGeom>
        </p:spPr>
      </p:pic>
      <p:sp>
        <p:nvSpPr>
          <p:cNvPr id="10" name="TextBox 9">
            <a:extLst>
              <a:ext uri="{FF2B5EF4-FFF2-40B4-BE49-F238E27FC236}">
                <a16:creationId xmlns:a16="http://schemas.microsoft.com/office/drawing/2014/main" id="{461FD770-89CA-4F65-A4AA-0BA0124363CD}"/>
              </a:ext>
            </a:extLst>
          </p:cNvPr>
          <p:cNvSpPr txBox="1"/>
          <p:nvPr userDrawn="1"/>
        </p:nvSpPr>
        <p:spPr>
          <a:xfrm>
            <a:off x="3041468" y="6060274"/>
            <a:ext cx="3061063" cy="5027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i="0" u="none" strike="noStrike" baseline="30000" dirty="0">
                <a:solidFill>
                  <a:schemeClr val="accent1"/>
                </a:solidFill>
                <a:latin typeface="+mn-lt"/>
              </a:rPr>
              <a:t>eidebailly.com</a:t>
            </a:r>
          </a:p>
        </p:txBody>
      </p:sp>
      <p:pic>
        <p:nvPicPr>
          <p:cNvPr id="12" name="Picture 11">
            <a:extLst>
              <a:ext uri="{FF2B5EF4-FFF2-40B4-BE49-F238E27FC236}">
                <a16:creationId xmlns:a16="http://schemas.microsoft.com/office/drawing/2014/main" id="{3F58053F-0D94-427F-AF78-1959DE4649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76600" y="5412578"/>
            <a:ext cx="2590799" cy="558461"/>
          </a:xfrm>
          <a:prstGeom prst="rect">
            <a:avLst/>
          </a:prstGeom>
        </p:spPr>
      </p:pic>
      <p:sp>
        <p:nvSpPr>
          <p:cNvPr id="13" name="TextBox 12">
            <a:extLst>
              <a:ext uri="{FF2B5EF4-FFF2-40B4-BE49-F238E27FC236}">
                <a16:creationId xmlns:a16="http://schemas.microsoft.com/office/drawing/2014/main" id="{83E034CA-B1F0-4435-A0E4-7CCCFDE2D509}"/>
              </a:ext>
            </a:extLst>
          </p:cNvPr>
          <p:cNvSpPr txBox="1"/>
          <p:nvPr userDrawn="1"/>
        </p:nvSpPr>
        <p:spPr>
          <a:xfrm>
            <a:off x="3276600" y="5073145"/>
            <a:ext cx="2590799" cy="4206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u="none" strike="noStrike" baseline="30000" dirty="0">
                <a:solidFill>
                  <a:schemeClr val="accent1"/>
                </a:solidFill>
                <a:latin typeface="+mn-lt"/>
              </a:rPr>
              <a:t>Find us online:</a:t>
            </a:r>
          </a:p>
        </p:txBody>
      </p:sp>
      <p:sp>
        <p:nvSpPr>
          <p:cNvPr id="14" name="Rectangle 13">
            <a:extLst>
              <a:ext uri="{FF2B5EF4-FFF2-40B4-BE49-F238E27FC236}">
                <a16:creationId xmlns:a16="http://schemas.microsoft.com/office/drawing/2014/main" id="{D06E1BEE-7564-4AFA-96FF-B8FD9857F69A}"/>
              </a:ext>
            </a:extLst>
          </p:cNvPr>
          <p:cNvSpPr/>
          <p:nvPr userDrawn="1"/>
        </p:nvSpPr>
        <p:spPr>
          <a:xfrm>
            <a:off x="387531" y="4585178"/>
            <a:ext cx="8368937"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265608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5120640"/>
            <a:ext cx="9144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hasCustomPrompt="1"/>
          </p:nvPr>
        </p:nvSpPr>
        <p:spPr>
          <a:xfrm>
            <a:off x="228598" y="5486400"/>
            <a:ext cx="8686800" cy="677108"/>
          </a:xfrm>
        </p:spPr>
        <p:txBody>
          <a:bodyPr wrap="square" tIns="0" bIns="0" anchor="b">
            <a:normAutofit/>
          </a:bodyPr>
          <a:lstStyle>
            <a:lvl1pPr algn="l">
              <a:lnSpc>
                <a:spcPct val="100000"/>
              </a:lnSpc>
              <a:defRPr sz="4400" b="1" spc="-150" baseline="0">
                <a:solidFill>
                  <a:schemeClr val="tx2"/>
                </a:solidFill>
                <a:latin typeface="+mj-lt"/>
              </a:defRPr>
            </a:lvl1pPr>
          </a:lstStyle>
          <a:p>
            <a:r>
              <a:rPr lang="en-US" dirty="0"/>
              <a:t>SHORT TITLE HERE</a:t>
            </a:r>
          </a:p>
        </p:txBody>
      </p:sp>
      <p:sp>
        <p:nvSpPr>
          <p:cNvPr id="12" name="Subtitle 2"/>
          <p:cNvSpPr>
            <a:spLocks noGrp="1"/>
          </p:cNvSpPr>
          <p:nvPr>
            <p:ph type="subTitle" idx="1"/>
          </p:nvPr>
        </p:nvSpPr>
        <p:spPr>
          <a:xfrm>
            <a:off x="228600" y="6151419"/>
            <a:ext cx="8686798" cy="604233"/>
          </a:xfrm>
        </p:spPr>
        <p:txBody>
          <a:bodyPr lIns="0" rIns="0">
            <a:noAutofit/>
          </a:bodyPr>
          <a:lstStyle>
            <a:lvl1pPr marL="0" indent="0" algn="l">
              <a:lnSpc>
                <a:spcPct val="100000"/>
              </a:lnSpc>
              <a:spcBef>
                <a:spcPts val="0"/>
              </a:spcBef>
              <a:buNone/>
              <a:defRPr sz="20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FD5CEDFC-0573-4B11-9176-F2EFAF964F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5292" y="1144886"/>
            <a:ext cx="3093416" cy="2275380"/>
          </a:xfrm>
          <a:prstGeom prst="rect">
            <a:avLst/>
          </a:prstGeom>
        </p:spPr>
      </p:pic>
    </p:spTree>
    <p:extLst>
      <p:ext uri="{BB962C8B-B14F-4D97-AF65-F5344CB8AC3E}">
        <p14:creationId xmlns:p14="http://schemas.microsoft.com/office/powerpoint/2010/main" val="33851547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spTree>
      <p:nvGrpSpPr>
        <p:cNvPr id="1" name=""/>
        <p:cNvGrpSpPr/>
        <p:nvPr/>
      </p:nvGrpSpPr>
      <p:grpSpPr>
        <a:xfrm>
          <a:off x="0" y="0"/>
          <a:ext cx="0" cy="0"/>
          <a:chOff x="0" y="0"/>
          <a:chExt cx="0" cy="0"/>
        </a:xfrm>
      </p:grpSpPr>
      <p:sp>
        <p:nvSpPr>
          <p:cNvPr id="4" name="Rectangle 3"/>
          <p:cNvSpPr/>
          <p:nvPr userDrawn="1"/>
        </p:nvSpPr>
        <p:spPr>
          <a:xfrm>
            <a:off x="0" y="5120640"/>
            <a:ext cx="9144000" cy="1737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hasCustomPrompt="1"/>
          </p:nvPr>
        </p:nvSpPr>
        <p:spPr>
          <a:xfrm>
            <a:off x="228598" y="5486400"/>
            <a:ext cx="8686800" cy="677108"/>
          </a:xfrm>
        </p:spPr>
        <p:txBody>
          <a:bodyPr wrap="square" tIns="0" bIns="0" anchor="b">
            <a:normAutofit/>
          </a:bodyPr>
          <a:lstStyle>
            <a:lvl1pPr algn="l">
              <a:lnSpc>
                <a:spcPct val="100000"/>
              </a:lnSpc>
              <a:defRPr sz="4400" b="1" spc="-150" baseline="0">
                <a:solidFill>
                  <a:schemeClr val="bg2"/>
                </a:solidFill>
                <a:latin typeface="+mj-lt"/>
              </a:defRPr>
            </a:lvl1pPr>
          </a:lstStyle>
          <a:p>
            <a:r>
              <a:rPr lang="en-US" dirty="0"/>
              <a:t>SHORT TITLE HERE</a:t>
            </a:r>
          </a:p>
        </p:txBody>
      </p:sp>
      <p:sp>
        <p:nvSpPr>
          <p:cNvPr id="9" name="Subtitle 2"/>
          <p:cNvSpPr>
            <a:spLocks noGrp="1"/>
          </p:cNvSpPr>
          <p:nvPr>
            <p:ph type="subTitle" idx="1"/>
          </p:nvPr>
        </p:nvSpPr>
        <p:spPr>
          <a:xfrm>
            <a:off x="228600" y="6151419"/>
            <a:ext cx="8686798" cy="604233"/>
          </a:xfrm>
        </p:spPr>
        <p:txBody>
          <a:bodyPr lIns="0" rIns="0">
            <a:noAutofit/>
          </a:bodyPr>
          <a:lstStyle>
            <a:lvl1pPr marL="0" indent="0" algn="l">
              <a:lnSpc>
                <a:spcPct val="100000"/>
              </a:lnSpc>
              <a:spcBef>
                <a:spcPts val="0"/>
              </a:spcBef>
              <a:buNone/>
              <a:defRPr sz="20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BBD1CBC1-1FDA-45F9-96A7-3CC84A73ED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5292" y="1144886"/>
            <a:ext cx="3093416" cy="2275380"/>
          </a:xfrm>
          <a:prstGeom prst="rect">
            <a:avLst/>
          </a:prstGeom>
        </p:spPr>
      </p:pic>
    </p:spTree>
    <p:extLst>
      <p:ext uri="{BB962C8B-B14F-4D97-AF65-F5344CB8AC3E}">
        <p14:creationId xmlns:p14="http://schemas.microsoft.com/office/powerpoint/2010/main" val="939304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hank You - Blue">
    <p:spTree>
      <p:nvGrpSpPr>
        <p:cNvPr id="1" name=""/>
        <p:cNvGrpSpPr/>
        <p:nvPr/>
      </p:nvGrpSpPr>
      <p:grpSpPr>
        <a:xfrm>
          <a:off x="0" y="0"/>
          <a:ext cx="0" cy="0"/>
          <a:chOff x="0" y="0"/>
          <a:chExt cx="0" cy="0"/>
        </a:xfrm>
      </p:grpSpPr>
      <p:sp>
        <p:nvSpPr>
          <p:cNvPr id="7" name="Rectangle 6"/>
          <p:cNvSpPr/>
          <p:nvPr userDrawn="1"/>
        </p:nvSpPr>
        <p:spPr>
          <a:xfrm>
            <a:off x="0" y="0"/>
            <a:ext cx="9144000" cy="228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ctrTitle" hasCustomPrompt="1"/>
          </p:nvPr>
        </p:nvSpPr>
        <p:spPr>
          <a:xfrm>
            <a:off x="457200" y="544484"/>
            <a:ext cx="8229600" cy="914400"/>
          </a:xfrm>
        </p:spPr>
        <p:txBody>
          <a:bodyPr wrap="square" tIns="0" bIns="0" anchor="t" anchorCtr="0">
            <a:noAutofit/>
          </a:bodyPr>
          <a:lstStyle>
            <a:lvl1pPr algn="ctr">
              <a:lnSpc>
                <a:spcPct val="100000"/>
              </a:lnSpc>
              <a:defRPr sz="7200" b="1" spc="-150" baseline="0">
                <a:solidFill>
                  <a:schemeClr val="bg1"/>
                </a:solidFill>
                <a:latin typeface="+mn-lt"/>
              </a:defRPr>
            </a:lvl1pPr>
          </a:lstStyle>
          <a:p>
            <a:r>
              <a:rPr lang="en-US" dirty="0"/>
              <a:t>THANK YOU</a:t>
            </a:r>
          </a:p>
        </p:txBody>
      </p:sp>
      <p:sp>
        <p:nvSpPr>
          <p:cNvPr id="11" name="Subtitle 3"/>
          <p:cNvSpPr>
            <a:spLocks noGrp="1"/>
          </p:cNvSpPr>
          <p:nvPr>
            <p:ph type="subTitle" idx="1"/>
          </p:nvPr>
        </p:nvSpPr>
        <p:spPr>
          <a:xfrm>
            <a:off x="457200" y="2743200"/>
            <a:ext cx="8229600" cy="1554480"/>
          </a:xfrm>
        </p:spPr>
        <p:txBody>
          <a:bodyPr>
            <a:noAutofit/>
          </a:bodyPr>
          <a:lstStyle>
            <a:lvl1pPr algn="ctr">
              <a:defRPr sz="1600" b="0">
                <a:latin typeface="+mn-lt"/>
              </a:defRPr>
            </a:lvl1pPr>
          </a:lstStyle>
          <a:p>
            <a:r>
              <a:rPr lang="en-US" sz="2000"/>
              <a:t>Click to edit Master subtitle style</a:t>
            </a:r>
            <a:endParaRPr lang="en-US" sz="2000" dirty="0"/>
          </a:p>
        </p:txBody>
      </p:sp>
      <p:pic>
        <p:nvPicPr>
          <p:cNvPr id="6" name="Picture 5">
            <a:extLst>
              <a:ext uri="{FF2B5EF4-FFF2-40B4-BE49-F238E27FC236}">
                <a16:creationId xmlns:a16="http://schemas.microsoft.com/office/drawing/2014/main" id="{8E842C5A-12A6-43B7-A275-1BF6792903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67209" y="4801948"/>
            <a:ext cx="2209582" cy="1625271"/>
          </a:xfrm>
          <a:prstGeom prst="rect">
            <a:avLst/>
          </a:prstGeom>
        </p:spPr>
      </p:pic>
    </p:spTree>
    <p:extLst>
      <p:ext uri="{BB962C8B-B14F-4D97-AF65-F5344CB8AC3E}">
        <p14:creationId xmlns:p14="http://schemas.microsoft.com/office/powerpoint/2010/main" val="566880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Graphic">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A02D6A4B-25FA-4F0C-92D2-E66607B7F15C}"/>
              </a:ext>
            </a:extLst>
          </p:cNvPr>
          <p:cNvSpPr>
            <a:spLocks noGrp="1"/>
          </p:cNvSpPr>
          <p:nvPr>
            <p:ph type="ctrTitle" hasCustomPrompt="1"/>
          </p:nvPr>
        </p:nvSpPr>
        <p:spPr>
          <a:xfrm>
            <a:off x="228600" y="5486400"/>
            <a:ext cx="6858000" cy="677108"/>
          </a:xfrm>
        </p:spPr>
        <p:txBody>
          <a:bodyPr wrap="square" tIns="0" bIns="0" anchor="b">
            <a:normAutofit/>
          </a:bodyPr>
          <a:lstStyle>
            <a:lvl1pPr algn="l">
              <a:lnSpc>
                <a:spcPct val="100000"/>
              </a:lnSpc>
              <a:defRPr sz="4400" b="1" spc="-150" baseline="0">
                <a:solidFill>
                  <a:schemeClr val="bg2"/>
                </a:solidFill>
                <a:latin typeface="+mj-lt"/>
              </a:defRPr>
            </a:lvl1pPr>
          </a:lstStyle>
          <a:p>
            <a:r>
              <a:rPr lang="en-US" dirty="0"/>
              <a:t>SHORT TITLE HERE</a:t>
            </a:r>
          </a:p>
        </p:txBody>
      </p:sp>
      <p:sp>
        <p:nvSpPr>
          <p:cNvPr id="20" name="Subtitle 2">
            <a:extLst>
              <a:ext uri="{FF2B5EF4-FFF2-40B4-BE49-F238E27FC236}">
                <a16:creationId xmlns:a16="http://schemas.microsoft.com/office/drawing/2014/main" id="{691FECB7-815A-4424-BBDA-BB9F4AB60BB8}"/>
              </a:ext>
            </a:extLst>
          </p:cNvPr>
          <p:cNvSpPr>
            <a:spLocks noGrp="1"/>
          </p:cNvSpPr>
          <p:nvPr>
            <p:ph type="subTitle" idx="1"/>
          </p:nvPr>
        </p:nvSpPr>
        <p:spPr>
          <a:xfrm>
            <a:off x="228600" y="6151419"/>
            <a:ext cx="6858000" cy="604233"/>
          </a:xfrm>
        </p:spPr>
        <p:txBody>
          <a:bodyPr>
            <a:noAutofit/>
          </a:bodyPr>
          <a:lstStyle>
            <a:lvl1pPr marL="0" indent="0" algn="l">
              <a:lnSpc>
                <a:spcPct val="100000"/>
              </a:lnSpc>
              <a:spcBef>
                <a:spcPts val="0"/>
              </a:spcBef>
              <a:buNone/>
              <a:defRPr sz="20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21" name="Picture 20">
            <a:extLst>
              <a:ext uri="{FF2B5EF4-FFF2-40B4-BE49-F238E27FC236}">
                <a16:creationId xmlns:a16="http://schemas.microsoft.com/office/drawing/2014/main" id="{19CD80BB-6CD2-42E6-B9A6-14413C3E09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5200" y="5487231"/>
            <a:ext cx="1605007" cy="1141338"/>
          </a:xfrm>
          <a:prstGeom prst="rect">
            <a:avLst/>
          </a:prstGeom>
        </p:spPr>
      </p:pic>
      <p:sp>
        <p:nvSpPr>
          <p:cNvPr id="22" name="Content Placeholder 2">
            <a:extLst>
              <a:ext uri="{FF2B5EF4-FFF2-40B4-BE49-F238E27FC236}">
                <a16:creationId xmlns:a16="http://schemas.microsoft.com/office/drawing/2014/main" id="{B40E013F-E4C4-4D8B-BEFC-A8384114DD56}"/>
              </a:ext>
            </a:extLst>
          </p:cNvPr>
          <p:cNvSpPr>
            <a:spLocks noGrp="1"/>
          </p:cNvSpPr>
          <p:nvPr>
            <p:ph idx="10"/>
          </p:nvPr>
        </p:nvSpPr>
        <p:spPr>
          <a:xfrm>
            <a:off x="0" y="0"/>
            <a:ext cx="9144000" cy="5029200"/>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20796767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F87FDB-DE0C-47F7-82CB-A62160804D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1233" y="2126502"/>
            <a:ext cx="3541533" cy="2604995"/>
          </a:xfrm>
          <a:prstGeom prst="rect">
            <a:avLst/>
          </a:prstGeom>
        </p:spPr>
      </p:pic>
      <p:sp>
        <p:nvSpPr>
          <p:cNvPr id="4" name="TextBox 3">
            <a:extLst>
              <a:ext uri="{FF2B5EF4-FFF2-40B4-BE49-F238E27FC236}">
                <a16:creationId xmlns:a16="http://schemas.microsoft.com/office/drawing/2014/main" id="{FB487C71-6587-49E5-880B-02ED9FB039BD}"/>
              </a:ext>
            </a:extLst>
          </p:cNvPr>
          <p:cNvSpPr txBox="1"/>
          <p:nvPr userDrawn="1"/>
        </p:nvSpPr>
        <p:spPr>
          <a:xfrm>
            <a:off x="457200" y="5715000"/>
            <a:ext cx="8229600" cy="646331"/>
          </a:xfrm>
          <a:prstGeom prst="rect">
            <a:avLst/>
          </a:prstGeom>
          <a:noFill/>
        </p:spPr>
        <p:txBody>
          <a:bodyPr wrap="square" rtlCol="0">
            <a:spAutoFit/>
          </a:bodyPr>
          <a:lstStyle/>
          <a:p>
            <a:pPr rtl="0"/>
            <a:r>
              <a:rPr lang="en-US" sz="1200" b="0" i="0" u="none" strike="noStrike" kern="1200" baseline="0" dirty="0">
                <a:solidFill>
                  <a:schemeClr val="accent1"/>
                </a:solidFill>
                <a:latin typeface="+mn-lt"/>
                <a:ea typeface="+mn-ea"/>
                <a:cs typeface="+mn-cs"/>
              </a:rPr>
              <a:t>Financial Advisor offers Investment Advisory Services through Eide Bailly Advisors LLC, a Registered Investment Advisor. Securities offered through United Planners Financial Services, Member of FINRA and SIPC. Eide Bailly Financial Services, LLC is the holding company for Eide Bailly Advisors, LLC. Eide Bailly Financial Services and its subsidiaries are not affiliated with United Planners.</a:t>
            </a:r>
          </a:p>
        </p:txBody>
      </p:sp>
    </p:spTree>
    <p:extLst>
      <p:ext uri="{BB962C8B-B14F-4D97-AF65-F5344CB8AC3E}">
        <p14:creationId xmlns:p14="http://schemas.microsoft.com/office/powerpoint/2010/main" val="66336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Client">
    <p:spTree>
      <p:nvGrpSpPr>
        <p:cNvPr id="1" name=""/>
        <p:cNvGrpSpPr/>
        <p:nvPr/>
      </p:nvGrpSpPr>
      <p:grpSpPr>
        <a:xfrm>
          <a:off x="0" y="0"/>
          <a:ext cx="0" cy="0"/>
          <a:chOff x="0" y="0"/>
          <a:chExt cx="0" cy="0"/>
        </a:xfrm>
      </p:grpSpPr>
      <p:sp>
        <p:nvSpPr>
          <p:cNvPr id="4" name="Rectangle 3"/>
          <p:cNvSpPr/>
          <p:nvPr userDrawn="1"/>
        </p:nvSpPr>
        <p:spPr>
          <a:xfrm>
            <a:off x="0" y="5120640"/>
            <a:ext cx="9144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hasCustomPrompt="1"/>
          </p:nvPr>
        </p:nvSpPr>
        <p:spPr>
          <a:xfrm>
            <a:off x="228598" y="5486400"/>
            <a:ext cx="8686800" cy="677108"/>
          </a:xfrm>
        </p:spPr>
        <p:txBody>
          <a:bodyPr wrap="square" tIns="0" bIns="0" anchor="b">
            <a:normAutofit/>
          </a:bodyPr>
          <a:lstStyle>
            <a:lvl1pPr algn="l">
              <a:lnSpc>
                <a:spcPct val="100000"/>
              </a:lnSpc>
              <a:defRPr sz="4400" b="1" spc="-150" baseline="0">
                <a:solidFill>
                  <a:schemeClr val="tx2"/>
                </a:solidFill>
                <a:latin typeface="+mj-lt"/>
              </a:defRPr>
            </a:lvl1pPr>
          </a:lstStyle>
          <a:p>
            <a:r>
              <a:rPr lang="en-US" dirty="0"/>
              <a:t>SHORT TITLE HERE</a:t>
            </a:r>
          </a:p>
        </p:txBody>
      </p:sp>
      <p:sp>
        <p:nvSpPr>
          <p:cNvPr id="12" name="Subtitle 2"/>
          <p:cNvSpPr>
            <a:spLocks noGrp="1"/>
          </p:cNvSpPr>
          <p:nvPr>
            <p:ph type="subTitle" idx="1"/>
          </p:nvPr>
        </p:nvSpPr>
        <p:spPr>
          <a:xfrm>
            <a:off x="228600" y="6151419"/>
            <a:ext cx="8686800" cy="604233"/>
          </a:xfrm>
        </p:spPr>
        <p:txBody>
          <a:bodyPr lIns="0" rIns="0">
            <a:noAutofit/>
          </a:bodyPr>
          <a:lstStyle>
            <a:lvl1pPr marL="0" indent="0" algn="l">
              <a:lnSpc>
                <a:spcPct val="100000"/>
              </a:lnSpc>
              <a:spcBef>
                <a:spcPts val="0"/>
              </a:spcBef>
              <a:buNone/>
              <a:defRPr sz="20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896628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a:xfrm>
            <a:off x="228600" y="0"/>
            <a:ext cx="8686800" cy="914400"/>
          </a:xfrm>
          <a:prstGeom prst="rect">
            <a:avLst/>
          </a:prstGeom>
        </p:spPr>
        <p:txBody>
          <a:bodyPr vert="horz" lIns="0" tIns="45720" rIns="0" bIns="45720" rtlCol="0" anchor="b" anchorCtr="0">
            <a:normAutofit/>
          </a:bodyPr>
          <a:lstStyle>
            <a:lvl1pPr>
              <a:defRPr baseline="0"/>
            </a:lvl1pPr>
          </a:lstStyle>
          <a:p>
            <a:r>
              <a:rPr lang="en-US" dirty="0"/>
              <a:t>CLICK TO EDIT MASTER TITLE STYLE</a:t>
            </a:r>
          </a:p>
        </p:txBody>
      </p:sp>
      <p:sp>
        <p:nvSpPr>
          <p:cNvPr id="13" name="Text Placeholder 2"/>
          <p:cNvSpPr>
            <a:spLocks noGrp="1"/>
          </p:cNvSpPr>
          <p:nvPr>
            <p:ph idx="1"/>
          </p:nvPr>
        </p:nvSpPr>
        <p:spPr>
          <a:xfrm>
            <a:off x="228600" y="1280160"/>
            <a:ext cx="8686800" cy="5212080"/>
          </a:xfrm>
          <a:prstGeom prst="rect">
            <a:avLst/>
          </a:prstGeom>
        </p:spPr>
        <p:txBody>
          <a:bodyPr vert="horz" lIns="91440" tIns="45720" rIns="91440" bIns="45720" rtlCol="0">
            <a:normAutofit/>
          </a:bodyPr>
          <a:lstStyle>
            <a:lvl1pPr marL="0" indent="0">
              <a:spcBef>
                <a:spcPts val="0"/>
              </a:spcBef>
              <a:buFont typeface="Arial" panose="020B0604020202020204" pitchFamily="34" charset="0"/>
              <a:buNone/>
              <a:defRPr/>
            </a:lvl1pPr>
            <a:lvl2pPr marL="342900" indent="0">
              <a:spcBef>
                <a:spcPts val="0"/>
              </a:spcBef>
              <a:buFont typeface="Arial" panose="020B0604020202020204" pitchFamily="34" charset="0"/>
              <a:buNone/>
              <a:defRPr/>
            </a:lvl2pPr>
            <a:lvl3pPr marL="685800" indent="0">
              <a:spcBef>
                <a:spcPts val="0"/>
              </a:spcBef>
              <a:buFont typeface="Arial" panose="020B0604020202020204" pitchFamily="34" charset="0"/>
              <a:buNone/>
              <a:defRPr/>
            </a:lvl3pPr>
            <a:lvl4pPr marL="1028700" indent="0">
              <a:spcBef>
                <a:spcPts val="0"/>
              </a:spcBef>
              <a:buFont typeface="Arial" panose="020B0604020202020204" pitchFamily="34" charset="0"/>
              <a:buNone/>
              <a:defRPr/>
            </a:lvl4pPr>
            <a:lvl5pPr marL="1371600" indent="0">
              <a:spcBef>
                <a:spcPts val="0"/>
              </a:spcBef>
              <a:buFont typeface="Arial" panose="020B0604020202020204" pitchFamily="34" charse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3"/>
          <p:cNvSpPr>
            <a:spLocks noGrp="1"/>
          </p:cNvSpPr>
          <p:nvPr>
            <p:ph type="dt" sz="half" idx="2"/>
          </p:nvPr>
        </p:nvSpPr>
        <p:spPr>
          <a:xfrm>
            <a:off x="228600" y="6629400"/>
            <a:ext cx="914400" cy="182880"/>
          </a:xfrm>
          <a:prstGeom prst="rect">
            <a:avLst/>
          </a:prstGeom>
        </p:spPr>
        <p:txBody>
          <a:bodyPr vert="horz" lIns="91440" tIns="45720" rIns="91440" bIns="45720" rtlCol="0" anchor="ctr"/>
          <a:lstStyle>
            <a:lvl1pPr algn="l">
              <a:defRPr sz="900">
                <a:solidFill>
                  <a:schemeClr val="accent1"/>
                </a:solidFill>
                <a:latin typeface="Tw Cen MT" panose="020B0602020104020603" pitchFamily="34" charset="0"/>
              </a:defRPr>
            </a:lvl1pPr>
          </a:lstStyle>
          <a:p>
            <a:fld id="{9239D14D-A7D8-427F-8D62-8808716C1DB9}" type="datetimeFigureOut">
              <a:rPr lang="en-US" smtClean="0"/>
              <a:pPr/>
              <a:t>9/27/2021</a:t>
            </a:fld>
            <a:endParaRPr lang="en-US" dirty="0"/>
          </a:p>
        </p:txBody>
      </p:sp>
      <p:sp>
        <p:nvSpPr>
          <p:cNvPr id="15" name="Footer Placeholder 4"/>
          <p:cNvSpPr>
            <a:spLocks noGrp="1"/>
          </p:cNvSpPr>
          <p:nvPr>
            <p:ph type="ftr" sz="quarter" idx="3"/>
          </p:nvPr>
        </p:nvSpPr>
        <p:spPr>
          <a:xfrm>
            <a:off x="1828799" y="6629400"/>
            <a:ext cx="5486400" cy="182880"/>
          </a:xfrm>
          <a:prstGeom prst="rect">
            <a:avLst/>
          </a:prstGeom>
        </p:spPr>
        <p:txBody>
          <a:bodyPr vert="horz" lIns="91440" tIns="45720" rIns="91440" bIns="45720" rtlCol="0" anchor="ctr"/>
          <a:lstStyle>
            <a:lvl1pPr algn="ctr">
              <a:defRPr sz="900">
                <a:solidFill>
                  <a:schemeClr val="accent1"/>
                </a:solidFill>
                <a:latin typeface="Tw Cen MT" panose="020B0602020104020603" pitchFamily="34" charset="0"/>
              </a:defRPr>
            </a:lvl1pPr>
          </a:lstStyle>
          <a:p>
            <a:endParaRPr lang="en-US" dirty="0"/>
          </a:p>
        </p:txBody>
      </p:sp>
      <p:sp>
        <p:nvSpPr>
          <p:cNvPr id="16" name="Slide Number Placeholder 5"/>
          <p:cNvSpPr>
            <a:spLocks noGrp="1"/>
          </p:cNvSpPr>
          <p:nvPr>
            <p:ph type="sldNum" sz="quarter" idx="4"/>
          </p:nvPr>
        </p:nvSpPr>
        <p:spPr>
          <a:xfrm>
            <a:off x="8229600" y="6629400"/>
            <a:ext cx="685800" cy="182880"/>
          </a:xfrm>
          <a:prstGeom prst="rect">
            <a:avLst/>
          </a:prstGeom>
        </p:spPr>
        <p:txBody>
          <a:bodyPr vert="horz" lIns="91440" tIns="45720" rIns="91440" bIns="45720" rtlCol="0" anchor="ctr"/>
          <a:lstStyle>
            <a:lvl1pPr algn="r">
              <a:defRPr sz="900">
                <a:solidFill>
                  <a:schemeClr val="accent1"/>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3551381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mp; Content with Call 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599" y="457200"/>
            <a:ext cx="5715000" cy="1033271"/>
          </a:xfrm>
        </p:spPr>
        <p:txBody>
          <a:bodyPr lIns="91440" rIns="91440">
            <a:noAutofit/>
          </a:bodyPr>
          <a:lstStyle>
            <a:lvl1pPr>
              <a:defRPr sz="4000" spc="-150" baseline="0">
                <a:solidFill>
                  <a:schemeClr val="bg2"/>
                </a:solidFill>
              </a:defRPr>
            </a:lvl1pPr>
          </a:lstStyle>
          <a:p>
            <a:r>
              <a:rPr lang="en-US" dirty="0"/>
              <a:t>CLICK TO EDIT MASTER</a:t>
            </a:r>
          </a:p>
        </p:txBody>
      </p:sp>
      <p:sp>
        <p:nvSpPr>
          <p:cNvPr id="3" name="Content Placeholder 2"/>
          <p:cNvSpPr>
            <a:spLocks noGrp="1"/>
          </p:cNvSpPr>
          <p:nvPr>
            <p:ph idx="1"/>
          </p:nvPr>
        </p:nvSpPr>
        <p:spPr>
          <a:xfrm>
            <a:off x="228598" y="1490471"/>
            <a:ext cx="5715000" cy="4993455"/>
          </a:xfrm>
        </p:spPr>
        <p:txBody>
          <a:bodyPr/>
          <a:lstStyle>
            <a:lvl1pPr marL="0" indent="0">
              <a:buFont typeface="Arial" panose="020B0604020202020204" pitchFamily="34" charset="0"/>
              <a:buNone/>
              <a:defRPr>
                <a:solidFill>
                  <a:schemeClr val="tx2"/>
                </a:solidFill>
                <a:latin typeface="Tw Cen MT" panose="020B0602020104020603" pitchFamily="34" charset="0"/>
              </a:defRPr>
            </a:lvl1pPr>
            <a:lvl2pPr marL="342900" indent="0">
              <a:buFont typeface="Arial" panose="020B0604020202020204" pitchFamily="34" charset="0"/>
              <a:buNone/>
              <a:defRPr>
                <a:solidFill>
                  <a:schemeClr val="accent1"/>
                </a:solidFill>
                <a:latin typeface="Tw Cen MT" panose="020B0602020104020603" pitchFamily="34" charset="0"/>
              </a:defRPr>
            </a:lvl2pPr>
            <a:lvl3pPr marL="685800" indent="0">
              <a:buFont typeface="Arial" panose="020B0604020202020204" pitchFamily="34" charset="0"/>
              <a:buNone/>
              <a:defRPr>
                <a:solidFill>
                  <a:schemeClr val="accent1"/>
                </a:solidFill>
                <a:latin typeface="Tw Cen MT" panose="020B0602020104020603" pitchFamily="34" charset="0"/>
              </a:defRPr>
            </a:lvl3pPr>
            <a:lvl4pPr marL="1028700" indent="0">
              <a:buFont typeface="Arial" panose="020B0604020202020204" pitchFamily="34" charset="0"/>
              <a:buNone/>
              <a:defRPr>
                <a:solidFill>
                  <a:schemeClr val="accent1"/>
                </a:solidFill>
                <a:latin typeface="Tw Cen MT" panose="020B0602020104020603" pitchFamily="34" charset="0"/>
              </a:defRPr>
            </a:lvl4pPr>
            <a:lvl5pPr marL="1371600" indent="0">
              <a:buFont typeface="Arial" panose="020B0604020202020204" pitchFamily="34" charset="0"/>
              <a:buNone/>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6400800" y="0"/>
            <a:ext cx="2743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ate Placeholder 3"/>
          <p:cNvSpPr>
            <a:spLocks noGrp="1"/>
          </p:cNvSpPr>
          <p:nvPr>
            <p:ph type="dt" sz="half" idx="2"/>
          </p:nvPr>
        </p:nvSpPr>
        <p:spPr>
          <a:xfrm>
            <a:off x="228600" y="6629400"/>
            <a:ext cx="914400" cy="182880"/>
          </a:xfrm>
          <a:prstGeom prst="rect">
            <a:avLst/>
          </a:prstGeom>
        </p:spPr>
        <p:txBody>
          <a:bodyPr vert="horz" lIns="91440" tIns="45720" rIns="91440" bIns="45720" rtlCol="0" anchor="ctr"/>
          <a:lstStyle>
            <a:lvl1pPr algn="l">
              <a:defRPr sz="900">
                <a:solidFill>
                  <a:schemeClr val="accent1"/>
                </a:solidFill>
                <a:latin typeface="Tw Cen MT" panose="020B0602020104020603" pitchFamily="34" charset="0"/>
              </a:defRPr>
            </a:lvl1pPr>
          </a:lstStyle>
          <a:p>
            <a:fld id="{9239D14D-A7D8-427F-8D62-8808716C1DB9}" type="datetimeFigureOut">
              <a:rPr lang="en-US" smtClean="0"/>
              <a:pPr/>
              <a:t>9/27/2021</a:t>
            </a:fld>
            <a:endParaRPr lang="en-US" dirty="0"/>
          </a:p>
        </p:txBody>
      </p:sp>
      <p:sp>
        <p:nvSpPr>
          <p:cNvPr id="12" name="Footer Placeholder 4"/>
          <p:cNvSpPr>
            <a:spLocks noGrp="1"/>
          </p:cNvSpPr>
          <p:nvPr>
            <p:ph type="ftr" sz="quarter" idx="3"/>
          </p:nvPr>
        </p:nvSpPr>
        <p:spPr>
          <a:xfrm>
            <a:off x="1366684" y="6629400"/>
            <a:ext cx="3618271" cy="182880"/>
          </a:xfrm>
          <a:prstGeom prst="rect">
            <a:avLst/>
          </a:prstGeom>
        </p:spPr>
        <p:txBody>
          <a:bodyPr vert="horz" lIns="91440" tIns="45720" rIns="91440" bIns="45720" rtlCol="0" anchor="ctr"/>
          <a:lstStyle>
            <a:lvl1pPr algn="ctr">
              <a:defRPr sz="900">
                <a:solidFill>
                  <a:schemeClr val="accent1"/>
                </a:solidFill>
                <a:latin typeface="Tw Cen MT" panose="020B0602020104020603" pitchFamily="34" charset="0"/>
              </a:defRPr>
            </a:lvl1pPr>
          </a:lstStyle>
          <a:p>
            <a:endParaRPr lang="en-US" dirty="0"/>
          </a:p>
        </p:txBody>
      </p:sp>
      <p:sp>
        <p:nvSpPr>
          <p:cNvPr id="13" name="Slide Number Placeholder 5"/>
          <p:cNvSpPr>
            <a:spLocks noGrp="1"/>
          </p:cNvSpPr>
          <p:nvPr>
            <p:ph type="sldNum" sz="quarter" idx="4"/>
          </p:nvPr>
        </p:nvSpPr>
        <p:spPr>
          <a:xfrm>
            <a:off x="5257798" y="6629400"/>
            <a:ext cx="685800" cy="182880"/>
          </a:xfrm>
          <a:prstGeom prst="rect">
            <a:avLst/>
          </a:prstGeom>
        </p:spPr>
        <p:txBody>
          <a:bodyPr vert="horz" lIns="91440" tIns="45720" rIns="91440" bIns="45720" rtlCol="0" anchor="ctr"/>
          <a:lstStyle>
            <a:lvl1pPr algn="r">
              <a:defRPr sz="900">
                <a:solidFill>
                  <a:schemeClr val="accent1"/>
                </a:solidFill>
                <a:latin typeface="Tw Cen MT" panose="020B0602020104020603" pitchFamily="34" charset="0"/>
              </a:defRPr>
            </a:lvl1pPr>
          </a:lstStyle>
          <a:p>
            <a:fld id="{18CF7050-A8E5-428C-81D9-F84418705036}" type="slidenum">
              <a:rPr lang="en-US" smtClean="0"/>
              <a:pPr/>
              <a:t>‹#›</a:t>
            </a:fld>
            <a:endParaRPr lang="en-US" dirty="0"/>
          </a:p>
        </p:txBody>
      </p:sp>
      <p:sp>
        <p:nvSpPr>
          <p:cNvPr id="15" name="Content Placeholder 2"/>
          <p:cNvSpPr>
            <a:spLocks noGrp="1"/>
          </p:cNvSpPr>
          <p:nvPr>
            <p:ph idx="10"/>
          </p:nvPr>
        </p:nvSpPr>
        <p:spPr>
          <a:xfrm>
            <a:off x="6629400" y="1920240"/>
            <a:ext cx="2286000" cy="2361219"/>
          </a:xfrm>
        </p:spPr>
        <p:txBody>
          <a:bodyPr lIns="0" tIns="0" rIns="0" bIns="0">
            <a:normAutofit/>
          </a:bodyPr>
          <a:lstStyle>
            <a:lvl1pPr marL="0" indent="0">
              <a:lnSpc>
                <a:spcPct val="100000"/>
              </a:lnSpc>
              <a:spcAft>
                <a:spcPts val="200"/>
              </a:spcAft>
              <a:buNone/>
              <a:defRPr sz="1800">
                <a:solidFill>
                  <a:schemeClr val="bg1"/>
                </a:solidFill>
                <a:latin typeface="+mj-lt"/>
              </a:defRPr>
            </a:lvl1pPr>
            <a:lvl2pPr marL="342900" indent="0">
              <a:buNone/>
              <a:defRPr sz="3000">
                <a:solidFill>
                  <a:schemeClr val="bg1"/>
                </a:solidFill>
                <a:latin typeface="+mj-lt"/>
              </a:defRPr>
            </a:lvl2pPr>
            <a:lvl3pPr marL="685800" indent="0">
              <a:buNone/>
              <a:defRPr sz="3000">
                <a:solidFill>
                  <a:schemeClr val="bg1"/>
                </a:solidFill>
                <a:latin typeface="+mj-lt"/>
              </a:defRPr>
            </a:lvl3pPr>
            <a:lvl4pPr marL="1028700" indent="0">
              <a:buNone/>
              <a:defRPr sz="3000">
                <a:solidFill>
                  <a:schemeClr val="bg1"/>
                </a:solidFill>
                <a:latin typeface="+mj-lt"/>
              </a:defRPr>
            </a:lvl4pPr>
            <a:lvl5pPr marL="1371600" indent="0">
              <a:buNone/>
              <a:defRPr sz="3000">
                <a:solidFill>
                  <a:schemeClr val="bg1"/>
                </a:solidFill>
                <a:latin typeface="+mj-lt"/>
              </a:defRPr>
            </a:lvl5pPr>
          </a:lstStyle>
          <a:p>
            <a:pPr lvl="0"/>
            <a:r>
              <a:rPr lang="en-US"/>
              <a:t>Click to edit Master text styles</a:t>
            </a:r>
          </a:p>
        </p:txBody>
      </p:sp>
      <p:pic>
        <p:nvPicPr>
          <p:cNvPr id="14" name="Picture 13">
            <a:extLst>
              <a:ext uri="{FF2B5EF4-FFF2-40B4-BE49-F238E27FC236}">
                <a16:creationId xmlns:a16="http://schemas.microsoft.com/office/drawing/2014/main" id="{878B2B54-88FA-4A50-93BF-21830E247B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3216" y="1490472"/>
            <a:ext cx="632447" cy="243990"/>
          </a:xfrm>
          <a:prstGeom prst="rect">
            <a:avLst/>
          </a:prstGeom>
        </p:spPr>
      </p:pic>
      <p:pic>
        <p:nvPicPr>
          <p:cNvPr id="16" name="Content Placeholder 8">
            <a:extLst>
              <a:ext uri="{FF2B5EF4-FFF2-40B4-BE49-F238E27FC236}">
                <a16:creationId xmlns:a16="http://schemas.microsoft.com/office/drawing/2014/main" id="{FE738CBC-2639-4DF6-8A23-282F85BD23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6600" y="5884558"/>
            <a:ext cx="1371600" cy="744842"/>
          </a:xfrm>
          <a:prstGeom prst="rect">
            <a:avLst/>
          </a:prstGeom>
        </p:spPr>
      </p:pic>
    </p:spTree>
    <p:extLst>
      <p:ext uri="{BB962C8B-B14F-4D97-AF65-F5344CB8AC3E}">
        <p14:creationId xmlns:p14="http://schemas.microsoft.com/office/powerpoint/2010/main" val="3020006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Rectangle 1"/>
          <p:cNvSpPr/>
          <p:nvPr userDrawn="1"/>
        </p:nvSpPr>
        <p:spPr>
          <a:xfrm>
            <a:off x="0" y="0"/>
            <a:ext cx="9144000" cy="1005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1"/>
          <p:cNvSpPr>
            <a:spLocks noGrp="1"/>
          </p:cNvSpPr>
          <p:nvPr>
            <p:ph type="dt" sz="half" idx="10"/>
          </p:nvPr>
        </p:nvSpPr>
        <p:spPr>
          <a:xfrm>
            <a:off x="228600" y="6629400"/>
            <a:ext cx="914400" cy="182880"/>
          </a:xfrm>
        </p:spPr>
        <p:txBody>
          <a:bodyPr/>
          <a:lstStyle/>
          <a:p>
            <a:fld id="{9239D14D-A7D8-427F-8D62-8808716C1DB9}" type="datetimeFigureOut">
              <a:rPr lang="en-US" smtClean="0"/>
              <a:t>9/27/2021</a:t>
            </a:fld>
            <a:endParaRPr lang="en-US" dirty="0"/>
          </a:p>
        </p:txBody>
      </p:sp>
      <p:sp>
        <p:nvSpPr>
          <p:cNvPr id="5" name="Footer Placeholder 2"/>
          <p:cNvSpPr>
            <a:spLocks noGrp="1"/>
          </p:cNvSpPr>
          <p:nvPr>
            <p:ph type="ftr" sz="quarter" idx="11"/>
          </p:nvPr>
        </p:nvSpPr>
        <p:spPr>
          <a:xfrm>
            <a:off x="1828799" y="6629400"/>
            <a:ext cx="5486400" cy="182880"/>
          </a:xfrm>
        </p:spPr>
        <p:txBody>
          <a:bodyPr/>
          <a:lstStyle/>
          <a:p>
            <a:endParaRPr lang="en-US" dirty="0"/>
          </a:p>
        </p:txBody>
      </p:sp>
      <p:sp>
        <p:nvSpPr>
          <p:cNvPr id="6" name="Slide Number Placeholder 3"/>
          <p:cNvSpPr>
            <a:spLocks noGrp="1"/>
          </p:cNvSpPr>
          <p:nvPr>
            <p:ph type="sldNum" sz="quarter" idx="12"/>
          </p:nvPr>
        </p:nvSpPr>
        <p:spPr>
          <a:xfrm>
            <a:off x="8229600" y="6629400"/>
            <a:ext cx="685800" cy="182880"/>
          </a:xfrm>
        </p:spPr>
        <p:txBody>
          <a:bodyPr/>
          <a:lstStyle/>
          <a:p>
            <a:fld id="{18CF7050-A8E5-428C-81D9-F84418705036}" type="slidenum">
              <a:rPr lang="en-US" smtClean="0"/>
              <a:t>‹#›</a:t>
            </a:fld>
            <a:endParaRPr lang="en-US" dirty="0"/>
          </a:p>
        </p:txBody>
      </p:sp>
      <p:pic>
        <p:nvPicPr>
          <p:cNvPr id="10" name="Picture 9">
            <a:extLst>
              <a:ext uri="{FF2B5EF4-FFF2-40B4-BE49-F238E27FC236}">
                <a16:creationId xmlns:a16="http://schemas.microsoft.com/office/drawing/2014/main" id="{0BEFCF6F-B4DD-4168-9A87-285C88C0AA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4427" y="5913006"/>
            <a:ext cx="1371448" cy="743712"/>
          </a:xfrm>
          <a:prstGeom prst="rect">
            <a:avLst/>
          </a:prstGeom>
        </p:spPr>
      </p:pic>
    </p:spTree>
    <p:extLst>
      <p:ext uri="{BB962C8B-B14F-4D97-AF65-F5344CB8AC3E}">
        <p14:creationId xmlns:p14="http://schemas.microsoft.com/office/powerpoint/2010/main" val="3891415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lide - Blu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1371600" y="2057400"/>
            <a:ext cx="6400800" cy="4114800"/>
          </a:xfrm>
        </p:spPr>
        <p:txBody>
          <a:bodyPr anchor="t" anchorCtr="0">
            <a:normAutofit/>
          </a:bodyPr>
          <a:lstStyle>
            <a:lvl1pPr>
              <a:defRPr sz="6600" cap="all" baseline="0">
                <a:solidFill>
                  <a:schemeClr val="bg1"/>
                </a:solidFill>
              </a:defRPr>
            </a:lvl1pPr>
          </a:lstStyle>
          <a:p>
            <a:r>
              <a:rPr lang="en-US" dirty="0"/>
              <a:t>SECTION TITLE</a:t>
            </a:r>
          </a:p>
        </p:txBody>
      </p:sp>
      <p:pic>
        <p:nvPicPr>
          <p:cNvPr id="5" name="Picture 4">
            <a:extLst>
              <a:ext uri="{FF2B5EF4-FFF2-40B4-BE49-F238E27FC236}">
                <a16:creationId xmlns:a16="http://schemas.microsoft.com/office/drawing/2014/main" id="{3C4CA861-687E-4CB4-B18D-5E64A95357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7052" y="1600200"/>
            <a:ext cx="903496" cy="348557"/>
          </a:xfrm>
          <a:prstGeom prst="rect">
            <a:avLst/>
          </a:prstGeom>
        </p:spPr>
      </p:pic>
    </p:spTree>
    <p:extLst>
      <p:ext uri="{BB962C8B-B14F-4D97-AF65-F5344CB8AC3E}">
        <p14:creationId xmlns:p14="http://schemas.microsoft.com/office/powerpoint/2010/main" val="336181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lide - Gray">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1371600" y="2057400"/>
            <a:ext cx="6400800" cy="4114800"/>
          </a:xfrm>
        </p:spPr>
        <p:txBody>
          <a:bodyPr anchor="t" anchorCtr="0">
            <a:normAutofit/>
          </a:bodyPr>
          <a:lstStyle>
            <a:lvl1pPr>
              <a:defRPr sz="6600" cap="all" baseline="0">
                <a:solidFill>
                  <a:schemeClr val="bg1"/>
                </a:solidFill>
              </a:defRPr>
            </a:lvl1pPr>
          </a:lstStyle>
          <a:p>
            <a:r>
              <a:rPr lang="en-US" dirty="0"/>
              <a:t>SECTION TITLE</a:t>
            </a:r>
          </a:p>
        </p:txBody>
      </p:sp>
      <p:pic>
        <p:nvPicPr>
          <p:cNvPr id="5" name="Picture 4">
            <a:extLst>
              <a:ext uri="{FF2B5EF4-FFF2-40B4-BE49-F238E27FC236}">
                <a16:creationId xmlns:a16="http://schemas.microsoft.com/office/drawing/2014/main" id="{43227E9E-CD79-4BE6-82A5-2EB6269E4F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7052" y="1600200"/>
            <a:ext cx="903496" cy="348557"/>
          </a:xfrm>
          <a:prstGeom prst="rect">
            <a:avLst/>
          </a:prstGeom>
        </p:spPr>
      </p:pic>
    </p:spTree>
    <p:extLst>
      <p:ext uri="{BB962C8B-B14F-4D97-AF65-F5344CB8AC3E}">
        <p14:creationId xmlns:p14="http://schemas.microsoft.com/office/powerpoint/2010/main" val="2948513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FC41325-7A77-40B3-8A07-952436A7DB5C}"/>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7554427" y="5913006"/>
            <a:ext cx="1371448" cy="743712"/>
          </a:xfrm>
          <a:prstGeom prst="rect">
            <a:avLst/>
          </a:prstGeom>
        </p:spPr>
      </p:pic>
      <p:sp>
        <p:nvSpPr>
          <p:cNvPr id="2" name="Title Placeholder 1"/>
          <p:cNvSpPr>
            <a:spLocks noGrp="1"/>
          </p:cNvSpPr>
          <p:nvPr>
            <p:ph type="title"/>
          </p:nvPr>
        </p:nvSpPr>
        <p:spPr>
          <a:xfrm>
            <a:off x="228600" y="0"/>
            <a:ext cx="8686800" cy="914400"/>
          </a:xfrm>
          <a:prstGeom prst="rect">
            <a:avLst/>
          </a:prstGeom>
        </p:spPr>
        <p:txBody>
          <a:bodyPr vert="horz" lIns="0" tIns="45720" rIns="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228600" y="1280160"/>
            <a:ext cx="8686800" cy="5212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8600" y="6629400"/>
            <a:ext cx="914400" cy="182880"/>
          </a:xfrm>
          <a:prstGeom prst="rect">
            <a:avLst/>
          </a:prstGeom>
        </p:spPr>
        <p:txBody>
          <a:bodyPr vert="horz" lIns="91440" tIns="45720" rIns="91440" bIns="45720" rtlCol="0" anchor="ctr"/>
          <a:lstStyle>
            <a:lvl1pPr algn="l">
              <a:defRPr sz="900">
                <a:solidFill>
                  <a:schemeClr val="accent1"/>
                </a:solidFill>
                <a:latin typeface="Tw Cen MT" panose="020B0602020104020603" pitchFamily="34" charset="0"/>
              </a:defRPr>
            </a:lvl1pPr>
          </a:lstStyle>
          <a:p>
            <a:fld id="{9239D14D-A7D8-427F-8D62-8808716C1DB9}" type="datetimeFigureOut">
              <a:rPr lang="en-US" smtClean="0"/>
              <a:pPr/>
              <a:t>9/27/2021</a:t>
            </a:fld>
            <a:endParaRPr lang="en-US" dirty="0"/>
          </a:p>
        </p:txBody>
      </p:sp>
      <p:sp>
        <p:nvSpPr>
          <p:cNvPr id="5" name="Footer Placeholder 4"/>
          <p:cNvSpPr>
            <a:spLocks noGrp="1"/>
          </p:cNvSpPr>
          <p:nvPr>
            <p:ph type="ftr" sz="quarter" idx="3"/>
          </p:nvPr>
        </p:nvSpPr>
        <p:spPr>
          <a:xfrm>
            <a:off x="1828799" y="6629400"/>
            <a:ext cx="5486400" cy="182880"/>
          </a:xfrm>
          <a:prstGeom prst="rect">
            <a:avLst/>
          </a:prstGeom>
        </p:spPr>
        <p:txBody>
          <a:bodyPr vert="horz" lIns="91440" tIns="45720" rIns="91440" bIns="45720" rtlCol="0" anchor="ctr"/>
          <a:lstStyle>
            <a:lvl1pPr algn="ctr">
              <a:defRPr sz="900">
                <a:solidFill>
                  <a:schemeClr val="accent1"/>
                </a:solidFill>
                <a:latin typeface="Tw Cen MT" panose="020B0602020104020603" pitchFamily="34" charset="0"/>
              </a:defRPr>
            </a:lvl1pPr>
          </a:lstStyle>
          <a:p>
            <a:endParaRPr lang="en-US" dirty="0"/>
          </a:p>
        </p:txBody>
      </p:sp>
      <p:sp>
        <p:nvSpPr>
          <p:cNvPr id="6" name="Slide Number Placeholder 5"/>
          <p:cNvSpPr>
            <a:spLocks noGrp="1"/>
          </p:cNvSpPr>
          <p:nvPr>
            <p:ph type="sldNum" sz="quarter" idx="4"/>
          </p:nvPr>
        </p:nvSpPr>
        <p:spPr>
          <a:xfrm>
            <a:off x="8229600" y="6629400"/>
            <a:ext cx="685800" cy="182880"/>
          </a:xfrm>
          <a:prstGeom prst="rect">
            <a:avLst/>
          </a:prstGeom>
        </p:spPr>
        <p:txBody>
          <a:bodyPr vert="horz" lIns="91440" tIns="45720" rIns="91440" bIns="45720" rtlCol="0" anchor="ctr"/>
          <a:lstStyle>
            <a:lvl1pPr algn="r">
              <a:defRPr sz="900">
                <a:solidFill>
                  <a:schemeClr val="accent1"/>
                </a:solidFill>
                <a:latin typeface="Tw Cen MT" panose="020B0602020104020603" pitchFamily="34" charset="0"/>
              </a:defRPr>
            </a:lvl1pPr>
          </a:lstStyle>
          <a:p>
            <a:fld id="{18CF7050-A8E5-428C-81D9-F84418705036}" type="slidenum">
              <a:rPr lang="en-US" smtClean="0"/>
              <a:pPr/>
              <a:t>‹#›</a:t>
            </a:fld>
            <a:endParaRPr lang="en-US" dirty="0"/>
          </a:p>
        </p:txBody>
      </p:sp>
      <p:sp>
        <p:nvSpPr>
          <p:cNvPr id="8" name="Rectangle 7"/>
          <p:cNvSpPr/>
          <p:nvPr userDrawn="1"/>
        </p:nvSpPr>
        <p:spPr>
          <a:xfrm>
            <a:off x="-1" y="914400"/>
            <a:ext cx="9144000" cy="1005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0772121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96" r:id="rId3"/>
    <p:sldLayoutId id="2147483778" r:id="rId4"/>
    <p:sldLayoutId id="2147483743" r:id="rId5"/>
    <p:sldLayoutId id="2147483758" r:id="rId6"/>
    <p:sldLayoutId id="2147483767" r:id="rId7"/>
    <p:sldLayoutId id="2147483766" r:id="rId8"/>
    <p:sldLayoutId id="2147483765" r:id="rId9"/>
    <p:sldLayoutId id="2147483777" r:id="rId10"/>
    <p:sldLayoutId id="2147483797" r:id="rId11"/>
    <p:sldLayoutId id="2147483800" r:id="rId12"/>
    <p:sldLayoutId id="2147483798" r:id="rId13"/>
    <p:sldLayoutId id="2147483799" r:id="rId14"/>
    <p:sldLayoutId id="2147483745" r:id="rId15"/>
    <p:sldLayoutId id="2147483764" r:id="rId16"/>
    <p:sldLayoutId id="2147483801" r:id="rId17"/>
    <p:sldLayoutId id="2147483747" r:id="rId18"/>
    <p:sldLayoutId id="2147483802" r:id="rId19"/>
    <p:sldLayoutId id="2147483806" r:id="rId20"/>
    <p:sldLayoutId id="2147483772" r:id="rId21"/>
    <p:sldLayoutId id="2147483803" r:id="rId22"/>
    <p:sldLayoutId id="2147483805" r:id="rId23"/>
    <p:sldLayoutId id="2147483774" r:id="rId24"/>
    <p:sldLayoutId id="2147483804" r:id="rId25"/>
    <p:sldLayoutId id="2147483775" r:id="rId26"/>
  </p:sldLayoutIdLst>
  <p:txStyles>
    <p:titleStyle>
      <a:lvl1pPr algn="l" defTabSz="685800" rtl="0" eaLnBrk="1" latinLnBrk="0" hangingPunct="1">
        <a:lnSpc>
          <a:spcPct val="90000"/>
        </a:lnSpc>
        <a:spcBef>
          <a:spcPct val="0"/>
        </a:spcBef>
        <a:buNone/>
        <a:defRPr sz="4000" b="1" kern="1200" cap="all" baseline="0">
          <a:solidFill>
            <a:schemeClr val="tx2"/>
          </a:solidFill>
          <a:latin typeface="Tw Cen MT Condensed" panose="020B0606020104020203"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685800" rtl="0" eaLnBrk="1" latinLnBrk="0" hangingPunct="1">
        <a:lnSpc>
          <a:spcPct val="100000"/>
        </a:lnSpc>
        <a:spcBef>
          <a:spcPts val="0"/>
        </a:spcBef>
        <a:buFont typeface="Arial" panose="020B0604020202020204" pitchFamily="34" charset="0"/>
        <a:buNone/>
        <a:defRPr sz="2300" kern="1200" spc="0" baseline="0">
          <a:solidFill>
            <a:schemeClr val="tx2"/>
          </a:solidFill>
          <a:latin typeface="+mn-lt"/>
          <a:ea typeface="+mn-ea"/>
          <a:cs typeface="+mn-cs"/>
        </a:defRPr>
      </a:lvl1pPr>
      <a:lvl2pPr marL="342900" indent="0" algn="l" defTabSz="685800" rtl="0" eaLnBrk="1" latinLnBrk="0" hangingPunct="1">
        <a:lnSpc>
          <a:spcPct val="100000"/>
        </a:lnSpc>
        <a:spcBef>
          <a:spcPts val="0"/>
        </a:spcBef>
        <a:buFont typeface="Arial" panose="020B0604020202020204" pitchFamily="34" charset="0"/>
        <a:buNone/>
        <a:defRPr sz="2000" kern="1200" spc="0" baseline="0">
          <a:solidFill>
            <a:schemeClr val="accent1"/>
          </a:solidFill>
          <a:latin typeface="+mn-lt"/>
          <a:ea typeface="+mn-ea"/>
          <a:cs typeface="+mn-cs"/>
        </a:defRPr>
      </a:lvl2pPr>
      <a:lvl3pPr marL="685800" indent="0" algn="l" defTabSz="685800" rtl="0" eaLnBrk="1" latinLnBrk="0" hangingPunct="1">
        <a:lnSpc>
          <a:spcPct val="100000"/>
        </a:lnSpc>
        <a:spcBef>
          <a:spcPts val="0"/>
        </a:spcBef>
        <a:buFont typeface="Arial" panose="020B0604020202020204" pitchFamily="34" charset="0"/>
        <a:buNone/>
        <a:defRPr sz="1700" kern="1200" spc="0" baseline="0">
          <a:solidFill>
            <a:schemeClr val="accent1"/>
          </a:solidFill>
          <a:latin typeface="+mn-lt"/>
          <a:ea typeface="+mn-ea"/>
          <a:cs typeface="+mn-cs"/>
        </a:defRPr>
      </a:lvl3pPr>
      <a:lvl4pPr marL="1028700" indent="0" algn="l" defTabSz="685800" rtl="0" eaLnBrk="1" latinLnBrk="0" hangingPunct="1">
        <a:lnSpc>
          <a:spcPct val="100000"/>
        </a:lnSpc>
        <a:spcBef>
          <a:spcPts val="0"/>
        </a:spcBef>
        <a:buFont typeface="Arial" panose="020B0604020202020204" pitchFamily="34" charset="0"/>
        <a:buNone/>
        <a:defRPr sz="1550" kern="1200" spc="0" baseline="0">
          <a:solidFill>
            <a:schemeClr val="accent1"/>
          </a:solidFill>
          <a:latin typeface="+mn-lt"/>
          <a:ea typeface="+mn-ea"/>
          <a:cs typeface="+mn-cs"/>
        </a:defRPr>
      </a:lvl4pPr>
      <a:lvl5pPr marL="1371600" indent="0" algn="l" defTabSz="685800" rtl="0" eaLnBrk="1" latinLnBrk="0" hangingPunct="1">
        <a:lnSpc>
          <a:spcPct val="100000"/>
        </a:lnSpc>
        <a:spcBef>
          <a:spcPts val="0"/>
        </a:spcBef>
        <a:buFont typeface="Arial" panose="020B0604020202020204" pitchFamily="34" charset="0"/>
        <a:buNone/>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0"/>
            <a:ext cx="8686800" cy="914400"/>
          </a:xfrm>
          <a:prstGeom prst="rect">
            <a:avLst/>
          </a:prstGeom>
        </p:spPr>
        <p:txBody>
          <a:bodyPr vert="horz" lIns="0" tIns="45720" rIns="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228600" y="1280160"/>
            <a:ext cx="8686800" cy="52120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28600" y="6629400"/>
            <a:ext cx="914400" cy="182880"/>
          </a:xfrm>
          <a:prstGeom prst="rect">
            <a:avLst/>
          </a:prstGeom>
        </p:spPr>
        <p:txBody>
          <a:bodyPr vert="horz" lIns="91440" tIns="45720" rIns="91440" bIns="45720" rtlCol="0" anchor="ctr"/>
          <a:lstStyle>
            <a:lvl1pPr algn="l">
              <a:defRPr sz="900">
                <a:solidFill>
                  <a:schemeClr val="accent1"/>
                </a:solidFill>
                <a:latin typeface="Tw Cen MT" panose="020B0602020104020603" pitchFamily="34" charset="0"/>
              </a:defRPr>
            </a:lvl1pPr>
          </a:lstStyle>
          <a:p>
            <a:fld id="{9239D14D-A7D8-427F-8D62-8808716C1DB9}" type="datetimeFigureOut">
              <a:rPr lang="en-US" smtClean="0"/>
              <a:pPr/>
              <a:t>9/27/2021</a:t>
            </a:fld>
            <a:endParaRPr lang="en-US" dirty="0"/>
          </a:p>
        </p:txBody>
      </p:sp>
      <p:sp>
        <p:nvSpPr>
          <p:cNvPr id="5" name="Footer Placeholder 4"/>
          <p:cNvSpPr>
            <a:spLocks noGrp="1"/>
          </p:cNvSpPr>
          <p:nvPr>
            <p:ph type="ftr" sz="quarter" idx="3"/>
          </p:nvPr>
        </p:nvSpPr>
        <p:spPr>
          <a:xfrm>
            <a:off x="1828799" y="6629400"/>
            <a:ext cx="5486400" cy="182880"/>
          </a:xfrm>
          <a:prstGeom prst="rect">
            <a:avLst/>
          </a:prstGeom>
        </p:spPr>
        <p:txBody>
          <a:bodyPr vert="horz" lIns="91440" tIns="45720" rIns="91440" bIns="45720" rtlCol="0" anchor="ctr"/>
          <a:lstStyle>
            <a:lvl1pPr algn="ctr">
              <a:defRPr sz="900">
                <a:solidFill>
                  <a:schemeClr val="accent1"/>
                </a:solidFill>
                <a:latin typeface="Tw Cen MT" panose="020B0602020104020603" pitchFamily="34" charset="0"/>
              </a:defRPr>
            </a:lvl1pPr>
          </a:lstStyle>
          <a:p>
            <a:endParaRPr lang="en-US" dirty="0"/>
          </a:p>
        </p:txBody>
      </p:sp>
      <p:sp>
        <p:nvSpPr>
          <p:cNvPr id="6" name="Slide Number Placeholder 5"/>
          <p:cNvSpPr>
            <a:spLocks noGrp="1"/>
          </p:cNvSpPr>
          <p:nvPr>
            <p:ph type="sldNum" sz="quarter" idx="4"/>
          </p:nvPr>
        </p:nvSpPr>
        <p:spPr>
          <a:xfrm>
            <a:off x="8229600" y="6629400"/>
            <a:ext cx="685800" cy="182880"/>
          </a:xfrm>
          <a:prstGeom prst="rect">
            <a:avLst/>
          </a:prstGeom>
        </p:spPr>
        <p:txBody>
          <a:bodyPr vert="horz" lIns="91440" tIns="45720" rIns="91440" bIns="45720" rtlCol="0" anchor="ctr"/>
          <a:lstStyle>
            <a:lvl1pPr algn="r">
              <a:defRPr sz="900">
                <a:solidFill>
                  <a:schemeClr val="accent1"/>
                </a:solidFill>
                <a:latin typeface="Tw Cen MT" panose="020B0602020104020603" pitchFamily="34" charset="0"/>
              </a:defRPr>
            </a:lvl1pPr>
          </a:lstStyle>
          <a:p>
            <a:fld id="{18CF7050-A8E5-428C-81D9-F84418705036}" type="slidenum">
              <a:rPr lang="en-US" smtClean="0"/>
              <a:pPr/>
              <a:t>‹#›</a:t>
            </a:fld>
            <a:endParaRPr lang="en-US" dirty="0"/>
          </a:p>
        </p:txBody>
      </p:sp>
      <p:sp>
        <p:nvSpPr>
          <p:cNvPr id="8" name="Rectangle 7"/>
          <p:cNvSpPr/>
          <p:nvPr userDrawn="1"/>
        </p:nvSpPr>
        <p:spPr>
          <a:xfrm>
            <a:off x="-1" y="914400"/>
            <a:ext cx="9144000" cy="1005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D270D338-BA55-4ECC-A0B2-68C185E0744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554427" y="5913006"/>
            <a:ext cx="1371448" cy="743712"/>
          </a:xfrm>
          <a:prstGeom prst="rect">
            <a:avLst/>
          </a:prstGeom>
        </p:spPr>
      </p:pic>
    </p:spTree>
    <p:extLst>
      <p:ext uri="{BB962C8B-B14F-4D97-AF65-F5344CB8AC3E}">
        <p14:creationId xmlns:p14="http://schemas.microsoft.com/office/powerpoint/2010/main" val="3433202773"/>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94" r:id="rId3"/>
    <p:sldLayoutId id="2147483795" r:id="rId4"/>
  </p:sldLayoutIdLst>
  <p:txStyles>
    <p:titleStyle>
      <a:lvl1pPr algn="l" defTabSz="685800" rtl="0" eaLnBrk="1" latinLnBrk="0" hangingPunct="1">
        <a:lnSpc>
          <a:spcPct val="90000"/>
        </a:lnSpc>
        <a:spcBef>
          <a:spcPct val="0"/>
        </a:spcBef>
        <a:buNone/>
        <a:defRPr sz="4000" b="1" kern="1200" cap="all" baseline="0">
          <a:solidFill>
            <a:schemeClr val="tx2"/>
          </a:solidFill>
          <a:latin typeface="Tw Cen MT Condensed" panose="020B0606020104020203"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685800" rtl="0" eaLnBrk="1" latinLnBrk="0" hangingPunct="1">
        <a:lnSpc>
          <a:spcPct val="100000"/>
        </a:lnSpc>
        <a:spcBef>
          <a:spcPts val="0"/>
        </a:spcBef>
        <a:buFont typeface="Arial" panose="020B0604020202020204" pitchFamily="34" charset="0"/>
        <a:buNone/>
        <a:defRPr sz="2300" kern="1200" spc="0" baseline="0">
          <a:solidFill>
            <a:schemeClr val="tx2"/>
          </a:solidFill>
          <a:latin typeface="+mn-lt"/>
          <a:ea typeface="+mn-ea"/>
          <a:cs typeface="+mn-cs"/>
        </a:defRPr>
      </a:lvl1pPr>
      <a:lvl2pPr marL="342900" indent="0" algn="l" defTabSz="685800" rtl="0" eaLnBrk="1" latinLnBrk="0" hangingPunct="1">
        <a:lnSpc>
          <a:spcPct val="100000"/>
        </a:lnSpc>
        <a:spcBef>
          <a:spcPts val="0"/>
        </a:spcBef>
        <a:buFont typeface="Arial" panose="020B0604020202020204" pitchFamily="34" charset="0"/>
        <a:buNone/>
        <a:defRPr sz="2000" kern="1200" spc="0" baseline="0">
          <a:solidFill>
            <a:schemeClr val="accent1"/>
          </a:solidFill>
          <a:latin typeface="+mn-lt"/>
          <a:ea typeface="+mn-ea"/>
          <a:cs typeface="+mn-cs"/>
        </a:defRPr>
      </a:lvl2pPr>
      <a:lvl3pPr marL="685800" indent="0" algn="l" defTabSz="685800" rtl="0" eaLnBrk="1" latinLnBrk="0" hangingPunct="1">
        <a:lnSpc>
          <a:spcPct val="100000"/>
        </a:lnSpc>
        <a:spcBef>
          <a:spcPts val="0"/>
        </a:spcBef>
        <a:buFont typeface="Arial" panose="020B0604020202020204" pitchFamily="34" charset="0"/>
        <a:buNone/>
        <a:defRPr sz="1700" kern="1200" spc="0" baseline="0">
          <a:solidFill>
            <a:schemeClr val="accent1"/>
          </a:solidFill>
          <a:latin typeface="+mn-lt"/>
          <a:ea typeface="+mn-ea"/>
          <a:cs typeface="+mn-cs"/>
        </a:defRPr>
      </a:lvl3pPr>
      <a:lvl4pPr marL="1028700" indent="0" algn="l" defTabSz="685800" rtl="0" eaLnBrk="1" latinLnBrk="0" hangingPunct="1">
        <a:lnSpc>
          <a:spcPct val="100000"/>
        </a:lnSpc>
        <a:spcBef>
          <a:spcPts val="0"/>
        </a:spcBef>
        <a:buFont typeface="Arial" panose="020B0604020202020204" pitchFamily="34" charset="0"/>
        <a:buNone/>
        <a:defRPr sz="1550" kern="1200" spc="0" baseline="0">
          <a:solidFill>
            <a:schemeClr val="accent1"/>
          </a:solidFill>
          <a:latin typeface="+mn-lt"/>
          <a:ea typeface="+mn-ea"/>
          <a:cs typeface="+mn-cs"/>
        </a:defRPr>
      </a:lvl4pPr>
      <a:lvl5pPr marL="1371600" indent="0" algn="l" defTabSz="685800" rtl="0" eaLnBrk="1" latinLnBrk="0" hangingPunct="1">
        <a:lnSpc>
          <a:spcPct val="100000"/>
        </a:lnSpc>
        <a:spcBef>
          <a:spcPts val="0"/>
        </a:spcBef>
        <a:buFont typeface="Arial" panose="020B0604020202020204" pitchFamily="34" charset="0"/>
        <a:buNone/>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41g41s33vxdd2vc05w415s1e-wpengine.netdna-ssl.com/wp-content/uploads/2021/06/SLFRF-Compliance-and-Reporting-Guidance_6.17.21.pdf"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A10019A-C83B-4553-9ED1-09F0731B990F}"/>
              </a:ext>
            </a:extLst>
          </p:cNvPr>
          <p:cNvSpPr>
            <a:spLocks noGrp="1"/>
          </p:cNvSpPr>
          <p:nvPr>
            <p:ph type="ctrTitle"/>
          </p:nvPr>
        </p:nvSpPr>
        <p:spPr>
          <a:xfrm>
            <a:off x="228600" y="5351929"/>
            <a:ext cx="6858000" cy="726142"/>
          </a:xfrm>
        </p:spPr>
        <p:txBody>
          <a:bodyPr>
            <a:normAutofit/>
          </a:bodyPr>
          <a:lstStyle/>
          <a:p>
            <a:r>
              <a:rPr lang="en-US" dirty="0"/>
              <a:t>The American rescue plan act</a:t>
            </a:r>
          </a:p>
        </p:txBody>
      </p:sp>
      <p:sp>
        <p:nvSpPr>
          <p:cNvPr id="10" name="Subtitle 9">
            <a:extLst>
              <a:ext uri="{FF2B5EF4-FFF2-40B4-BE49-F238E27FC236}">
                <a16:creationId xmlns:a16="http://schemas.microsoft.com/office/drawing/2014/main" id="{7946F027-D68E-4F79-B847-A32FDF213D32}"/>
              </a:ext>
            </a:extLst>
          </p:cNvPr>
          <p:cNvSpPr>
            <a:spLocks noGrp="1"/>
          </p:cNvSpPr>
          <p:nvPr>
            <p:ph type="subTitle" idx="1"/>
          </p:nvPr>
        </p:nvSpPr>
        <p:spPr>
          <a:xfrm>
            <a:off x="228600" y="6078071"/>
            <a:ext cx="6858000" cy="404013"/>
          </a:xfrm>
        </p:spPr>
        <p:txBody>
          <a:bodyPr/>
          <a:lstStyle/>
          <a:p>
            <a:r>
              <a:rPr lang="en-US" dirty="0"/>
              <a:t>August 12, 2021</a:t>
            </a:r>
          </a:p>
        </p:txBody>
      </p:sp>
      <p:pic>
        <p:nvPicPr>
          <p:cNvPr id="12" name="Content Placeholder 11" descr="A picture containing text, person, person&#10;&#10;Description automatically generated">
            <a:extLst>
              <a:ext uri="{FF2B5EF4-FFF2-40B4-BE49-F238E27FC236}">
                <a16:creationId xmlns:a16="http://schemas.microsoft.com/office/drawing/2014/main" id="{286C04B3-BCDB-4D2A-ABA1-0790B51190B7}"/>
              </a:ext>
            </a:extLst>
          </p:cNvPr>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p:pic>
    </p:spTree>
    <p:extLst>
      <p:ext uri="{BB962C8B-B14F-4D97-AF65-F5344CB8AC3E}">
        <p14:creationId xmlns:p14="http://schemas.microsoft.com/office/powerpoint/2010/main" val="3262209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8BE1A-012B-4E84-A5B6-4FF09B914795}"/>
              </a:ext>
            </a:extLst>
          </p:cNvPr>
          <p:cNvSpPr>
            <a:spLocks noGrp="1"/>
          </p:cNvSpPr>
          <p:nvPr>
            <p:ph type="title"/>
          </p:nvPr>
        </p:nvSpPr>
        <p:spPr/>
        <p:txBody>
          <a:bodyPr/>
          <a:lstStyle/>
          <a:p>
            <a:r>
              <a:rPr lang="en-US" dirty="0"/>
              <a:t>REPORTING REQUIREMENTS</a:t>
            </a:r>
          </a:p>
        </p:txBody>
      </p:sp>
    </p:spTree>
    <p:extLst>
      <p:ext uri="{BB962C8B-B14F-4D97-AF65-F5344CB8AC3E}">
        <p14:creationId xmlns:p14="http://schemas.microsoft.com/office/powerpoint/2010/main" val="4180397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65099-A584-4578-A10B-663AD54C51B3}"/>
              </a:ext>
            </a:extLst>
          </p:cNvPr>
          <p:cNvSpPr>
            <a:spLocks noGrp="1"/>
          </p:cNvSpPr>
          <p:nvPr>
            <p:ph type="title"/>
          </p:nvPr>
        </p:nvSpPr>
        <p:spPr/>
        <p:txBody>
          <a:bodyPr/>
          <a:lstStyle/>
          <a:p>
            <a:r>
              <a:rPr lang="en-US" dirty="0"/>
              <a:t>REPORTING REQUIREMENTS</a:t>
            </a:r>
          </a:p>
        </p:txBody>
      </p:sp>
      <p:sp>
        <p:nvSpPr>
          <p:cNvPr id="4" name="TextBox 3">
            <a:extLst>
              <a:ext uri="{FF2B5EF4-FFF2-40B4-BE49-F238E27FC236}">
                <a16:creationId xmlns:a16="http://schemas.microsoft.com/office/drawing/2014/main" id="{D8DF7FAD-24A2-4D4D-9BD4-E747C6A1E7DD}"/>
              </a:ext>
            </a:extLst>
          </p:cNvPr>
          <p:cNvSpPr txBox="1"/>
          <p:nvPr/>
        </p:nvSpPr>
        <p:spPr>
          <a:xfrm>
            <a:off x="0" y="1223683"/>
            <a:ext cx="7234517" cy="1384995"/>
          </a:xfrm>
          <a:prstGeom prst="rect">
            <a:avLst/>
          </a:prstGeom>
          <a:noFill/>
        </p:spPr>
        <p:txBody>
          <a:bodyPr wrap="square" rtlCol="0">
            <a:spAutoFit/>
          </a:bodyPr>
          <a:lstStyle/>
          <a:p>
            <a:pPr marL="86360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srgbClr val="000000"/>
                </a:solidFill>
                <a:effectLst/>
                <a:uLnTx/>
                <a:uFillTx/>
                <a:latin typeface="Tw Cen MT"/>
                <a:ea typeface="+mn-ea"/>
                <a:cs typeface="+mn-cs"/>
              </a:rPr>
              <a:t>SAM.gov Requirements. </a:t>
            </a:r>
          </a:p>
          <a:p>
            <a:pPr marL="86360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srgbClr val="000000"/>
                </a:solidFill>
                <a:effectLst/>
                <a:uLnTx/>
                <a:uFillTx/>
                <a:latin typeface="Tw Cen MT"/>
                <a:ea typeface="+mn-ea"/>
                <a:cs typeface="+mn-cs"/>
              </a:rPr>
              <a:t>Recordkeeping Requirements.</a:t>
            </a:r>
          </a:p>
          <a:p>
            <a:pPr marL="86360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srgbClr val="000000"/>
                </a:solidFill>
                <a:effectLst/>
                <a:uLnTx/>
                <a:uFillTx/>
                <a:latin typeface="Tw Cen MT"/>
                <a:ea typeface="+mn-ea"/>
                <a:cs typeface="+mn-cs"/>
              </a:rPr>
              <a:t>Single Audit Requirements. </a:t>
            </a:r>
          </a:p>
        </p:txBody>
      </p:sp>
    </p:spTree>
    <p:extLst>
      <p:ext uri="{BB962C8B-B14F-4D97-AF65-F5344CB8AC3E}">
        <p14:creationId xmlns:p14="http://schemas.microsoft.com/office/powerpoint/2010/main" val="395791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34D29E5-D9D8-40B7-9422-8DB4F4B9EFE1}"/>
              </a:ext>
            </a:extLst>
          </p:cNvPr>
          <p:cNvSpPr/>
          <p:nvPr/>
        </p:nvSpPr>
        <p:spPr>
          <a:xfrm>
            <a:off x="779171" y="5340151"/>
            <a:ext cx="6715557" cy="923330"/>
          </a:xfrm>
          <a:prstGeom prst="rect">
            <a:avLst/>
          </a:prstGeom>
        </p:spPr>
        <p:txBody>
          <a:bodyPr wrap="square">
            <a:spAutoFit/>
          </a:bodyPr>
          <a:lstStyle/>
          <a:p>
            <a:r>
              <a:rPr lang="en-US" dirty="0">
                <a:hlinkClick r:id="rId3"/>
              </a:rPr>
              <a:t>https://41g41s33vxdd2vc05w415s1e-wpengine.netdna-ssl.com/wp-content/uploads/2021/06/SLFRF-Compliance-and-Reporting-Guidance_6.17.21.pdf</a:t>
            </a:r>
            <a:endParaRPr lang="en-US" dirty="0"/>
          </a:p>
        </p:txBody>
      </p:sp>
      <p:pic>
        <p:nvPicPr>
          <p:cNvPr id="3" name="Picture 2">
            <a:extLst>
              <a:ext uri="{FF2B5EF4-FFF2-40B4-BE49-F238E27FC236}">
                <a16:creationId xmlns:a16="http://schemas.microsoft.com/office/drawing/2014/main" id="{BB242DAE-147B-481C-B4D7-A20633080D82}"/>
              </a:ext>
            </a:extLst>
          </p:cNvPr>
          <p:cNvPicPr>
            <a:picLocks noChangeAspect="1"/>
          </p:cNvPicPr>
          <p:nvPr/>
        </p:nvPicPr>
        <p:blipFill>
          <a:blip r:embed="rId4"/>
          <a:stretch>
            <a:fillRect/>
          </a:stretch>
        </p:blipFill>
        <p:spPr>
          <a:xfrm>
            <a:off x="688899" y="368101"/>
            <a:ext cx="6896100" cy="4972050"/>
          </a:xfrm>
          <a:prstGeom prst="rect">
            <a:avLst/>
          </a:prstGeom>
        </p:spPr>
      </p:pic>
    </p:spTree>
    <p:extLst>
      <p:ext uri="{BB962C8B-B14F-4D97-AF65-F5344CB8AC3E}">
        <p14:creationId xmlns:p14="http://schemas.microsoft.com/office/powerpoint/2010/main" val="523180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4F588-585B-4218-AD66-C47BAD06B0D4}"/>
              </a:ext>
            </a:extLst>
          </p:cNvPr>
          <p:cNvSpPr>
            <a:spLocks noGrp="1"/>
          </p:cNvSpPr>
          <p:nvPr>
            <p:ph type="title"/>
          </p:nvPr>
        </p:nvSpPr>
        <p:spPr/>
        <p:txBody>
          <a:bodyPr/>
          <a:lstStyle/>
          <a:p>
            <a:r>
              <a:rPr lang="en-US" dirty="0"/>
              <a:t>Recovery Plan Performance Report</a:t>
            </a:r>
          </a:p>
        </p:txBody>
      </p:sp>
      <p:sp>
        <p:nvSpPr>
          <p:cNvPr id="3" name="Content Placeholder 2">
            <a:extLst>
              <a:ext uri="{FF2B5EF4-FFF2-40B4-BE49-F238E27FC236}">
                <a16:creationId xmlns:a16="http://schemas.microsoft.com/office/drawing/2014/main" id="{F69A2A73-18B9-4B09-8CFA-53CF0314DF51}"/>
              </a:ext>
            </a:extLst>
          </p:cNvPr>
          <p:cNvSpPr>
            <a:spLocks noGrp="1"/>
          </p:cNvSpPr>
          <p:nvPr>
            <p:ph idx="1"/>
          </p:nvPr>
        </p:nvSpPr>
        <p:spPr/>
        <p:txBody>
          <a:bodyPr/>
          <a:lstStyle/>
          <a:p>
            <a:r>
              <a:rPr lang="en-US" dirty="0"/>
              <a:t>Counties with a population that exceeds 250,000 residents will also be required to publish and submit to Treasury a Recovery Plan performance report (“Recovery Plan”). Each Recovery Plan must be posted on the public-facing website of the recipient by the same date the recipient submits the report to Treasury. This reporting requirement includes uploading a link to the publicly available document report along with providing data in the Treasury reporting portal. </a:t>
            </a:r>
          </a:p>
        </p:txBody>
      </p:sp>
    </p:spTree>
    <p:extLst>
      <p:ext uri="{BB962C8B-B14F-4D97-AF65-F5344CB8AC3E}">
        <p14:creationId xmlns:p14="http://schemas.microsoft.com/office/powerpoint/2010/main" val="2665473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8BE1A-012B-4E84-A5B6-4FF09B914795}"/>
              </a:ext>
            </a:extLst>
          </p:cNvPr>
          <p:cNvSpPr>
            <a:spLocks noGrp="1"/>
          </p:cNvSpPr>
          <p:nvPr>
            <p:ph type="title"/>
          </p:nvPr>
        </p:nvSpPr>
        <p:spPr/>
        <p:txBody>
          <a:bodyPr/>
          <a:lstStyle/>
          <a:p>
            <a:r>
              <a:rPr lang="en-US" dirty="0"/>
              <a:t>What about auditing of ARPA FunDS?</a:t>
            </a:r>
          </a:p>
        </p:txBody>
      </p:sp>
    </p:spTree>
    <p:extLst>
      <p:ext uri="{BB962C8B-B14F-4D97-AF65-F5344CB8AC3E}">
        <p14:creationId xmlns:p14="http://schemas.microsoft.com/office/powerpoint/2010/main" val="3014469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C8987CC-902E-4391-9D83-00CE7D4120D7}"/>
              </a:ext>
            </a:extLst>
          </p:cNvPr>
          <p:cNvSpPr/>
          <p:nvPr/>
        </p:nvSpPr>
        <p:spPr>
          <a:xfrm>
            <a:off x="7335520" y="5578475"/>
            <a:ext cx="1666240" cy="11372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53CEA1E2-1C77-4271-937F-EA8D10FF1F4F}"/>
              </a:ext>
            </a:extLst>
          </p:cNvPr>
          <p:cNvSpPr>
            <a:spLocks noGrp="1"/>
          </p:cNvSpPr>
          <p:nvPr>
            <p:ph type="title"/>
          </p:nvPr>
        </p:nvSpPr>
        <p:spPr/>
        <p:txBody>
          <a:bodyPr/>
          <a:lstStyle/>
          <a:p>
            <a:r>
              <a:rPr lang="en-US" dirty="0"/>
              <a:t>Auditing and reporting</a:t>
            </a:r>
          </a:p>
        </p:txBody>
      </p:sp>
      <p:graphicFrame>
        <p:nvGraphicFramePr>
          <p:cNvPr id="6" name="Content Placeholder 3">
            <a:extLst>
              <a:ext uri="{FF2B5EF4-FFF2-40B4-BE49-F238E27FC236}">
                <a16:creationId xmlns:a16="http://schemas.microsoft.com/office/drawing/2014/main" id="{408F43CB-34BF-4C13-A115-F82D81A6A692}"/>
              </a:ext>
            </a:extLst>
          </p:cNvPr>
          <p:cNvGraphicFramePr>
            <a:graphicFrameLocks noGrp="1"/>
          </p:cNvGraphicFramePr>
          <p:nvPr>
            <p:ph idx="1"/>
            <p:extLst>
              <p:ext uri="{D42A27DB-BD31-4B8C-83A1-F6EECF244321}">
                <p14:modId xmlns:p14="http://schemas.microsoft.com/office/powerpoint/2010/main" val="3917443543"/>
              </p:ext>
            </p:extLst>
          </p:nvPr>
        </p:nvGraphicFramePr>
        <p:xfrm>
          <a:off x="228600" y="1279525"/>
          <a:ext cx="8686800" cy="5213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6289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65099-A584-4578-A10B-663AD54C51B3}"/>
              </a:ext>
            </a:extLst>
          </p:cNvPr>
          <p:cNvSpPr>
            <a:spLocks noGrp="1"/>
          </p:cNvSpPr>
          <p:nvPr>
            <p:ph type="title"/>
          </p:nvPr>
        </p:nvSpPr>
        <p:spPr/>
        <p:txBody>
          <a:bodyPr/>
          <a:lstStyle/>
          <a:p>
            <a:r>
              <a:rPr lang="en-US" dirty="0"/>
              <a:t>What could this mean to your county?</a:t>
            </a:r>
          </a:p>
        </p:txBody>
      </p:sp>
      <p:sp>
        <p:nvSpPr>
          <p:cNvPr id="3" name="Content Placeholder 2">
            <a:extLst>
              <a:ext uri="{FF2B5EF4-FFF2-40B4-BE49-F238E27FC236}">
                <a16:creationId xmlns:a16="http://schemas.microsoft.com/office/drawing/2014/main" id="{A0A0F593-752A-46B9-B906-935A8145037E}"/>
              </a:ext>
            </a:extLst>
          </p:cNvPr>
          <p:cNvSpPr>
            <a:spLocks noGrp="1"/>
          </p:cNvSpPr>
          <p:nvPr>
            <p:ph idx="1"/>
          </p:nvPr>
        </p:nvSpPr>
        <p:spPr>
          <a:xfrm>
            <a:off x="228599" y="1280160"/>
            <a:ext cx="8821271" cy="3749040"/>
          </a:xfrm>
        </p:spPr>
        <p:txBody>
          <a:bodyPr>
            <a:normAutofit fontScale="85000" lnSpcReduction="10000"/>
          </a:bodyPr>
          <a:lstStyle/>
          <a:p>
            <a:r>
              <a:rPr lang="en-US" sz="2600" dirty="0"/>
              <a:t>Uniform Guidance requires an audit of the federal expenditures (single audit) if total expenditures from all federal programs exceed $750,000.</a:t>
            </a:r>
          </a:p>
          <a:p>
            <a:pPr marL="685800" indent="-336550">
              <a:spcAft>
                <a:spcPts val="600"/>
              </a:spcAft>
              <a:buFont typeface="Arial" panose="020B0604020202020204" pitchFamily="34" charset="0"/>
              <a:buChar char="•"/>
            </a:pPr>
            <a:r>
              <a:rPr lang="en-US" sz="2600" dirty="0"/>
              <a:t>Even if no individual program exceeds $750,000</a:t>
            </a:r>
          </a:p>
          <a:p>
            <a:pPr marL="685800" indent="-336550">
              <a:spcAft>
                <a:spcPts val="600"/>
              </a:spcAft>
              <a:buFont typeface="Arial" panose="020B0604020202020204" pitchFamily="34" charset="0"/>
              <a:buChar char="•"/>
            </a:pPr>
            <a:r>
              <a:rPr lang="en-US" sz="2600" dirty="0"/>
              <a:t>“Expenditures” does include lost revenue</a:t>
            </a:r>
          </a:p>
          <a:p>
            <a:pPr marL="685800" indent="-336550">
              <a:spcAft>
                <a:spcPts val="600"/>
              </a:spcAft>
              <a:buFont typeface="Arial" panose="020B0604020202020204" pitchFamily="34" charset="0"/>
              <a:buChar char="•"/>
            </a:pPr>
            <a:r>
              <a:rPr lang="en-US" sz="2600" dirty="0"/>
              <a:t>Single audit means you will be audited for compliance with program requirements AND your controls over compliance will be audited</a:t>
            </a:r>
          </a:p>
          <a:p>
            <a:pPr marL="685800" indent="-336550">
              <a:spcAft>
                <a:spcPts val="600"/>
              </a:spcAft>
              <a:buFont typeface="Arial" panose="020B0604020202020204" pitchFamily="34" charset="0"/>
              <a:buChar char="•"/>
            </a:pPr>
            <a:r>
              <a:rPr lang="en-US" sz="2600" dirty="0"/>
              <a:t>Noncompliance or deficiencies in your control over compliance could result in a material noncompliance and/or a material weakness or significant deficiency in internal control over compliance</a:t>
            </a:r>
          </a:p>
          <a:p>
            <a:pPr marL="685800" indent="-336550">
              <a:spcAft>
                <a:spcPts val="600"/>
              </a:spcAft>
              <a:buFont typeface="Arial" panose="020B0604020202020204" pitchFamily="34" charset="0"/>
              <a:buChar char="•"/>
            </a:pPr>
            <a:r>
              <a:rPr lang="en-US" sz="2600" dirty="0"/>
              <a:t>Findings will be reported on the Schedule of Findings and Questioned Costs</a:t>
            </a:r>
          </a:p>
        </p:txBody>
      </p:sp>
      <p:sp>
        <p:nvSpPr>
          <p:cNvPr id="4" name="TextBox 3">
            <a:extLst>
              <a:ext uri="{FF2B5EF4-FFF2-40B4-BE49-F238E27FC236}">
                <a16:creationId xmlns:a16="http://schemas.microsoft.com/office/drawing/2014/main" id="{D8DF7FAD-24A2-4D4D-9BD4-E747C6A1E7DD}"/>
              </a:ext>
            </a:extLst>
          </p:cNvPr>
          <p:cNvSpPr txBox="1"/>
          <p:nvPr/>
        </p:nvSpPr>
        <p:spPr>
          <a:xfrm>
            <a:off x="228599" y="5029200"/>
            <a:ext cx="7234517" cy="1446550"/>
          </a:xfrm>
          <a:prstGeom prst="rect">
            <a:avLst/>
          </a:prstGeom>
          <a:noFill/>
        </p:spPr>
        <p:txBody>
          <a:bodyPr wrap="square" rtlCol="0">
            <a:spAutoFit/>
          </a:bodyPr>
          <a:lstStyle/>
          <a:p>
            <a:pPr marL="685800" indent="-336550">
              <a:buFont typeface="Arial" panose="020B0604020202020204" pitchFamily="34" charset="0"/>
              <a:buChar char="•"/>
            </a:pPr>
            <a:r>
              <a:rPr lang="en-US" sz="2200" dirty="0">
                <a:solidFill>
                  <a:schemeClr val="tx2"/>
                </a:solidFill>
              </a:rPr>
              <a:t>Findings will be reported to the federal agencies through the Data Collection Form which is required to be submitted 9 months after year-end but no later than 30 days after your report is issued.</a:t>
            </a:r>
          </a:p>
        </p:txBody>
      </p:sp>
    </p:spTree>
    <p:extLst>
      <p:ext uri="{BB962C8B-B14F-4D97-AF65-F5344CB8AC3E}">
        <p14:creationId xmlns:p14="http://schemas.microsoft.com/office/powerpoint/2010/main" val="131988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8B74FC-4271-41E1-987F-F1D6C7042952}"/>
              </a:ext>
            </a:extLst>
          </p:cNvPr>
          <p:cNvSpPr>
            <a:spLocks noGrp="1"/>
          </p:cNvSpPr>
          <p:nvPr>
            <p:ph type="title"/>
          </p:nvPr>
        </p:nvSpPr>
        <p:spPr/>
        <p:txBody>
          <a:bodyPr/>
          <a:lstStyle/>
          <a:p>
            <a:r>
              <a:rPr lang="en-US" dirty="0"/>
              <a:t>How to prepare for a single audit</a:t>
            </a:r>
          </a:p>
        </p:txBody>
      </p:sp>
      <p:graphicFrame>
        <p:nvGraphicFramePr>
          <p:cNvPr id="2" name="Content Placeholder 1">
            <a:extLst>
              <a:ext uri="{FF2B5EF4-FFF2-40B4-BE49-F238E27FC236}">
                <a16:creationId xmlns:a16="http://schemas.microsoft.com/office/drawing/2014/main" id="{0640A9E1-580B-4BF3-8466-BE15D0A4E8AA}"/>
              </a:ext>
            </a:extLst>
          </p:cNvPr>
          <p:cNvGraphicFramePr>
            <a:graphicFrameLocks noGrp="1"/>
          </p:cNvGraphicFramePr>
          <p:nvPr>
            <p:ph idx="1"/>
            <p:extLst>
              <p:ext uri="{D42A27DB-BD31-4B8C-83A1-F6EECF244321}">
                <p14:modId xmlns:p14="http://schemas.microsoft.com/office/powerpoint/2010/main" val="3339377844"/>
              </p:ext>
            </p:extLst>
          </p:nvPr>
        </p:nvGraphicFramePr>
        <p:xfrm>
          <a:off x="228600" y="1280161"/>
          <a:ext cx="8686800" cy="4455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1138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BD7296-1686-447E-A2A5-985A85C9C62C}"/>
              </a:ext>
            </a:extLst>
          </p:cNvPr>
          <p:cNvSpPr>
            <a:spLocks noGrp="1"/>
          </p:cNvSpPr>
          <p:nvPr>
            <p:ph type="title"/>
          </p:nvPr>
        </p:nvSpPr>
        <p:spPr/>
        <p:txBody>
          <a:bodyPr/>
          <a:lstStyle/>
          <a:p>
            <a:r>
              <a:rPr lang="en-US" dirty="0"/>
              <a:t>Eligible uses of </a:t>
            </a:r>
            <a:r>
              <a:rPr lang="en-US" dirty="0" err="1"/>
              <a:t>arpa</a:t>
            </a:r>
            <a:r>
              <a:rPr lang="en-US" dirty="0"/>
              <a:t> funds</a:t>
            </a:r>
          </a:p>
        </p:txBody>
      </p:sp>
    </p:spTree>
    <p:extLst>
      <p:ext uri="{BB962C8B-B14F-4D97-AF65-F5344CB8AC3E}">
        <p14:creationId xmlns:p14="http://schemas.microsoft.com/office/powerpoint/2010/main" val="1024603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65099-A584-4578-A10B-663AD54C51B3}"/>
              </a:ext>
            </a:extLst>
          </p:cNvPr>
          <p:cNvSpPr>
            <a:spLocks noGrp="1"/>
          </p:cNvSpPr>
          <p:nvPr>
            <p:ph type="title"/>
          </p:nvPr>
        </p:nvSpPr>
        <p:spPr/>
        <p:txBody>
          <a:bodyPr/>
          <a:lstStyle/>
          <a:p>
            <a:r>
              <a:rPr lang="en-US" dirty="0"/>
              <a:t>Treasury’s Funding objectives</a:t>
            </a:r>
          </a:p>
        </p:txBody>
      </p:sp>
      <p:sp>
        <p:nvSpPr>
          <p:cNvPr id="3" name="Content Placeholder 2">
            <a:extLst>
              <a:ext uri="{FF2B5EF4-FFF2-40B4-BE49-F238E27FC236}">
                <a16:creationId xmlns:a16="http://schemas.microsoft.com/office/drawing/2014/main" id="{A0A0F593-752A-46B9-B906-935A8145037E}"/>
              </a:ext>
            </a:extLst>
          </p:cNvPr>
          <p:cNvSpPr>
            <a:spLocks noGrp="1"/>
          </p:cNvSpPr>
          <p:nvPr>
            <p:ph idx="1"/>
          </p:nvPr>
        </p:nvSpPr>
        <p:spPr>
          <a:xfrm>
            <a:off x="228599" y="1280160"/>
            <a:ext cx="8821271" cy="3749040"/>
          </a:xfrm>
        </p:spPr>
        <p:txBody>
          <a:bodyPr>
            <a:normAutofit/>
          </a:bodyPr>
          <a:lstStyle/>
          <a:p>
            <a:r>
              <a:rPr lang="en-US" dirty="0"/>
              <a:t>Treasury is launching this much-needed relief to:</a:t>
            </a:r>
          </a:p>
          <a:p>
            <a:pPr marL="342900" indent="-342900">
              <a:buFont typeface="Arial" panose="020B0604020202020204" pitchFamily="34" charset="0"/>
              <a:buChar char="•"/>
            </a:pPr>
            <a:r>
              <a:rPr lang="en-US" dirty="0"/>
              <a:t>Support urgent COVID-19 response efforts to continue to decrease spread of the virus and bring the pandemic under control</a:t>
            </a:r>
          </a:p>
          <a:p>
            <a:pPr marL="342900" indent="-342900">
              <a:buFont typeface="Arial" panose="020B0604020202020204" pitchFamily="34" charset="0"/>
              <a:buChar char="•"/>
            </a:pPr>
            <a:r>
              <a:rPr lang="en-US" dirty="0"/>
              <a:t>Replace lost revenue for eligible state, local, territorial, and Tribal governments to strengthen support for vital public services and help retain jobs</a:t>
            </a:r>
          </a:p>
          <a:p>
            <a:pPr marL="342900" indent="-342900">
              <a:buFont typeface="Arial" panose="020B0604020202020204" pitchFamily="34" charset="0"/>
              <a:buChar char="•"/>
            </a:pPr>
            <a:r>
              <a:rPr lang="en-US" dirty="0"/>
              <a:t>Support immediate economic stabilization for households and businesses</a:t>
            </a:r>
          </a:p>
          <a:p>
            <a:pPr marL="342900" indent="-342900">
              <a:buFont typeface="Arial" panose="020B0604020202020204" pitchFamily="34" charset="0"/>
              <a:buChar char="•"/>
            </a:pPr>
            <a:r>
              <a:rPr lang="en-US" dirty="0"/>
              <a:t>Address systemic public health and economic challenges that have contributed to the inequal impact of the pandemic</a:t>
            </a:r>
          </a:p>
        </p:txBody>
      </p:sp>
    </p:spTree>
    <p:extLst>
      <p:ext uri="{BB962C8B-B14F-4D97-AF65-F5344CB8AC3E}">
        <p14:creationId xmlns:p14="http://schemas.microsoft.com/office/powerpoint/2010/main" val="2178651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9BB22-6BD8-447F-AE5A-AEEF1717C095}"/>
              </a:ext>
            </a:extLst>
          </p:cNvPr>
          <p:cNvSpPr>
            <a:spLocks noGrp="1"/>
          </p:cNvSpPr>
          <p:nvPr>
            <p:ph type="title"/>
          </p:nvPr>
        </p:nvSpPr>
        <p:spPr/>
        <p:txBody>
          <a:bodyPr/>
          <a:lstStyle/>
          <a:p>
            <a:r>
              <a:rPr lang="en-US" dirty="0"/>
              <a:t>Presenters</a:t>
            </a:r>
          </a:p>
        </p:txBody>
      </p:sp>
      <p:graphicFrame>
        <p:nvGraphicFramePr>
          <p:cNvPr id="15" name="Content Placeholder 14">
            <a:extLst>
              <a:ext uri="{FF2B5EF4-FFF2-40B4-BE49-F238E27FC236}">
                <a16:creationId xmlns:a16="http://schemas.microsoft.com/office/drawing/2014/main" id="{23EEFD57-84CF-42DF-BB1E-322E498AB44F}"/>
              </a:ext>
            </a:extLst>
          </p:cNvPr>
          <p:cNvGraphicFramePr>
            <a:graphicFrameLocks noGrp="1"/>
          </p:cNvGraphicFramePr>
          <p:nvPr>
            <p:ph idx="1"/>
            <p:extLst>
              <p:ext uri="{D42A27DB-BD31-4B8C-83A1-F6EECF244321}">
                <p14:modId xmlns:p14="http://schemas.microsoft.com/office/powerpoint/2010/main" val="2903290785"/>
              </p:ext>
            </p:extLst>
          </p:nvPr>
        </p:nvGraphicFramePr>
        <p:xfrm>
          <a:off x="228600" y="1138137"/>
          <a:ext cx="8686800" cy="5564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9190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ECAFEF-F852-4D51-92CB-B9A974A24A7A}"/>
              </a:ext>
            </a:extLst>
          </p:cNvPr>
          <p:cNvSpPr>
            <a:spLocks noGrp="1"/>
          </p:cNvSpPr>
          <p:nvPr>
            <p:ph type="title"/>
          </p:nvPr>
        </p:nvSpPr>
        <p:spPr>
          <a:xfrm>
            <a:off x="228600" y="0"/>
            <a:ext cx="8686800" cy="914400"/>
          </a:xfrm>
        </p:spPr>
        <p:txBody>
          <a:bodyPr anchor="b">
            <a:normAutofit/>
          </a:bodyPr>
          <a:lstStyle/>
          <a:p>
            <a:r>
              <a:rPr lang="en-US" dirty="0"/>
              <a:t>Core eligible uses – state and local</a:t>
            </a:r>
          </a:p>
        </p:txBody>
      </p:sp>
      <p:graphicFrame>
        <p:nvGraphicFramePr>
          <p:cNvPr id="6" name="Content Placeholder 3">
            <a:extLst>
              <a:ext uri="{FF2B5EF4-FFF2-40B4-BE49-F238E27FC236}">
                <a16:creationId xmlns:a16="http://schemas.microsoft.com/office/drawing/2014/main" id="{079FB9F3-1979-45ED-B885-6A6345264023}"/>
              </a:ext>
            </a:extLst>
          </p:cNvPr>
          <p:cNvGraphicFramePr>
            <a:graphicFrameLocks noGrp="1"/>
          </p:cNvGraphicFramePr>
          <p:nvPr>
            <p:ph idx="1"/>
          </p:nvPr>
        </p:nvGraphicFramePr>
        <p:xfrm>
          <a:off x="228600" y="1280160"/>
          <a:ext cx="8686800" cy="5212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3652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AC231-5CB3-49E7-9BAE-E63AE5326D53}"/>
              </a:ext>
            </a:extLst>
          </p:cNvPr>
          <p:cNvSpPr>
            <a:spLocks noGrp="1"/>
          </p:cNvSpPr>
          <p:nvPr>
            <p:ph idx="4294967295"/>
          </p:nvPr>
        </p:nvSpPr>
        <p:spPr>
          <a:xfrm>
            <a:off x="162560" y="134531"/>
            <a:ext cx="8699052" cy="1263964"/>
          </a:xfrm>
        </p:spPr>
        <p:txBody>
          <a:bodyPr vert="horz" lIns="0" tIns="45720" rIns="0" bIns="45720" rtlCol="0" anchor="t">
            <a:normAutofit fontScale="92500" lnSpcReduction="20000"/>
          </a:bodyPr>
          <a:lstStyle/>
          <a:p>
            <a:pPr algn="ctr">
              <a:spcAft>
                <a:spcPts val="600"/>
              </a:spcAft>
            </a:pPr>
            <a:r>
              <a:rPr lang="en-US" sz="3800" dirty="0"/>
              <a:t>Respond to public health emergency </a:t>
            </a:r>
            <a:r>
              <a:rPr lang="en-US" sz="3800" i="1" dirty="0"/>
              <a:t>and its negative economic impacts</a:t>
            </a:r>
            <a:br>
              <a:rPr lang="en-US" sz="2400" b="1" dirty="0"/>
            </a:br>
            <a:endParaRPr lang="en-US" sz="2400" b="1" dirty="0"/>
          </a:p>
        </p:txBody>
      </p:sp>
      <p:graphicFrame>
        <p:nvGraphicFramePr>
          <p:cNvPr id="4" name="Table 4">
            <a:extLst>
              <a:ext uri="{FF2B5EF4-FFF2-40B4-BE49-F238E27FC236}">
                <a16:creationId xmlns:a16="http://schemas.microsoft.com/office/drawing/2014/main" id="{091ACF57-322F-4977-A50F-5268A8E7D017}"/>
              </a:ext>
            </a:extLst>
          </p:cNvPr>
          <p:cNvGraphicFramePr>
            <a:graphicFrameLocks noGrp="1"/>
          </p:cNvGraphicFramePr>
          <p:nvPr>
            <p:ph idx="4294967295"/>
          </p:nvPr>
        </p:nvGraphicFramePr>
        <p:xfrm>
          <a:off x="182880" y="1008925"/>
          <a:ext cx="8798560" cy="5656673"/>
        </p:xfrm>
        <a:graphic>
          <a:graphicData uri="http://schemas.openxmlformats.org/drawingml/2006/table">
            <a:tbl>
              <a:tblPr firstRow="1" bandRow="1">
                <a:tableStyleId>{21E4AEA4-8DFA-4A89-87EB-49C32662AFE0}</a:tableStyleId>
              </a:tblPr>
              <a:tblGrid>
                <a:gridCol w="1781200">
                  <a:extLst>
                    <a:ext uri="{9D8B030D-6E8A-4147-A177-3AD203B41FA5}">
                      <a16:colId xmlns:a16="http://schemas.microsoft.com/office/drawing/2014/main" val="2751487584"/>
                    </a:ext>
                  </a:extLst>
                </a:gridCol>
                <a:gridCol w="2265152">
                  <a:extLst>
                    <a:ext uri="{9D8B030D-6E8A-4147-A177-3AD203B41FA5}">
                      <a16:colId xmlns:a16="http://schemas.microsoft.com/office/drawing/2014/main" val="4241559668"/>
                    </a:ext>
                  </a:extLst>
                </a:gridCol>
                <a:gridCol w="4752208">
                  <a:extLst>
                    <a:ext uri="{9D8B030D-6E8A-4147-A177-3AD203B41FA5}">
                      <a16:colId xmlns:a16="http://schemas.microsoft.com/office/drawing/2014/main" val="2846447384"/>
                    </a:ext>
                  </a:extLst>
                </a:gridCol>
              </a:tblGrid>
              <a:tr h="466944">
                <a:tc>
                  <a:txBody>
                    <a:bodyPr/>
                    <a:lstStyle/>
                    <a:p>
                      <a:pPr algn="ctr"/>
                      <a:r>
                        <a:rPr lang="en-US" sz="1400" dirty="0"/>
                        <a:t>AREA OF IFR</a:t>
                      </a:r>
                    </a:p>
                  </a:txBody>
                  <a:tcPr marL="89505" marR="89505" marT="38340" marB="38340" anchor="ctr"/>
                </a:tc>
                <a:tc>
                  <a:txBody>
                    <a:bodyPr/>
                    <a:lstStyle/>
                    <a:p>
                      <a:pPr algn="ctr"/>
                      <a:r>
                        <a:rPr lang="en-US" sz="1400" dirty="0"/>
                        <a:t>POTENTIAL USE</a:t>
                      </a:r>
                    </a:p>
                  </a:txBody>
                  <a:tcPr marL="89505" marR="89505" marT="38340" marB="38340" anchor="ctr"/>
                </a:tc>
                <a:tc>
                  <a:txBody>
                    <a:bodyPr/>
                    <a:lstStyle/>
                    <a:p>
                      <a:pPr algn="ctr"/>
                      <a:r>
                        <a:rPr lang="en-US" sz="1400" dirty="0"/>
                        <a:t>POTENTIAL ALLOWABLE COSTS</a:t>
                      </a:r>
                    </a:p>
                  </a:txBody>
                  <a:tcPr marL="89505" marR="89505" marT="38340" marB="38340" anchor="ctr"/>
                </a:tc>
                <a:extLst>
                  <a:ext uri="{0D108BD9-81ED-4DB2-BD59-A6C34878D82A}">
                    <a16:rowId xmlns:a16="http://schemas.microsoft.com/office/drawing/2014/main" val="1744664965"/>
                  </a:ext>
                </a:extLst>
              </a:tr>
              <a:tr h="1166474">
                <a:tc rowSpan="3">
                  <a:txBody>
                    <a:bodyPr/>
                    <a:lstStyle/>
                    <a:p>
                      <a:pPr algn="ctr"/>
                      <a:r>
                        <a:rPr lang="en-US" sz="1400" dirty="0">
                          <a:solidFill>
                            <a:schemeClr val="tx2"/>
                          </a:solidFill>
                        </a:rPr>
                        <a:t>COVID-19</a:t>
                      </a:r>
                      <a:endParaRPr lang="en-US" sz="1400" b="1" dirty="0">
                        <a:solidFill>
                          <a:schemeClr val="tx2"/>
                        </a:solidFill>
                      </a:endParaRPr>
                    </a:p>
                  </a:txBody>
                  <a:tcPr marL="89505" marR="89505" marT="38340" marB="38340" anchor="ctr"/>
                </a:tc>
                <a:tc>
                  <a:txBody>
                    <a:bodyPr/>
                    <a:lstStyle/>
                    <a:p>
                      <a:pPr algn="ctr"/>
                      <a:r>
                        <a:rPr lang="en-US" sz="1400" dirty="0">
                          <a:solidFill>
                            <a:schemeClr val="tx2"/>
                          </a:solidFill>
                        </a:rPr>
                        <a:t>Reducing COVID-19</a:t>
                      </a:r>
                      <a:endParaRPr lang="en-US" sz="1400" b="1" dirty="0">
                        <a:solidFill>
                          <a:schemeClr val="tx2"/>
                        </a:solidFill>
                      </a:endParaRPr>
                    </a:p>
                  </a:txBody>
                  <a:tcPr marL="89505" marR="89505" marT="38340" marB="38340" anchor="ctr"/>
                </a:tc>
                <a:tc>
                  <a:txBody>
                    <a:bodyPr/>
                    <a:lstStyle/>
                    <a:p>
                      <a:pPr marL="285750" indent="-285750">
                        <a:buFont typeface="Arial" panose="020B0604020202020204" pitchFamily="34" charset="0"/>
                        <a:buChar char="•"/>
                      </a:pPr>
                      <a:r>
                        <a:rPr lang="en-US" sz="1400" dirty="0">
                          <a:solidFill>
                            <a:schemeClr val="tx2"/>
                          </a:solidFill>
                        </a:rPr>
                        <a:t>Vaccine incentives</a:t>
                      </a:r>
                    </a:p>
                    <a:p>
                      <a:pPr marL="285750" indent="-285750">
                        <a:buFont typeface="Arial" panose="020B0604020202020204" pitchFamily="34" charset="0"/>
                        <a:buChar char="•"/>
                      </a:pPr>
                      <a:r>
                        <a:rPr lang="en-US" sz="1400" dirty="0">
                          <a:solidFill>
                            <a:schemeClr val="tx2"/>
                          </a:solidFill>
                        </a:rPr>
                        <a:t>PPE</a:t>
                      </a:r>
                    </a:p>
                    <a:p>
                      <a:pPr marL="285750" indent="-285750">
                        <a:buFont typeface="Arial" panose="020B0604020202020204" pitchFamily="34" charset="0"/>
                        <a:buChar char="•"/>
                      </a:pPr>
                      <a:r>
                        <a:rPr lang="en-US" sz="1400" dirty="0">
                          <a:solidFill>
                            <a:schemeClr val="tx2"/>
                          </a:solidFill>
                        </a:rPr>
                        <a:t>Medical Expense reimbursements</a:t>
                      </a:r>
                    </a:p>
                    <a:p>
                      <a:pPr marL="285750" indent="-285750">
                        <a:buFont typeface="Arial" panose="020B0604020202020204" pitchFamily="34" charset="0"/>
                        <a:buChar char="•"/>
                      </a:pPr>
                      <a:r>
                        <a:rPr lang="en-US" sz="1400" dirty="0">
                          <a:solidFill>
                            <a:schemeClr val="tx2"/>
                          </a:solidFill>
                        </a:rPr>
                        <a:t>Health Data Systems (and Apps)</a:t>
                      </a:r>
                    </a:p>
                    <a:p>
                      <a:pPr marL="285750" indent="-285750">
                        <a:buFont typeface="Arial" panose="020B0604020202020204" pitchFamily="34" charset="0"/>
                        <a:buChar char="•"/>
                      </a:pPr>
                      <a:r>
                        <a:rPr lang="en-US" sz="1400" dirty="0">
                          <a:solidFill>
                            <a:schemeClr val="tx2"/>
                          </a:solidFill>
                        </a:rPr>
                        <a:t>Facilities expansion</a:t>
                      </a:r>
                    </a:p>
                  </a:txBody>
                  <a:tcPr marL="89505" marR="89505" marT="38340" marB="38340" anchor="ctr"/>
                </a:tc>
                <a:extLst>
                  <a:ext uri="{0D108BD9-81ED-4DB2-BD59-A6C34878D82A}">
                    <a16:rowId xmlns:a16="http://schemas.microsoft.com/office/drawing/2014/main" val="2757522370"/>
                  </a:ext>
                </a:extLst>
              </a:tr>
              <a:tr h="948823">
                <a:tc vMerge="1">
                  <a:txBody>
                    <a:bodyPr/>
                    <a:lstStyle/>
                    <a:p>
                      <a:endParaRPr lang="en-US" dirty="0"/>
                    </a:p>
                  </a:txBody>
                  <a:tcPr/>
                </a:tc>
                <a:tc>
                  <a:txBody>
                    <a:bodyPr/>
                    <a:lstStyle/>
                    <a:p>
                      <a:pPr algn="ctr"/>
                      <a:r>
                        <a:rPr lang="en-US" sz="1400" dirty="0">
                          <a:solidFill>
                            <a:schemeClr val="tx2"/>
                          </a:solidFill>
                        </a:rPr>
                        <a:t>Behavioral Health</a:t>
                      </a:r>
                      <a:endParaRPr lang="en-US" sz="1400" b="1" dirty="0">
                        <a:solidFill>
                          <a:schemeClr val="tx2"/>
                        </a:solidFill>
                      </a:endParaRPr>
                    </a:p>
                  </a:txBody>
                  <a:tcPr marL="89505" marR="89505" marT="38340" marB="38340" anchor="ctr"/>
                </a:tc>
                <a:tc>
                  <a:txBody>
                    <a:bodyPr/>
                    <a:lstStyle/>
                    <a:p>
                      <a:pPr marL="285750" indent="-285750">
                        <a:buFont typeface="Arial" panose="020B0604020202020204" pitchFamily="34" charset="0"/>
                        <a:buChar char="•"/>
                      </a:pPr>
                      <a:r>
                        <a:rPr lang="en-US" sz="1400" dirty="0">
                          <a:solidFill>
                            <a:schemeClr val="tx2"/>
                          </a:solidFill>
                        </a:rPr>
                        <a:t>Mental health / substance treatment</a:t>
                      </a:r>
                    </a:p>
                    <a:p>
                      <a:pPr marL="285750" indent="-285750">
                        <a:buFont typeface="Arial" panose="020B0604020202020204" pitchFamily="34" charset="0"/>
                        <a:buChar char="•"/>
                      </a:pPr>
                      <a:r>
                        <a:rPr lang="en-US" sz="1400" dirty="0">
                          <a:solidFill>
                            <a:schemeClr val="tx2"/>
                          </a:solidFill>
                        </a:rPr>
                        <a:t>Crisis intervention</a:t>
                      </a:r>
                    </a:p>
                    <a:p>
                      <a:pPr marL="285750" indent="-285750">
                        <a:buFont typeface="Arial" panose="020B0604020202020204" pitchFamily="34" charset="0"/>
                        <a:buChar char="•"/>
                      </a:pPr>
                      <a:r>
                        <a:rPr lang="en-US" sz="1400" dirty="0">
                          <a:solidFill>
                            <a:schemeClr val="tx2"/>
                          </a:solidFill>
                        </a:rPr>
                        <a:t>Hotlines</a:t>
                      </a:r>
                    </a:p>
                    <a:p>
                      <a:pPr marL="285750" indent="-285750">
                        <a:buFont typeface="Arial" panose="020B0604020202020204" pitchFamily="34" charset="0"/>
                        <a:buChar char="•"/>
                      </a:pPr>
                      <a:r>
                        <a:rPr lang="en-US" sz="1400" dirty="0">
                          <a:solidFill>
                            <a:schemeClr val="tx2"/>
                          </a:solidFill>
                        </a:rPr>
                        <a:t>Social services</a:t>
                      </a:r>
                    </a:p>
                  </a:txBody>
                  <a:tcPr marL="89505" marR="89505" marT="38340" marB="38340" anchor="ctr"/>
                </a:tc>
                <a:extLst>
                  <a:ext uri="{0D108BD9-81ED-4DB2-BD59-A6C34878D82A}">
                    <a16:rowId xmlns:a16="http://schemas.microsoft.com/office/drawing/2014/main" val="2616927060"/>
                  </a:ext>
                </a:extLst>
              </a:tr>
              <a:tr h="651872">
                <a:tc vMerge="1">
                  <a:txBody>
                    <a:bodyPr/>
                    <a:lstStyle/>
                    <a:p>
                      <a:endParaRPr lang="en-US" dirty="0"/>
                    </a:p>
                  </a:txBody>
                  <a:tcPr/>
                </a:tc>
                <a:tc>
                  <a:txBody>
                    <a:bodyPr/>
                    <a:lstStyle/>
                    <a:p>
                      <a:pPr algn="ctr"/>
                      <a:r>
                        <a:rPr lang="en-US" sz="1400" dirty="0">
                          <a:solidFill>
                            <a:schemeClr val="tx2"/>
                          </a:solidFill>
                        </a:rPr>
                        <a:t>Payroll for health / safety employees</a:t>
                      </a:r>
                      <a:endParaRPr lang="en-US" sz="1400" b="1" dirty="0">
                        <a:solidFill>
                          <a:schemeClr val="tx2"/>
                        </a:solidFill>
                      </a:endParaRPr>
                    </a:p>
                  </a:txBody>
                  <a:tcPr marL="89505" marR="89505" marT="38340" marB="38340" anchor="ctr"/>
                </a:tc>
                <a:tc>
                  <a:txBody>
                    <a:bodyPr/>
                    <a:lstStyle/>
                    <a:p>
                      <a:pPr marL="285750" indent="-285750">
                        <a:buFont typeface="Arial" panose="020B0604020202020204" pitchFamily="34" charset="0"/>
                        <a:buChar char="•"/>
                      </a:pPr>
                      <a:r>
                        <a:rPr lang="en-US" sz="1400" dirty="0">
                          <a:solidFill>
                            <a:schemeClr val="tx2"/>
                          </a:solidFill>
                        </a:rPr>
                        <a:t>Payroll for COVID-19 related</a:t>
                      </a:r>
                    </a:p>
                    <a:p>
                      <a:pPr marL="285750" indent="-285750">
                        <a:buFont typeface="Arial" panose="020B0604020202020204" pitchFamily="34" charset="0"/>
                        <a:buChar char="•"/>
                      </a:pPr>
                      <a:r>
                        <a:rPr lang="en-US" sz="1400" dirty="0">
                          <a:solidFill>
                            <a:schemeClr val="tx2"/>
                          </a:solidFill>
                        </a:rPr>
                        <a:t>Eligible employee benefits</a:t>
                      </a:r>
                    </a:p>
                  </a:txBody>
                  <a:tcPr marL="89505" marR="89505" marT="38340" marB="38340" anchor="ctr"/>
                </a:tc>
                <a:extLst>
                  <a:ext uri="{0D108BD9-81ED-4DB2-BD59-A6C34878D82A}">
                    <a16:rowId xmlns:a16="http://schemas.microsoft.com/office/drawing/2014/main" val="3411398546"/>
                  </a:ext>
                </a:extLst>
              </a:tr>
              <a:tr h="651872">
                <a:tc rowSpan="4">
                  <a:txBody>
                    <a:bodyPr/>
                    <a:lstStyle/>
                    <a:p>
                      <a:pPr algn="ctr"/>
                      <a:r>
                        <a:rPr lang="en-US" sz="1400" dirty="0">
                          <a:solidFill>
                            <a:schemeClr val="tx2"/>
                          </a:solidFill>
                        </a:rPr>
                        <a:t>Negative Economic Impact to Targeted Industries / Communities</a:t>
                      </a:r>
                      <a:endParaRPr lang="en-US" sz="1400" b="1" dirty="0">
                        <a:solidFill>
                          <a:schemeClr val="tx2"/>
                        </a:solidFill>
                      </a:endParaRPr>
                    </a:p>
                  </a:txBody>
                  <a:tcPr marL="89505" marR="89505" marT="38340" marB="38340" anchor="ctr"/>
                </a:tc>
                <a:tc>
                  <a:txBody>
                    <a:bodyPr/>
                    <a:lstStyle/>
                    <a:p>
                      <a:pPr algn="ctr"/>
                      <a:r>
                        <a:rPr lang="en-US" sz="1400" dirty="0">
                          <a:solidFill>
                            <a:schemeClr val="tx2"/>
                          </a:solidFill>
                        </a:rPr>
                        <a:t>Travel, tourism, hospitality</a:t>
                      </a:r>
                      <a:endParaRPr lang="en-US" sz="1400" b="1" dirty="0">
                        <a:solidFill>
                          <a:schemeClr val="tx2"/>
                        </a:solidFill>
                      </a:endParaRPr>
                    </a:p>
                  </a:txBody>
                  <a:tcPr marL="89505" marR="89505" marT="38340" marB="38340" anchor="ctr"/>
                </a:tc>
                <a:tc>
                  <a:txBody>
                    <a:bodyPr/>
                    <a:lstStyle/>
                    <a:p>
                      <a:pPr marL="285750" indent="-285750">
                        <a:buFont typeface="Arial" panose="020B0604020202020204" pitchFamily="34" charset="0"/>
                        <a:buChar char="•"/>
                      </a:pPr>
                      <a:r>
                        <a:rPr lang="en-US" sz="1400" dirty="0">
                          <a:solidFill>
                            <a:schemeClr val="tx2"/>
                          </a:solidFill>
                        </a:rPr>
                        <a:t>COVID-19 prevention (barriers, signage, social distancing, PPE, safe reopening plans)</a:t>
                      </a:r>
                    </a:p>
                  </a:txBody>
                  <a:tcPr marL="89505" marR="89505" marT="38340" marB="38340" anchor="ctr"/>
                </a:tc>
                <a:extLst>
                  <a:ext uri="{0D108BD9-81ED-4DB2-BD59-A6C34878D82A}">
                    <a16:rowId xmlns:a16="http://schemas.microsoft.com/office/drawing/2014/main" val="2838717920"/>
                  </a:ext>
                </a:extLst>
              </a:tr>
              <a:tr h="836800">
                <a:tc vMerge="1">
                  <a:txBody>
                    <a:bodyPr/>
                    <a:lstStyle/>
                    <a:p>
                      <a:endParaRPr lang="en-US" dirty="0"/>
                    </a:p>
                  </a:txBody>
                  <a:tcPr/>
                </a:tc>
                <a:tc>
                  <a:txBody>
                    <a:bodyPr/>
                    <a:lstStyle/>
                    <a:p>
                      <a:pPr algn="ctr"/>
                      <a:r>
                        <a:rPr lang="en-US" sz="1400" dirty="0">
                          <a:solidFill>
                            <a:schemeClr val="tx2"/>
                          </a:solidFill>
                        </a:rPr>
                        <a:t>State and local governments</a:t>
                      </a:r>
                      <a:endParaRPr lang="en-US" sz="1400" b="1" dirty="0">
                        <a:solidFill>
                          <a:schemeClr val="tx2"/>
                        </a:solidFill>
                      </a:endParaRPr>
                    </a:p>
                  </a:txBody>
                  <a:tcPr marL="89505" marR="89505" marT="38340" marB="38340" anchor="ctr"/>
                </a:tc>
                <a:tc>
                  <a:txBody>
                    <a:bodyPr/>
                    <a:lstStyle/>
                    <a:p>
                      <a:pPr marL="285750" indent="-285750">
                        <a:buFont typeface="Arial" panose="020B0604020202020204" pitchFamily="34" charset="0"/>
                        <a:buChar char="•"/>
                      </a:pPr>
                      <a:r>
                        <a:rPr lang="en-US" sz="1400" dirty="0">
                          <a:solidFill>
                            <a:schemeClr val="tx2"/>
                          </a:solidFill>
                        </a:rPr>
                        <a:t>Rehiring laid off employees to pre-pandemic levels</a:t>
                      </a:r>
                    </a:p>
                    <a:p>
                      <a:pPr marL="285750" indent="-285750">
                        <a:buFont typeface="Arial" panose="020B0604020202020204" pitchFamily="34" charset="0"/>
                        <a:buChar char="•"/>
                      </a:pPr>
                      <a:r>
                        <a:rPr lang="en-US" sz="1400" dirty="0">
                          <a:solidFill>
                            <a:schemeClr val="tx2"/>
                          </a:solidFill>
                        </a:rPr>
                        <a:t>Reducing unemployment trust fund deficits</a:t>
                      </a:r>
                    </a:p>
                  </a:txBody>
                  <a:tcPr marL="89505" marR="89505" marT="38340" marB="38340" anchor="ctr"/>
                </a:tc>
                <a:extLst>
                  <a:ext uri="{0D108BD9-81ED-4DB2-BD59-A6C34878D82A}">
                    <a16:rowId xmlns:a16="http://schemas.microsoft.com/office/drawing/2014/main" val="705097173"/>
                  </a:ext>
                </a:extLst>
              </a:tr>
              <a:tr h="466944">
                <a:tc vMerge="1">
                  <a:txBody>
                    <a:bodyPr/>
                    <a:lstStyle/>
                    <a:p>
                      <a:endParaRPr lang="en-US" dirty="0"/>
                    </a:p>
                  </a:txBody>
                  <a:tcPr/>
                </a:tc>
                <a:tc>
                  <a:txBody>
                    <a:bodyPr/>
                    <a:lstStyle/>
                    <a:p>
                      <a:pPr algn="ctr"/>
                      <a:r>
                        <a:rPr lang="en-US" sz="1400" dirty="0">
                          <a:solidFill>
                            <a:schemeClr val="tx2"/>
                          </a:solidFill>
                        </a:rPr>
                        <a:t>Small Business</a:t>
                      </a:r>
                      <a:endParaRPr lang="en-US" sz="1400" b="1" dirty="0">
                        <a:solidFill>
                          <a:schemeClr val="tx2"/>
                        </a:solidFill>
                      </a:endParaRPr>
                    </a:p>
                  </a:txBody>
                  <a:tcPr marL="89505" marR="89505" marT="38340" marB="38340" anchor="ctr"/>
                </a:tc>
                <a:tc>
                  <a:txBody>
                    <a:bodyPr/>
                    <a:lstStyle/>
                    <a:p>
                      <a:pPr marL="285750" indent="-285750">
                        <a:buFont typeface="Arial" panose="020B0604020202020204" pitchFamily="34" charset="0"/>
                        <a:buChar char="•"/>
                      </a:pPr>
                      <a:r>
                        <a:rPr lang="en-US" sz="1400" dirty="0">
                          <a:solidFill>
                            <a:schemeClr val="tx2"/>
                          </a:solidFill>
                        </a:rPr>
                        <a:t>Loans, grants, economic development</a:t>
                      </a:r>
                    </a:p>
                  </a:txBody>
                  <a:tcPr marL="89505" marR="89505" marT="38340" marB="38340" anchor="ctr"/>
                </a:tc>
                <a:extLst>
                  <a:ext uri="{0D108BD9-81ED-4DB2-BD59-A6C34878D82A}">
                    <a16:rowId xmlns:a16="http://schemas.microsoft.com/office/drawing/2014/main" val="672949889"/>
                  </a:ext>
                </a:extLst>
              </a:tr>
              <a:tr h="466944">
                <a:tc vMerge="1">
                  <a:txBody>
                    <a:bodyPr/>
                    <a:lstStyle/>
                    <a:p>
                      <a:endParaRPr lang="en-US" dirty="0"/>
                    </a:p>
                  </a:txBody>
                  <a:tcPr/>
                </a:tc>
                <a:tc>
                  <a:txBody>
                    <a:bodyPr/>
                    <a:lstStyle/>
                    <a:p>
                      <a:pPr algn="ctr"/>
                      <a:r>
                        <a:rPr lang="en-US" sz="1400" dirty="0">
                          <a:solidFill>
                            <a:schemeClr val="tx2"/>
                          </a:solidFill>
                        </a:rPr>
                        <a:t>QCTs</a:t>
                      </a:r>
                      <a:endParaRPr lang="en-US" sz="1400" b="1" dirty="0">
                        <a:solidFill>
                          <a:schemeClr val="tx2"/>
                        </a:solidFill>
                      </a:endParaRPr>
                    </a:p>
                  </a:txBody>
                  <a:tcPr marL="89505" marR="89505" marT="38340" marB="38340" anchor="ctr"/>
                </a:tc>
                <a:tc>
                  <a:txBody>
                    <a:bodyPr/>
                    <a:lstStyle/>
                    <a:p>
                      <a:pPr marL="285750" indent="-285750">
                        <a:buFont typeface="Arial" panose="020B0604020202020204" pitchFamily="34" charset="0"/>
                        <a:buChar char="•"/>
                      </a:pPr>
                      <a:r>
                        <a:rPr lang="en-US" sz="1400" dirty="0">
                          <a:solidFill>
                            <a:schemeClr val="tx2"/>
                          </a:solidFill>
                        </a:rPr>
                        <a:t>Investment in housing, disparities in education</a:t>
                      </a:r>
                    </a:p>
                  </a:txBody>
                  <a:tcPr marL="89505" marR="89505" marT="38340" marB="38340" anchor="ctr"/>
                </a:tc>
                <a:extLst>
                  <a:ext uri="{0D108BD9-81ED-4DB2-BD59-A6C34878D82A}">
                    <a16:rowId xmlns:a16="http://schemas.microsoft.com/office/drawing/2014/main" val="345238618"/>
                  </a:ext>
                </a:extLst>
              </a:tr>
            </a:tbl>
          </a:graphicData>
        </a:graphic>
      </p:graphicFrame>
    </p:spTree>
    <p:extLst>
      <p:ext uri="{BB962C8B-B14F-4D97-AF65-F5344CB8AC3E}">
        <p14:creationId xmlns:p14="http://schemas.microsoft.com/office/powerpoint/2010/main" val="3822396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E1DC7-9AB1-4724-A88E-17A7BB78A9D5}"/>
              </a:ext>
            </a:extLst>
          </p:cNvPr>
          <p:cNvSpPr>
            <a:spLocks noGrp="1"/>
          </p:cNvSpPr>
          <p:nvPr>
            <p:ph type="title"/>
          </p:nvPr>
        </p:nvSpPr>
        <p:spPr>
          <a:xfrm>
            <a:off x="228600" y="0"/>
            <a:ext cx="8686800" cy="914400"/>
          </a:xfrm>
        </p:spPr>
        <p:txBody>
          <a:bodyPr anchor="b">
            <a:normAutofit/>
          </a:bodyPr>
          <a:lstStyle/>
          <a:p>
            <a:pPr algn="ctr"/>
            <a:r>
              <a:rPr lang="en-US" sz="2800" dirty="0"/>
              <a:t>Respond to public health emergency </a:t>
            </a:r>
            <a:r>
              <a:rPr lang="en-US" sz="2800" i="1" dirty="0"/>
              <a:t>and its negative economic impacts</a:t>
            </a:r>
          </a:p>
        </p:txBody>
      </p:sp>
      <p:graphicFrame>
        <p:nvGraphicFramePr>
          <p:cNvPr id="5" name="Content Placeholder 2">
            <a:extLst>
              <a:ext uri="{FF2B5EF4-FFF2-40B4-BE49-F238E27FC236}">
                <a16:creationId xmlns:a16="http://schemas.microsoft.com/office/drawing/2014/main" id="{50768D34-3D90-4F2D-920A-15D499E43CAA}"/>
              </a:ext>
            </a:extLst>
          </p:cNvPr>
          <p:cNvGraphicFramePr>
            <a:graphicFrameLocks noGrp="1"/>
          </p:cNvGraphicFramePr>
          <p:nvPr>
            <p:ph idx="1"/>
          </p:nvPr>
        </p:nvGraphicFramePr>
        <p:xfrm>
          <a:off x="228600" y="690880"/>
          <a:ext cx="8686800" cy="5212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1278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ECAFEF-F852-4D51-92CB-B9A974A24A7A}"/>
              </a:ext>
            </a:extLst>
          </p:cNvPr>
          <p:cNvSpPr>
            <a:spLocks noGrp="1"/>
          </p:cNvSpPr>
          <p:nvPr>
            <p:ph type="title"/>
          </p:nvPr>
        </p:nvSpPr>
        <p:spPr>
          <a:xfrm>
            <a:off x="228600" y="0"/>
            <a:ext cx="8686800" cy="914400"/>
          </a:xfrm>
        </p:spPr>
        <p:txBody>
          <a:bodyPr anchor="b">
            <a:normAutofit/>
          </a:bodyPr>
          <a:lstStyle/>
          <a:p>
            <a:r>
              <a:rPr lang="en-US" dirty="0"/>
              <a:t>Core eligible uses – state and local</a:t>
            </a:r>
          </a:p>
        </p:txBody>
      </p:sp>
      <p:graphicFrame>
        <p:nvGraphicFramePr>
          <p:cNvPr id="6" name="Content Placeholder 3">
            <a:extLst>
              <a:ext uri="{FF2B5EF4-FFF2-40B4-BE49-F238E27FC236}">
                <a16:creationId xmlns:a16="http://schemas.microsoft.com/office/drawing/2014/main" id="{079FB9F3-1979-45ED-B885-6A6345264023}"/>
              </a:ext>
            </a:extLst>
          </p:cNvPr>
          <p:cNvGraphicFramePr>
            <a:graphicFrameLocks noGrp="1"/>
          </p:cNvGraphicFramePr>
          <p:nvPr>
            <p:ph idx="1"/>
          </p:nvPr>
        </p:nvGraphicFramePr>
        <p:xfrm>
          <a:off x="228600" y="1280160"/>
          <a:ext cx="8686800" cy="5212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9037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D0E8C-3338-4BD2-B4CD-A34C4002D91F}"/>
              </a:ext>
            </a:extLst>
          </p:cNvPr>
          <p:cNvSpPr>
            <a:spLocks noGrp="1"/>
          </p:cNvSpPr>
          <p:nvPr>
            <p:ph type="title"/>
          </p:nvPr>
        </p:nvSpPr>
        <p:spPr>
          <a:xfrm>
            <a:off x="228598" y="300656"/>
            <a:ext cx="5989322" cy="1016000"/>
          </a:xfrm>
        </p:spPr>
        <p:txBody>
          <a:bodyPr anchor="b">
            <a:normAutofit/>
          </a:bodyPr>
          <a:lstStyle/>
          <a:p>
            <a:r>
              <a:rPr lang="en-US" sz="3200" dirty="0"/>
              <a:t>Premium pay for employees that provide </a:t>
            </a:r>
            <a:r>
              <a:rPr lang="en-US" sz="3200" i="1" dirty="0"/>
              <a:t>essential work</a:t>
            </a:r>
            <a:r>
              <a:rPr lang="en-US" sz="3200" dirty="0"/>
              <a:t> during the pandemic</a:t>
            </a:r>
          </a:p>
        </p:txBody>
      </p:sp>
      <p:sp>
        <p:nvSpPr>
          <p:cNvPr id="3" name="Content Placeholder 2">
            <a:extLst>
              <a:ext uri="{FF2B5EF4-FFF2-40B4-BE49-F238E27FC236}">
                <a16:creationId xmlns:a16="http://schemas.microsoft.com/office/drawing/2014/main" id="{A7D434A4-A6D5-4308-A8C3-9467A382B127}"/>
              </a:ext>
            </a:extLst>
          </p:cNvPr>
          <p:cNvSpPr>
            <a:spLocks noGrp="1"/>
          </p:cNvSpPr>
          <p:nvPr>
            <p:ph idx="1"/>
          </p:nvPr>
        </p:nvSpPr>
        <p:spPr>
          <a:xfrm>
            <a:off x="228598" y="1316656"/>
            <a:ext cx="5989322" cy="5204968"/>
          </a:xfrm>
        </p:spPr>
        <p:txBody>
          <a:bodyPr>
            <a:normAutofit/>
          </a:bodyPr>
          <a:lstStyle/>
          <a:p>
            <a:pPr marL="342900" lvl="0" indent="-342900">
              <a:buFont typeface="Arial" panose="020B0604020202020204" pitchFamily="34" charset="0"/>
              <a:buChar char="•"/>
            </a:pPr>
            <a:r>
              <a:rPr lang="en-US" sz="2000" dirty="0"/>
              <a:t>Potentially eligible workers:</a:t>
            </a:r>
          </a:p>
          <a:p>
            <a:pPr marL="685800" lvl="1" indent="-342900">
              <a:buFont typeface="Arial" panose="020B0604020202020204" pitchFamily="34" charset="0"/>
              <a:buChar char="•"/>
            </a:pPr>
            <a:r>
              <a:rPr lang="en-US" sz="1800" dirty="0">
                <a:solidFill>
                  <a:schemeClr val="tx2"/>
                </a:solidFill>
              </a:rPr>
              <a:t>Nursing home, hospital, homecare staff</a:t>
            </a:r>
          </a:p>
          <a:p>
            <a:pPr marL="685800" lvl="1" indent="-342900">
              <a:buFont typeface="Arial" panose="020B0604020202020204" pitchFamily="34" charset="0"/>
              <a:buChar char="•"/>
            </a:pPr>
            <a:r>
              <a:rPr lang="en-US" sz="1800" dirty="0">
                <a:solidFill>
                  <a:schemeClr val="tx2"/>
                </a:solidFill>
              </a:rPr>
              <a:t>Workers at farms, food production, grocery stores, restaurants</a:t>
            </a:r>
          </a:p>
          <a:p>
            <a:pPr marL="685800" lvl="1" indent="-342900">
              <a:buFont typeface="Arial" panose="020B0604020202020204" pitchFamily="34" charset="0"/>
              <a:buChar char="•"/>
            </a:pPr>
            <a:r>
              <a:rPr lang="en-US" sz="1800" dirty="0">
                <a:solidFill>
                  <a:schemeClr val="tx2"/>
                </a:solidFill>
              </a:rPr>
              <a:t>Janitors and sanitation workers</a:t>
            </a:r>
          </a:p>
          <a:p>
            <a:pPr marL="685800" lvl="1" indent="-342900">
              <a:buFont typeface="Arial" panose="020B0604020202020204" pitchFamily="34" charset="0"/>
              <a:buChar char="•"/>
            </a:pPr>
            <a:r>
              <a:rPr lang="en-US" sz="1800" dirty="0">
                <a:solidFill>
                  <a:schemeClr val="tx2"/>
                </a:solidFill>
              </a:rPr>
              <a:t>Truck drivers, transit staff, warehouse workers</a:t>
            </a:r>
          </a:p>
          <a:p>
            <a:pPr marL="685800" lvl="1" indent="-342900">
              <a:buFont typeface="Arial" panose="020B0604020202020204" pitchFamily="34" charset="0"/>
              <a:buChar char="•"/>
            </a:pPr>
            <a:r>
              <a:rPr lang="en-US" sz="1800" dirty="0">
                <a:solidFill>
                  <a:schemeClr val="tx2"/>
                </a:solidFill>
              </a:rPr>
              <a:t>Public health and safety</a:t>
            </a:r>
          </a:p>
          <a:p>
            <a:pPr marL="685800" lvl="1" indent="-342900">
              <a:buFont typeface="Arial" panose="020B0604020202020204" pitchFamily="34" charset="0"/>
              <a:buChar char="•"/>
            </a:pPr>
            <a:r>
              <a:rPr lang="en-US" sz="1800" dirty="0">
                <a:solidFill>
                  <a:schemeClr val="tx2"/>
                </a:solidFill>
              </a:rPr>
              <a:t>Childcare</a:t>
            </a:r>
          </a:p>
          <a:p>
            <a:pPr marL="685800" lvl="1" indent="-342900">
              <a:spcAft>
                <a:spcPts val="1200"/>
              </a:spcAft>
              <a:buFont typeface="Arial" panose="020B0604020202020204" pitchFamily="34" charset="0"/>
              <a:buChar char="•"/>
            </a:pPr>
            <a:r>
              <a:rPr lang="en-US" sz="1800" dirty="0">
                <a:solidFill>
                  <a:schemeClr val="tx2"/>
                </a:solidFill>
              </a:rPr>
              <a:t>Social services staff</a:t>
            </a:r>
          </a:p>
          <a:p>
            <a:pPr marL="342900" lvl="0" indent="-342900">
              <a:spcAft>
                <a:spcPts val="1200"/>
              </a:spcAft>
              <a:buFont typeface="Arial" panose="020B0604020202020204" pitchFamily="34" charset="0"/>
              <a:buChar char="•"/>
            </a:pPr>
            <a:r>
              <a:rPr lang="en-US" sz="2000" dirty="0"/>
              <a:t>Maximum subsidy $13 / hour up to $25,000.</a:t>
            </a:r>
          </a:p>
          <a:p>
            <a:pPr marL="342900" lvl="0" indent="-342900">
              <a:spcAft>
                <a:spcPts val="1200"/>
              </a:spcAft>
              <a:buFont typeface="Arial" panose="020B0604020202020204" pitchFamily="34" charset="0"/>
              <a:buChar char="•"/>
            </a:pPr>
            <a:r>
              <a:rPr lang="en-US" sz="2000" dirty="0"/>
              <a:t>Can be directly paid or through private employers.</a:t>
            </a:r>
          </a:p>
          <a:p>
            <a:pPr marL="342900" lvl="0" indent="-342900">
              <a:spcAft>
                <a:spcPts val="1200"/>
              </a:spcAft>
              <a:buFont typeface="Arial" panose="020B0604020202020204" pitchFamily="34" charset="0"/>
              <a:buChar char="•"/>
            </a:pPr>
            <a:r>
              <a:rPr lang="en-US" sz="2000" dirty="0"/>
              <a:t>Low-income eligible workers prioritized.</a:t>
            </a:r>
          </a:p>
          <a:p>
            <a:pPr>
              <a:spcAft>
                <a:spcPts val="1200"/>
              </a:spcAft>
            </a:pPr>
            <a:r>
              <a:rPr lang="en-US" sz="2100" dirty="0"/>
              <a:t> </a:t>
            </a:r>
          </a:p>
        </p:txBody>
      </p:sp>
      <p:pic>
        <p:nvPicPr>
          <p:cNvPr id="10" name="Content Placeholder 9">
            <a:extLst>
              <a:ext uri="{FF2B5EF4-FFF2-40B4-BE49-F238E27FC236}">
                <a16:creationId xmlns:a16="http://schemas.microsoft.com/office/drawing/2014/main" id="{4299B5D3-D5C8-433A-AA96-629103D953CE}"/>
              </a:ext>
            </a:extLst>
          </p:cNvPr>
          <p:cNvPicPr>
            <a:picLocks noGrp="1" noChangeAspect="1"/>
          </p:cNvPicPr>
          <p:nvPr>
            <p:ph idx="10"/>
          </p:nvPr>
        </p:nvPicPr>
        <p:blipFill rotWithShape="1">
          <a:blip r:embed="rId3" cstate="print">
            <a:extLst>
              <a:ext uri="{28A0092B-C50C-407E-A947-70E740481C1C}">
                <a14:useLocalDpi xmlns:a14="http://schemas.microsoft.com/office/drawing/2010/main" val="0"/>
              </a:ext>
            </a:extLst>
          </a:blip>
          <a:srcRect l="31778" r="12667"/>
          <a:stretch/>
        </p:blipFill>
        <p:spPr>
          <a:xfrm>
            <a:off x="6624320" y="1897505"/>
            <a:ext cx="2326640" cy="2847215"/>
          </a:xfrm>
        </p:spPr>
      </p:pic>
    </p:spTree>
    <p:extLst>
      <p:ext uri="{BB962C8B-B14F-4D97-AF65-F5344CB8AC3E}">
        <p14:creationId xmlns:p14="http://schemas.microsoft.com/office/powerpoint/2010/main" val="359968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ECAFEF-F852-4D51-92CB-B9A974A24A7A}"/>
              </a:ext>
            </a:extLst>
          </p:cNvPr>
          <p:cNvSpPr>
            <a:spLocks noGrp="1"/>
          </p:cNvSpPr>
          <p:nvPr>
            <p:ph type="title"/>
          </p:nvPr>
        </p:nvSpPr>
        <p:spPr>
          <a:xfrm>
            <a:off x="228600" y="0"/>
            <a:ext cx="8686800" cy="914400"/>
          </a:xfrm>
        </p:spPr>
        <p:txBody>
          <a:bodyPr anchor="b">
            <a:normAutofit/>
          </a:bodyPr>
          <a:lstStyle/>
          <a:p>
            <a:r>
              <a:rPr lang="en-US" dirty="0"/>
              <a:t>Core eligible uses – state and local</a:t>
            </a:r>
          </a:p>
        </p:txBody>
      </p:sp>
      <p:graphicFrame>
        <p:nvGraphicFramePr>
          <p:cNvPr id="6" name="Content Placeholder 3">
            <a:extLst>
              <a:ext uri="{FF2B5EF4-FFF2-40B4-BE49-F238E27FC236}">
                <a16:creationId xmlns:a16="http://schemas.microsoft.com/office/drawing/2014/main" id="{079FB9F3-1979-45ED-B885-6A6345264023}"/>
              </a:ext>
            </a:extLst>
          </p:cNvPr>
          <p:cNvGraphicFramePr>
            <a:graphicFrameLocks noGrp="1"/>
          </p:cNvGraphicFramePr>
          <p:nvPr>
            <p:ph idx="1"/>
          </p:nvPr>
        </p:nvGraphicFramePr>
        <p:xfrm>
          <a:off x="228600" y="1280160"/>
          <a:ext cx="8686800" cy="5212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5431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9BF913-2F14-4E57-966F-060C6FDCBDB3}"/>
              </a:ext>
            </a:extLst>
          </p:cNvPr>
          <p:cNvSpPr/>
          <p:nvPr/>
        </p:nvSpPr>
        <p:spPr>
          <a:xfrm>
            <a:off x="7376160" y="5770880"/>
            <a:ext cx="1645920" cy="985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5" name="Title 4">
            <a:extLst>
              <a:ext uri="{FF2B5EF4-FFF2-40B4-BE49-F238E27FC236}">
                <a16:creationId xmlns:a16="http://schemas.microsoft.com/office/drawing/2014/main" id="{CD772F81-D930-4309-86FF-62E13EEC297E}"/>
              </a:ext>
            </a:extLst>
          </p:cNvPr>
          <p:cNvSpPr>
            <a:spLocks noGrp="1"/>
          </p:cNvSpPr>
          <p:nvPr>
            <p:ph type="title"/>
          </p:nvPr>
        </p:nvSpPr>
        <p:spPr/>
        <p:txBody>
          <a:bodyPr/>
          <a:lstStyle/>
          <a:p>
            <a:r>
              <a:rPr lang="en-US" dirty="0"/>
              <a:t>Revenue replacement calculation</a:t>
            </a:r>
          </a:p>
        </p:txBody>
      </p:sp>
      <p:pic>
        <p:nvPicPr>
          <p:cNvPr id="2" name="Picture 1">
            <a:extLst>
              <a:ext uri="{FF2B5EF4-FFF2-40B4-BE49-F238E27FC236}">
                <a16:creationId xmlns:a16="http://schemas.microsoft.com/office/drawing/2014/main" id="{6B61FCFC-AAE0-4468-BAEE-F695E46279DA}"/>
              </a:ext>
            </a:extLst>
          </p:cNvPr>
          <p:cNvPicPr>
            <a:picLocks noChangeAspect="1"/>
          </p:cNvPicPr>
          <p:nvPr/>
        </p:nvPicPr>
        <p:blipFill>
          <a:blip r:embed="rId3"/>
          <a:stretch>
            <a:fillRect/>
          </a:stretch>
        </p:blipFill>
        <p:spPr>
          <a:xfrm>
            <a:off x="550200" y="1653333"/>
            <a:ext cx="7793700" cy="4660510"/>
          </a:xfrm>
          <a:prstGeom prst="rect">
            <a:avLst/>
          </a:prstGeom>
        </p:spPr>
      </p:pic>
      <p:sp>
        <p:nvSpPr>
          <p:cNvPr id="3" name="Speech Bubble: Rectangle 2">
            <a:extLst>
              <a:ext uri="{FF2B5EF4-FFF2-40B4-BE49-F238E27FC236}">
                <a16:creationId xmlns:a16="http://schemas.microsoft.com/office/drawing/2014/main" id="{398EFB79-B58B-4BF4-AD23-A075C9A94B12}"/>
              </a:ext>
            </a:extLst>
          </p:cNvPr>
          <p:cNvSpPr/>
          <p:nvPr/>
        </p:nvSpPr>
        <p:spPr>
          <a:xfrm>
            <a:off x="7043895" y="1287574"/>
            <a:ext cx="1549905" cy="1606352"/>
          </a:xfrm>
          <a:prstGeom prst="wedgeRectCallout">
            <a:avLst>
              <a:gd name="adj1" fmla="val -176268"/>
              <a:gd name="adj2" fmla="val 105741"/>
            </a:avLst>
          </a:prstGeom>
          <a:solidFill>
            <a:schemeClr val="tx2"/>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w Cen MT"/>
                <a:ea typeface="+mn-ea"/>
                <a:cs typeface="+mn-cs"/>
              </a:rPr>
              <a:t>The small gray area is what can be used for revenue replacement</a:t>
            </a:r>
          </a:p>
        </p:txBody>
      </p:sp>
      <p:sp>
        <p:nvSpPr>
          <p:cNvPr id="6" name="Content Placeholder 5">
            <a:extLst>
              <a:ext uri="{FF2B5EF4-FFF2-40B4-BE49-F238E27FC236}">
                <a16:creationId xmlns:a16="http://schemas.microsoft.com/office/drawing/2014/main" id="{E5094B6E-3465-442F-9171-0C04F4620010}"/>
              </a:ext>
            </a:extLst>
          </p:cNvPr>
          <p:cNvSpPr>
            <a:spLocks noGrp="1"/>
          </p:cNvSpPr>
          <p:nvPr>
            <p:ph idx="1"/>
          </p:nvPr>
        </p:nvSpPr>
        <p:spPr>
          <a:xfrm>
            <a:off x="228600" y="1158240"/>
            <a:ext cx="8686800" cy="5212080"/>
          </a:xfrm>
        </p:spPr>
        <p:txBody>
          <a:bodyPr/>
          <a:lstStyle/>
          <a:p>
            <a:r>
              <a:rPr lang="en-US" sz="2800" dirty="0"/>
              <a:t>From the </a:t>
            </a:r>
            <a:r>
              <a:rPr lang="en-US" sz="2800" i="1" dirty="0"/>
              <a:t>Interim Final Rule </a:t>
            </a:r>
            <a:r>
              <a:rPr lang="en-US" sz="2800" dirty="0"/>
              <a:t>(p. 59):</a:t>
            </a:r>
          </a:p>
          <a:p>
            <a:endParaRPr lang="en-US" dirty="0"/>
          </a:p>
        </p:txBody>
      </p:sp>
    </p:spTree>
    <p:extLst>
      <p:ext uri="{BB962C8B-B14F-4D97-AF65-F5344CB8AC3E}">
        <p14:creationId xmlns:p14="http://schemas.microsoft.com/office/powerpoint/2010/main" val="1612224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772F81-D930-4309-86FF-62E13EEC297E}"/>
              </a:ext>
            </a:extLst>
          </p:cNvPr>
          <p:cNvSpPr>
            <a:spLocks noGrp="1"/>
          </p:cNvSpPr>
          <p:nvPr>
            <p:ph type="title"/>
          </p:nvPr>
        </p:nvSpPr>
        <p:spPr/>
        <p:txBody>
          <a:bodyPr/>
          <a:lstStyle/>
          <a:p>
            <a:r>
              <a:rPr lang="en-US" dirty="0"/>
              <a:t>Revenue replacement calculation</a:t>
            </a:r>
          </a:p>
        </p:txBody>
      </p:sp>
      <p:sp>
        <p:nvSpPr>
          <p:cNvPr id="9" name="Content Placeholder 8">
            <a:extLst>
              <a:ext uri="{FF2B5EF4-FFF2-40B4-BE49-F238E27FC236}">
                <a16:creationId xmlns:a16="http://schemas.microsoft.com/office/drawing/2014/main" id="{861A00A7-D119-490F-827F-71CEA08F7113}"/>
              </a:ext>
            </a:extLst>
          </p:cNvPr>
          <p:cNvSpPr>
            <a:spLocks noGrp="1"/>
          </p:cNvSpPr>
          <p:nvPr>
            <p:ph idx="1"/>
          </p:nvPr>
        </p:nvSpPr>
        <p:spPr>
          <a:xfrm>
            <a:off x="228600" y="1026160"/>
            <a:ext cx="4445000" cy="5730240"/>
          </a:xfrm>
        </p:spPr>
        <p:txBody>
          <a:bodyPr>
            <a:normAutofit lnSpcReduction="10000"/>
          </a:bodyPr>
          <a:lstStyle/>
          <a:p>
            <a:pPr marL="685800" lvl="1" indent="-342900">
              <a:spcAft>
                <a:spcPts val="1200"/>
              </a:spcAft>
              <a:buFont typeface="Arial" panose="020B0604020202020204" pitchFamily="34" charset="0"/>
              <a:buChar char="•"/>
            </a:pPr>
            <a:r>
              <a:rPr lang="en-US" sz="2400" baseline="0" dirty="0">
                <a:solidFill>
                  <a:schemeClr val="tx2"/>
                </a:solidFill>
              </a:rPr>
              <a:t>Annual revenues from 2016-2019 calculated as of </a:t>
            </a:r>
            <a:r>
              <a:rPr lang="en-US" sz="2400" b="1" u="sng" baseline="0" dirty="0">
                <a:solidFill>
                  <a:schemeClr val="tx2"/>
                </a:solidFill>
              </a:rPr>
              <a:t>December 31</a:t>
            </a:r>
            <a:r>
              <a:rPr lang="en-US" sz="2400" b="1" baseline="0" dirty="0">
                <a:solidFill>
                  <a:schemeClr val="tx2"/>
                </a:solidFill>
              </a:rPr>
              <a:t> </a:t>
            </a:r>
            <a:r>
              <a:rPr lang="en-US" sz="2400" baseline="0" dirty="0">
                <a:solidFill>
                  <a:schemeClr val="tx2"/>
                </a:solidFill>
              </a:rPr>
              <a:t>in allowable categories.</a:t>
            </a:r>
            <a:endParaRPr lang="en-US" sz="2400" dirty="0">
              <a:solidFill>
                <a:schemeClr val="tx2"/>
              </a:solidFill>
            </a:endParaRPr>
          </a:p>
          <a:p>
            <a:pPr marL="685800" lvl="1" indent="-342900">
              <a:spcAft>
                <a:spcPts val="1200"/>
              </a:spcAft>
              <a:buFont typeface="Arial" panose="020B0604020202020204" pitchFamily="34" charset="0"/>
              <a:buChar char="•"/>
            </a:pPr>
            <a:r>
              <a:rPr lang="en-US" sz="2400" baseline="0" dirty="0">
                <a:solidFill>
                  <a:schemeClr val="tx2"/>
                </a:solidFill>
              </a:rPr>
              <a:t>Calculation of growth from year to year.</a:t>
            </a:r>
            <a:endParaRPr lang="en-US" sz="2400" dirty="0">
              <a:solidFill>
                <a:schemeClr val="tx2"/>
              </a:solidFill>
            </a:endParaRPr>
          </a:p>
          <a:p>
            <a:pPr marL="685800" lvl="1" indent="-342900">
              <a:spcAft>
                <a:spcPts val="1200"/>
              </a:spcAft>
              <a:buFont typeface="Arial" panose="020B0604020202020204" pitchFamily="34" charset="0"/>
              <a:buChar char="•"/>
            </a:pPr>
            <a:r>
              <a:rPr lang="en-US" sz="2400" baseline="0" dirty="0">
                <a:solidFill>
                  <a:schemeClr val="tx2"/>
                </a:solidFill>
              </a:rPr>
              <a:t>Comparison to the higher of the allowable growth of 4.1% or the past 3 year growth rate.</a:t>
            </a:r>
            <a:endParaRPr lang="en-US" sz="2400" dirty="0">
              <a:solidFill>
                <a:schemeClr val="tx2"/>
              </a:solidFill>
            </a:endParaRPr>
          </a:p>
          <a:p>
            <a:pPr marL="685800" lvl="1" indent="-342900">
              <a:spcAft>
                <a:spcPts val="1200"/>
              </a:spcAft>
              <a:buFont typeface="Arial" panose="020B0604020202020204" pitchFamily="34" charset="0"/>
              <a:buChar char="•"/>
            </a:pPr>
            <a:r>
              <a:rPr lang="en-US" sz="2400" baseline="0" dirty="0">
                <a:solidFill>
                  <a:schemeClr val="tx2"/>
                </a:solidFill>
              </a:rPr>
              <a:t>If actual growth in revenues is more, revenue replacement is zero!</a:t>
            </a:r>
            <a:endParaRPr lang="en-US" sz="2400" dirty="0">
              <a:solidFill>
                <a:schemeClr val="tx2"/>
              </a:solidFill>
            </a:endParaRPr>
          </a:p>
          <a:p>
            <a:pPr marL="685800" lvl="1" indent="-342900">
              <a:spcAft>
                <a:spcPts val="1200"/>
              </a:spcAft>
              <a:buFont typeface="Arial" panose="020B0604020202020204" pitchFamily="34" charset="0"/>
              <a:buChar char="•"/>
            </a:pPr>
            <a:r>
              <a:rPr lang="en-US" sz="2400" b="1" dirty="0">
                <a:solidFill>
                  <a:schemeClr val="tx2"/>
                </a:solidFill>
              </a:rPr>
              <a:t>DO NOT USE FISCAL YEAR!</a:t>
            </a:r>
          </a:p>
        </p:txBody>
      </p:sp>
      <p:pic>
        <p:nvPicPr>
          <p:cNvPr id="11" name="Picture 10" descr="Icon&#10;&#10;Description automatically generated">
            <a:extLst>
              <a:ext uri="{FF2B5EF4-FFF2-40B4-BE49-F238E27FC236}">
                <a16:creationId xmlns:a16="http://schemas.microsoft.com/office/drawing/2014/main" id="{137453C2-4EB9-4F8E-AAA2-83FBCFA06775}"/>
              </a:ext>
            </a:extLst>
          </p:cNvPr>
          <p:cNvPicPr>
            <a:picLocks noChangeAspect="1"/>
          </p:cNvPicPr>
          <p:nvPr/>
        </p:nvPicPr>
        <p:blipFill rotWithShape="1">
          <a:blip r:embed="rId3">
            <a:extLst>
              <a:ext uri="{28A0092B-C50C-407E-A947-70E740481C1C}">
                <a14:useLocalDpi xmlns:a14="http://schemas.microsoft.com/office/drawing/2010/main" val="0"/>
              </a:ext>
            </a:extLst>
          </a:blip>
          <a:srcRect l="5625"/>
          <a:stretch/>
        </p:blipFill>
        <p:spPr>
          <a:xfrm>
            <a:off x="4836160" y="1493520"/>
            <a:ext cx="4007993" cy="4246880"/>
          </a:xfrm>
          <a:prstGeom prst="rect">
            <a:avLst/>
          </a:prstGeom>
        </p:spPr>
      </p:pic>
    </p:spTree>
    <p:extLst>
      <p:ext uri="{BB962C8B-B14F-4D97-AF65-F5344CB8AC3E}">
        <p14:creationId xmlns:p14="http://schemas.microsoft.com/office/powerpoint/2010/main" val="243346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20939-7A3F-40AB-A003-6C3002672B2D}"/>
              </a:ext>
            </a:extLst>
          </p:cNvPr>
          <p:cNvSpPr>
            <a:spLocks noGrp="1"/>
          </p:cNvSpPr>
          <p:nvPr>
            <p:ph type="title"/>
          </p:nvPr>
        </p:nvSpPr>
        <p:spPr/>
        <p:txBody>
          <a:bodyPr>
            <a:normAutofit/>
          </a:bodyPr>
          <a:lstStyle/>
          <a:p>
            <a:pPr algn="ctr"/>
            <a:r>
              <a:rPr lang="en-US" dirty="0"/>
              <a:t>Revenue replacement calculation</a:t>
            </a:r>
          </a:p>
        </p:txBody>
      </p:sp>
      <p:graphicFrame>
        <p:nvGraphicFramePr>
          <p:cNvPr id="4" name="Table 4">
            <a:extLst>
              <a:ext uri="{FF2B5EF4-FFF2-40B4-BE49-F238E27FC236}">
                <a16:creationId xmlns:a16="http://schemas.microsoft.com/office/drawing/2014/main" id="{29CD1451-A9EE-4377-936B-18EE67B7140A}"/>
              </a:ext>
            </a:extLst>
          </p:cNvPr>
          <p:cNvGraphicFramePr>
            <a:graphicFrameLocks noGrp="1"/>
          </p:cNvGraphicFramePr>
          <p:nvPr>
            <p:ph idx="1"/>
          </p:nvPr>
        </p:nvGraphicFramePr>
        <p:xfrm>
          <a:off x="228600" y="1127124"/>
          <a:ext cx="8686800" cy="5537837"/>
        </p:xfrm>
        <a:graphic>
          <a:graphicData uri="http://schemas.openxmlformats.org/drawingml/2006/table">
            <a:tbl>
              <a:tblPr firstRow="1" bandRow="1">
                <a:tableStyleId>{21E4AEA4-8DFA-4A89-87EB-49C32662AFE0}</a:tableStyleId>
              </a:tblPr>
              <a:tblGrid>
                <a:gridCol w="2895600">
                  <a:extLst>
                    <a:ext uri="{9D8B030D-6E8A-4147-A177-3AD203B41FA5}">
                      <a16:colId xmlns:a16="http://schemas.microsoft.com/office/drawing/2014/main" val="498724873"/>
                    </a:ext>
                  </a:extLst>
                </a:gridCol>
                <a:gridCol w="2895600">
                  <a:extLst>
                    <a:ext uri="{9D8B030D-6E8A-4147-A177-3AD203B41FA5}">
                      <a16:colId xmlns:a16="http://schemas.microsoft.com/office/drawing/2014/main" val="1088654627"/>
                    </a:ext>
                  </a:extLst>
                </a:gridCol>
                <a:gridCol w="2895600">
                  <a:extLst>
                    <a:ext uri="{9D8B030D-6E8A-4147-A177-3AD203B41FA5}">
                      <a16:colId xmlns:a16="http://schemas.microsoft.com/office/drawing/2014/main" val="996481566"/>
                    </a:ext>
                  </a:extLst>
                </a:gridCol>
              </a:tblGrid>
              <a:tr h="429153">
                <a:tc>
                  <a:txBody>
                    <a:bodyPr/>
                    <a:lstStyle/>
                    <a:p>
                      <a:endParaRPr lang="en-US" sz="1600" dirty="0"/>
                    </a:p>
                  </a:txBody>
                  <a:tcPr anchor="ctr"/>
                </a:tc>
                <a:tc>
                  <a:txBody>
                    <a:bodyPr/>
                    <a:lstStyle/>
                    <a:p>
                      <a:pPr algn="ctr"/>
                      <a:r>
                        <a:rPr lang="en-US" sz="1600" dirty="0"/>
                        <a:t>NOT INCLUDED</a:t>
                      </a:r>
                    </a:p>
                  </a:txBody>
                  <a:tcPr anchor="ctr"/>
                </a:tc>
                <a:tc>
                  <a:txBody>
                    <a:bodyPr/>
                    <a:lstStyle/>
                    <a:p>
                      <a:pPr algn="ctr"/>
                      <a:r>
                        <a:rPr lang="en-US" sz="1600" dirty="0"/>
                        <a:t>INCLUDED</a:t>
                      </a:r>
                    </a:p>
                  </a:txBody>
                  <a:tcPr anchor="ctr"/>
                </a:tc>
                <a:extLst>
                  <a:ext uri="{0D108BD9-81ED-4DB2-BD59-A6C34878D82A}">
                    <a16:rowId xmlns:a16="http://schemas.microsoft.com/office/drawing/2014/main" val="3719227751"/>
                  </a:ext>
                </a:extLst>
              </a:tr>
              <a:tr h="670184">
                <a:tc>
                  <a:txBody>
                    <a:bodyPr/>
                    <a:lstStyle/>
                    <a:p>
                      <a:r>
                        <a:rPr lang="en-US" sz="1600" dirty="0">
                          <a:solidFill>
                            <a:schemeClr val="tx2"/>
                          </a:solidFill>
                        </a:rPr>
                        <a:t>Federal transfers (direct or passthroughs)</a:t>
                      </a:r>
                    </a:p>
                  </a:txBody>
                  <a:tcPr anchor="ctr"/>
                </a:tc>
                <a:tc>
                  <a:txBody>
                    <a:bodyPr/>
                    <a:lstStyle/>
                    <a:p>
                      <a:pPr algn="ctr"/>
                      <a:r>
                        <a:rPr lang="en-US" sz="1600" dirty="0">
                          <a:solidFill>
                            <a:schemeClr val="tx2"/>
                          </a:solidFill>
                        </a:rPr>
                        <a:t>IFR Page 50</a:t>
                      </a:r>
                    </a:p>
                  </a:txBody>
                  <a:tcPr anchor="ctr"/>
                </a:tc>
                <a:tc>
                  <a:txBody>
                    <a:bodyPr/>
                    <a:lstStyle/>
                    <a:p>
                      <a:pPr algn="ctr"/>
                      <a:endParaRPr lang="en-US" sz="1600" dirty="0">
                        <a:solidFill>
                          <a:schemeClr val="tx2"/>
                        </a:solidFill>
                      </a:endParaRPr>
                    </a:p>
                  </a:txBody>
                  <a:tcPr anchor="ctr"/>
                </a:tc>
                <a:extLst>
                  <a:ext uri="{0D108BD9-81ED-4DB2-BD59-A6C34878D82A}">
                    <a16:rowId xmlns:a16="http://schemas.microsoft.com/office/drawing/2014/main" val="2091175635"/>
                  </a:ext>
                </a:extLst>
              </a:tr>
              <a:tr h="670184">
                <a:tc>
                  <a:txBody>
                    <a:bodyPr/>
                    <a:lstStyle/>
                    <a:p>
                      <a:r>
                        <a:rPr lang="en-US" sz="1600" dirty="0">
                          <a:solidFill>
                            <a:schemeClr val="tx2"/>
                          </a:solidFill>
                        </a:rPr>
                        <a:t>Intergovernmental transfers (from or to government)</a:t>
                      </a:r>
                    </a:p>
                  </a:txBody>
                  <a:tcPr anchor="ctr"/>
                </a:tc>
                <a:tc>
                  <a:txBody>
                    <a:bodyPr/>
                    <a:lstStyle/>
                    <a:p>
                      <a:pPr algn="ctr"/>
                      <a:r>
                        <a:rPr lang="en-US" sz="1600" dirty="0">
                          <a:solidFill>
                            <a:schemeClr val="tx2"/>
                          </a:solidFill>
                        </a:rPr>
                        <a:t>US Census Bureau guidance</a:t>
                      </a:r>
                    </a:p>
                  </a:txBody>
                  <a:tcPr anchor="ctr"/>
                </a:tc>
                <a:tc>
                  <a:txBody>
                    <a:bodyPr/>
                    <a:lstStyle/>
                    <a:p>
                      <a:pPr algn="ctr"/>
                      <a:endParaRPr lang="en-US" sz="1600" dirty="0">
                        <a:solidFill>
                          <a:schemeClr val="tx2"/>
                        </a:solidFill>
                      </a:endParaRPr>
                    </a:p>
                  </a:txBody>
                  <a:tcPr anchor="ctr"/>
                </a:tc>
                <a:extLst>
                  <a:ext uri="{0D108BD9-81ED-4DB2-BD59-A6C34878D82A}">
                    <a16:rowId xmlns:a16="http://schemas.microsoft.com/office/drawing/2014/main" val="1324978719"/>
                  </a:ext>
                </a:extLst>
              </a:tr>
              <a:tr h="670184">
                <a:tc>
                  <a:txBody>
                    <a:bodyPr/>
                    <a:lstStyle/>
                    <a:p>
                      <a:r>
                        <a:rPr lang="en-US" sz="1600" dirty="0">
                          <a:solidFill>
                            <a:schemeClr val="tx2"/>
                          </a:solidFill>
                        </a:rPr>
                        <a:t>Utilities and Mass Transit Revenues</a:t>
                      </a:r>
                    </a:p>
                  </a:txBody>
                  <a:tcPr anchor="ctr"/>
                </a:tc>
                <a:tc>
                  <a:txBody>
                    <a:bodyPr/>
                    <a:lstStyle/>
                    <a:p>
                      <a:pPr algn="ctr"/>
                      <a:r>
                        <a:rPr lang="en-US" sz="1600" dirty="0">
                          <a:solidFill>
                            <a:schemeClr val="tx2"/>
                          </a:solidFill>
                        </a:rPr>
                        <a:t>US Census Bureau Guidance</a:t>
                      </a:r>
                    </a:p>
                  </a:txBody>
                  <a:tcPr anchor="ctr"/>
                </a:tc>
                <a:tc>
                  <a:txBody>
                    <a:bodyPr/>
                    <a:lstStyle/>
                    <a:p>
                      <a:pPr algn="ctr"/>
                      <a:endParaRPr lang="en-US" sz="1600" dirty="0">
                        <a:solidFill>
                          <a:schemeClr val="tx2"/>
                        </a:solidFill>
                      </a:endParaRPr>
                    </a:p>
                  </a:txBody>
                  <a:tcPr anchor="ctr"/>
                </a:tc>
                <a:extLst>
                  <a:ext uri="{0D108BD9-81ED-4DB2-BD59-A6C34878D82A}">
                    <a16:rowId xmlns:a16="http://schemas.microsoft.com/office/drawing/2014/main" val="2580260143"/>
                  </a:ext>
                </a:extLst>
              </a:tr>
              <a:tr h="429153">
                <a:tc>
                  <a:txBody>
                    <a:bodyPr/>
                    <a:lstStyle/>
                    <a:p>
                      <a:r>
                        <a:rPr lang="en-US" sz="1600" dirty="0">
                          <a:solidFill>
                            <a:schemeClr val="tx2"/>
                          </a:solidFill>
                        </a:rPr>
                        <a:t>Refunds and error corrections</a:t>
                      </a:r>
                    </a:p>
                  </a:txBody>
                  <a:tcPr anchor="ctr"/>
                </a:tc>
                <a:tc>
                  <a:txBody>
                    <a:bodyPr/>
                    <a:lstStyle/>
                    <a:p>
                      <a:pPr algn="ctr"/>
                      <a:r>
                        <a:rPr lang="en-US" sz="1600" dirty="0">
                          <a:solidFill>
                            <a:schemeClr val="tx2"/>
                          </a:solidFill>
                        </a:rPr>
                        <a:t>IFR page 49</a:t>
                      </a:r>
                    </a:p>
                  </a:txBody>
                  <a:tcPr anchor="ctr"/>
                </a:tc>
                <a:tc>
                  <a:txBody>
                    <a:bodyPr/>
                    <a:lstStyle/>
                    <a:p>
                      <a:pPr algn="ctr"/>
                      <a:endParaRPr lang="en-US" sz="1600" dirty="0">
                        <a:solidFill>
                          <a:schemeClr val="tx2"/>
                        </a:solidFill>
                      </a:endParaRPr>
                    </a:p>
                  </a:txBody>
                  <a:tcPr anchor="ctr"/>
                </a:tc>
                <a:extLst>
                  <a:ext uri="{0D108BD9-81ED-4DB2-BD59-A6C34878D82A}">
                    <a16:rowId xmlns:a16="http://schemas.microsoft.com/office/drawing/2014/main" val="2653715399"/>
                  </a:ext>
                </a:extLst>
              </a:tr>
              <a:tr h="429153">
                <a:tc>
                  <a:txBody>
                    <a:bodyPr/>
                    <a:lstStyle/>
                    <a:p>
                      <a:r>
                        <a:rPr lang="en-US" sz="1600" dirty="0">
                          <a:solidFill>
                            <a:schemeClr val="tx2"/>
                          </a:solidFill>
                        </a:rPr>
                        <a:t>Debt issuance proceeds</a:t>
                      </a:r>
                    </a:p>
                  </a:txBody>
                  <a:tcPr anchor="ctr"/>
                </a:tc>
                <a:tc>
                  <a:txBody>
                    <a:bodyPr/>
                    <a:lstStyle/>
                    <a:p>
                      <a:pPr algn="ctr"/>
                      <a:r>
                        <a:rPr lang="en-US" sz="1600" dirty="0">
                          <a:solidFill>
                            <a:schemeClr val="tx2"/>
                          </a:solidFill>
                        </a:rPr>
                        <a:t>IFR page 49</a:t>
                      </a:r>
                    </a:p>
                  </a:txBody>
                  <a:tcPr anchor="ctr"/>
                </a:tc>
                <a:tc>
                  <a:txBody>
                    <a:bodyPr/>
                    <a:lstStyle/>
                    <a:p>
                      <a:pPr algn="ctr"/>
                      <a:endParaRPr lang="en-US" sz="1600" dirty="0">
                        <a:solidFill>
                          <a:schemeClr val="tx2"/>
                        </a:solidFill>
                      </a:endParaRPr>
                    </a:p>
                  </a:txBody>
                  <a:tcPr anchor="ctr"/>
                </a:tc>
                <a:extLst>
                  <a:ext uri="{0D108BD9-81ED-4DB2-BD59-A6C34878D82A}">
                    <a16:rowId xmlns:a16="http://schemas.microsoft.com/office/drawing/2014/main" val="2929569385"/>
                  </a:ext>
                </a:extLst>
              </a:tr>
              <a:tr h="429153">
                <a:tc>
                  <a:txBody>
                    <a:bodyPr/>
                    <a:lstStyle/>
                    <a:p>
                      <a:r>
                        <a:rPr lang="en-US" sz="1600" dirty="0">
                          <a:solidFill>
                            <a:schemeClr val="tx2"/>
                          </a:solidFill>
                        </a:rPr>
                        <a:t>Liquor Store Revenues</a:t>
                      </a:r>
                    </a:p>
                  </a:txBody>
                  <a:tcPr anchor="ctr"/>
                </a:tc>
                <a:tc>
                  <a:txBody>
                    <a:bodyPr/>
                    <a:lstStyle/>
                    <a:p>
                      <a:pPr algn="ctr"/>
                      <a:r>
                        <a:rPr lang="en-US" sz="1600" dirty="0">
                          <a:solidFill>
                            <a:schemeClr val="tx2"/>
                          </a:solidFill>
                        </a:rPr>
                        <a:t>US Census Bureau Guidance</a:t>
                      </a:r>
                    </a:p>
                  </a:txBody>
                  <a:tcPr anchor="ctr"/>
                </a:tc>
                <a:tc>
                  <a:txBody>
                    <a:bodyPr/>
                    <a:lstStyle/>
                    <a:p>
                      <a:pPr algn="ctr"/>
                      <a:endParaRPr lang="en-US" sz="1600" dirty="0">
                        <a:solidFill>
                          <a:schemeClr val="tx2"/>
                        </a:solidFill>
                      </a:endParaRPr>
                    </a:p>
                  </a:txBody>
                  <a:tcPr anchor="ctr"/>
                </a:tc>
                <a:extLst>
                  <a:ext uri="{0D108BD9-81ED-4DB2-BD59-A6C34878D82A}">
                    <a16:rowId xmlns:a16="http://schemas.microsoft.com/office/drawing/2014/main" val="1322878932"/>
                  </a:ext>
                </a:extLst>
              </a:tr>
              <a:tr h="952367">
                <a:tc>
                  <a:txBody>
                    <a:bodyPr/>
                    <a:lstStyle/>
                    <a:p>
                      <a:r>
                        <a:rPr lang="en-US" sz="1600" dirty="0">
                          <a:solidFill>
                            <a:schemeClr val="tx2"/>
                          </a:solidFill>
                        </a:rPr>
                        <a:t>All other general revenues (taxes, program revenues etc., if they support public services)</a:t>
                      </a:r>
                    </a:p>
                  </a:txBody>
                  <a:tcPr anchor="ctr"/>
                </a:tc>
                <a:tc>
                  <a:txBody>
                    <a:bodyPr/>
                    <a:lstStyle/>
                    <a:p>
                      <a:pPr algn="ctr"/>
                      <a:endParaRPr lang="en-US" sz="1600" dirty="0">
                        <a:solidFill>
                          <a:schemeClr val="tx2"/>
                        </a:solidFill>
                      </a:endParaRPr>
                    </a:p>
                  </a:txBody>
                  <a:tcPr anchor="ctr"/>
                </a:tc>
                <a:tc>
                  <a:txBody>
                    <a:bodyPr/>
                    <a:lstStyle/>
                    <a:p>
                      <a:pPr algn="ctr"/>
                      <a:r>
                        <a:rPr lang="en-US" sz="1600" dirty="0">
                          <a:solidFill>
                            <a:schemeClr val="tx2"/>
                          </a:solidFill>
                        </a:rPr>
                        <a:t>YES</a:t>
                      </a:r>
                    </a:p>
                  </a:txBody>
                  <a:tcPr anchor="ctr"/>
                </a:tc>
                <a:extLst>
                  <a:ext uri="{0D108BD9-81ED-4DB2-BD59-A6C34878D82A}">
                    <a16:rowId xmlns:a16="http://schemas.microsoft.com/office/drawing/2014/main" val="417511154"/>
                  </a:ext>
                </a:extLst>
              </a:tr>
              <a:tr h="429153">
                <a:tc>
                  <a:txBody>
                    <a:bodyPr/>
                    <a:lstStyle/>
                    <a:p>
                      <a:r>
                        <a:rPr lang="en-US" sz="1600" dirty="0">
                          <a:solidFill>
                            <a:schemeClr val="tx2"/>
                          </a:solidFill>
                        </a:rPr>
                        <a:t>Fees charged</a:t>
                      </a:r>
                    </a:p>
                  </a:txBody>
                  <a:tcPr anchor="ctr"/>
                </a:tc>
                <a:tc>
                  <a:txBody>
                    <a:bodyPr/>
                    <a:lstStyle/>
                    <a:p>
                      <a:pPr algn="ctr"/>
                      <a:endParaRPr lang="en-US" sz="1600" dirty="0">
                        <a:solidFill>
                          <a:schemeClr val="tx2"/>
                        </a:solidFill>
                      </a:endParaRPr>
                    </a:p>
                  </a:txBody>
                  <a:tcPr anchor="ctr"/>
                </a:tc>
                <a:tc>
                  <a:txBody>
                    <a:bodyPr/>
                    <a:lstStyle/>
                    <a:p>
                      <a:pPr algn="ctr"/>
                      <a:r>
                        <a:rPr lang="en-US" sz="1600" dirty="0">
                          <a:solidFill>
                            <a:schemeClr val="tx2"/>
                          </a:solidFill>
                        </a:rPr>
                        <a:t>YES</a:t>
                      </a:r>
                    </a:p>
                  </a:txBody>
                  <a:tcPr anchor="ctr"/>
                </a:tc>
                <a:extLst>
                  <a:ext uri="{0D108BD9-81ED-4DB2-BD59-A6C34878D82A}">
                    <a16:rowId xmlns:a16="http://schemas.microsoft.com/office/drawing/2014/main" val="3593216389"/>
                  </a:ext>
                </a:extLst>
              </a:tr>
              <a:tr h="429153">
                <a:tc gridSpan="3">
                  <a:txBody>
                    <a:bodyPr/>
                    <a:lstStyle/>
                    <a:p>
                      <a:pPr algn="ctr"/>
                      <a:r>
                        <a:rPr lang="en-US" sz="1600" dirty="0">
                          <a:solidFill>
                            <a:schemeClr val="tx2"/>
                          </a:solidFill>
                        </a:rPr>
                        <a:t>Use government-wide revenues, including component units!</a:t>
                      </a:r>
                      <a:endParaRPr lang="en-US" sz="1600" b="1" dirty="0">
                        <a:solidFill>
                          <a:schemeClr val="tx2"/>
                        </a:solidFill>
                      </a:endParaRPr>
                    </a:p>
                  </a:txBody>
                  <a:tcPr anchor="ctr"/>
                </a:tc>
                <a:tc hMerge="1">
                  <a:txBody>
                    <a:bodyPr/>
                    <a:lstStyle/>
                    <a:p>
                      <a:pPr algn="ctr"/>
                      <a:endParaRPr lang="en-US" sz="1600"/>
                    </a:p>
                  </a:txBody>
                  <a:tcPr anchor="ctr"/>
                </a:tc>
                <a:tc hMerge="1">
                  <a:txBody>
                    <a:bodyPr/>
                    <a:lstStyle/>
                    <a:p>
                      <a:pPr algn="ctr"/>
                      <a:endParaRPr lang="en-US" sz="1600"/>
                    </a:p>
                  </a:txBody>
                  <a:tcPr anchor="ctr"/>
                </a:tc>
                <a:extLst>
                  <a:ext uri="{0D108BD9-81ED-4DB2-BD59-A6C34878D82A}">
                    <a16:rowId xmlns:a16="http://schemas.microsoft.com/office/drawing/2014/main" val="1588739706"/>
                  </a:ext>
                </a:extLst>
              </a:tr>
            </a:tbl>
          </a:graphicData>
        </a:graphic>
      </p:graphicFrame>
    </p:spTree>
    <p:extLst>
      <p:ext uri="{BB962C8B-B14F-4D97-AF65-F5344CB8AC3E}">
        <p14:creationId xmlns:p14="http://schemas.microsoft.com/office/powerpoint/2010/main" val="2824824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695DD-E95C-4561-B132-FC6E1D39262B}"/>
              </a:ext>
            </a:extLst>
          </p:cNvPr>
          <p:cNvSpPr>
            <a:spLocks noGrp="1"/>
          </p:cNvSpPr>
          <p:nvPr>
            <p:ph type="title"/>
          </p:nvPr>
        </p:nvSpPr>
        <p:spPr/>
        <p:txBody>
          <a:bodyPr anchor="b">
            <a:normAutofit/>
          </a:bodyPr>
          <a:lstStyle/>
          <a:p>
            <a:r>
              <a:rPr lang="en-US" dirty="0"/>
              <a:t>Revenue replacement</a:t>
            </a:r>
          </a:p>
        </p:txBody>
      </p:sp>
      <p:sp>
        <p:nvSpPr>
          <p:cNvPr id="3" name="Content Placeholder 2">
            <a:extLst>
              <a:ext uri="{FF2B5EF4-FFF2-40B4-BE49-F238E27FC236}">
                <a16:creationId xmlns:a16="http://schemas.microsoft.com/office/drawing/2014/main" id="{0111FEC6-CAD1-4A85-92BB-C5484C4B2F67}"/>
              </a:ext>
            </a:extLst>
          </p:cNvPr>
          <p:cNvSpPr>
            <a:spLocks noGrp="1"/>
          </p:cNvSpPr>
          <p:nvPr>
            <p:ph idx="1"/>
          </p:nvPr>
        </p:nvSpPr>
        <p:spPr>
          <a:xfrm>
            <a:off x="228600" y="1280160"/>
            <a:ext cx="4343400" cy="5212080"/>
          </a:xfrm>
        </p:spPr>
        <p:txBody>
          <a:bodyPr>
            <a:normAutofit/>
          </a:bodyPr>
          <a:lstStyle/>
          <a:p>
            <a:pPr marL="342900" indent="-342900">
              <a:lnSpc>
                <a:spcPct val="90000"/>
              </a:lnSpc>
              <a:spcAft>
                <a:spcPts val="600"/>
              </a:spcAft>
              <a:buFont typeface="Arial" panose="020B0604020202020204" pitchFamily="34" charset="0"/>
              <a:buChar char="•"/>
            </a:pPr>
            <a:r>
              <a:rPr lang="en-US" sz="2400" b="1" dirty="0">
                <a:solidFill>
                  <a:srgbClr val="FF0000"/>
                </a:solidFill>
              </a:rPr>
              <a:t>Funds cannot be used for:</a:t>
            </a:r>
          </a:p>
          <a:p>
            <a:pPr marL="685800" lvl="1" indent="-342900">
              <a:lnSpc>
                <a:spcPct val="90000"/>
              </a:lnSpc>
              <a:spcAft>
                <a:spcPts val="600"/>
              </a:spcAft>
              <a:buFont typeface="Arial" panose="020B0604020202020204" pitchFamily="34" charset="0"/>
              <a:buChar char="•"/>
            </a:pPr>
            <a:r>
              <a:rPr lang="en-US" b="1" dirty="0">
                <a:solidFill>
                  <a:schemeClr val="tx2"/>
                </a:solidFill>
              </a:rPr>
              <a:t>Direct </a:t>
            </a:r>
            <a:r>
              <a:rPr lang="en-US" dirty="0">
                <a:solidFill>
                  <a:schemeClr val="tx2"/>
                </a:solidFill>
              </a:rPr>
              <a:t>pension contributions </a:t>
            </a:r>
          </a:p>
          <a:p>
            <a:pPr marL="1028700" lvl="2" indent="-342900">
              <a:lnSpc>
                <a:spcPct val="90000"/>
              </a:lnSpc>
              <a:spcAft>
                <a:spcPts val="600"/>
              </a:spcAft>
              <a:buFont typeface="Arial" panose="020B0604020202020204" pitchFamily="34" charset="0"/>
              <a:buChar char="•"/>
            </a:pPr>
            <a:r>
              <a:rPr lang="en-US" sz="1800" dirty="0">
                <a:solidFill>
                  <a:schemeClr val="tx2"/>
                </a:solidFill>
              </a:rPr>
              <a:t>Exception: if employee grant eligible, employer’s share of ongoing, normal contributions OK</a:t>
            </a:r>
          </a:p>
          <a:p>
            <a:pPr marL="685800" lvl="1" indent="-342900">
              <a:lnSpc>
                <a:spcPct val="90000"/>
              </a:lnSpc>
              <a:spcAft>
                <a:spcPts val="600"/>
              </a:spcAft>
              <a:buFont typeface="Arial" panose="020B0604020202020204" pitchFamily="34" charset="0"/>
              <a:buChar char="•"/>
            </a:pPr>
            <a:r>
              <a:rPr lang="en-US" dirty="0">
                <a:solidFill>
                  <a:schemeClr val="tx2"/>
                </a:solidFill>
              </a:rPr>
              <a:t>Tax reductions</a:t>
            </a:r>
          </a:p>
          <a:p>
            <a:pPr marL="685800" lvl="1" indent="-342900">
              <a:lnSpc>
                <a:spcPct val="90000"/>
              </a:lnSpc>
              <a:spcAft>
                <a:spcPts val="600"/>
              </a:spcAft>
              <a:buFont typeface="Arial" panose="020B0604020202020204" pitchFamily="34" charset="0"/>
              <a:buChar char="•"/>
            </a:pPr>
            <a:r>
              <a:rPr lang="en-US" dirty="0">
                <a:solidFill>
                  <a:schemeClr val="tx2"/>
                </a:solidFill>
              </a:rPr>
              <a:t>Debt service</a:t>
            </a:r>
          </a:p>
          <a:p>
            <a:pPr marL="685800" lvl="1" indent="-342900">
              <a:lnSpc>
                <a:spcPct val="90000"/>
              </a:lnSpc>
              <a:spcAft>
                <a:spcPts val="600"/>
              </a:spcAft>
              <a:buFont typeface="Arial" panose="020B0604020202020204" pitchFamily="34" charset="0"/>
              <a:buChar char="•"/>
            </a:pPr>
            <a:r>
              <a:rPr lang="en-US" dirty="0">
                <a:solidFill>
                  <a:schemeClr val="tx2"/>
                </a:solidFill>
              </a:rPr>
              <a:t>“Rainy Day” / Stabilization funds</a:t>
            </a:r>
          </a:p>
          <a:p>
            <a:pPr marL="342900" indent="-342900">
              <a:lnSpc>
                <a:spcPct val="90000"/>
              </a:lnSpc>
              <a:spcAft>
                <a:spcPts val="600"/>
              </a:spcAft>
              <a:buFont typeface="Arial" panose="020B0604020202020204" pitchFamily="34" charset="0"/>
              <a:buChar char="•"/>
            </a:pPr>
            <a:r>
              <a:rPr lang="en-US" sz="2400" b="1" dirty="0">
                <a:solidFill>
                  <a:srgbClr val="00B050"/>
                </a:solidFill>
              </a:rPr>
              <a:t>Funds can be used for:</a:t>
            </a:r>
          </a:p>
          <a:p>
            <a:pPr marL="685800" lvl="1" indent="-342900">
              <a:lnSpc>
                <a:spcPct val="90000"/>
              </a:lnSpc>
              <a:spcAft>
                <a:spcPts val="600"/>
              </a:spcAft>
              <a:buFont typeface="Arial" panose="020B0604020202020204" pitchFamily="34" charset="0"/>
              <a:buChar char="•"/>
            </a:pPr>
            <a:r>
              <a:rPr lang="en-US" dirty="0">
                <a:solidFill>
                  <a:schemeClr val="tx2"/>
                </a:solidFill>
              </a:rPr>
              <a:t>Government services including directly providing aid to Citizens</a:t>
            </a:r>
          </a:p>
          <a:p>
            <a:pPr marL="685800" lvl="1" indent="-342900">
              <a:lnSpc>
                <a:spcPct val="90000"/>
              </a:lnSpc>
              <a:spcAft>
                <a:spcPts val="600"/>
              </a:spcAft>
              <a:buFont typeface="Arial" panose="020B0604020202020204" pitchFamily="34" charset="0"/>
              <a:buChar char="•"/>
            </a:pPr>
            <a:r>
              <a:rPr lang="en-US" dirty="0">
                <a:solidFill>
                  <a:schemeClr val="tx2"/>
                </a:solidFill>
              </a:rPr>
              <a:t>Pay as you go capital projects / maintenance</a:t>
            </a:r>
          </a:p>
          <a:p>
            <a:pPr marL="685800" lvl="1" indent="-342900">
              <a:lnSpc>
                <a:spcPct val="90000"/>
              </a:lnSpc>
              <a:spcAft>
                <a:spcPts val="600"/>
              </a:spcAft>
              <a:buFont typeface="Arial" panose="020B0604020202020204" pitchFamily="34" charset="0"/>
              <a:buChar char="•"/>
            </a:pPr>
            <a:r>
              <a:rPr lang="en-US" dirty="0">
                <a:solidFill>
                  <a:schemeClr val="tx2"/>
                </a:solidFill>
              </a:rPr>
              <a:t>Cybersecurity, health, K-12, Police, Fire, Public Safety</a:t>
            </a:r>
            <a:endParaRPr lang="en-US" b="1" dirty="0">
              <a:solidFill>
                <a:schemeClr val="tx2"/>
              </a:solidFill>
            </a:endParaRPr>
          </a:p>
        </p:txBody>
      </p:sp>
      <p:sp>
        <p:nvSpPr>
          <p:cNvPr id="4" name="TextBox 3">
            <a:extLst>
              <a:ext uri="{FF2B5EF4-FFF2-40B4-BE49-F238E27FC236}">
                <a16:creationId xmlns:a16="http://schemas.microsoft.com/office/drawing/2014/main" id="{88BDECE4-8998-4867-8AD5-DE0995720531}"/>
              </a:ext>
            </a:extLst>
          </p:cNvPr>
          <p:cNvSpPr txBox="1"/>
          <p:nvPr/>
        </p:nvSpPr>
        <p:spPr>
          <a:xfrm>
            <a:off x="228600" y="6388854"/>
            <a:ext cx="34114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182751"/>
                </a:solidFill>
                <a:effectLst/>
                <a:uLnTx/>
                <a:uFillTx/>
                <a:latin typeface="Tw Cen MT"/>
                <a:ea typeface="+mn-ea"/>
                <a:cs typeface="+mn-cs"/>
              </a:rPr>
              <a:t>Based on IFR pp. 53-54</a:t>
            </a:r>
          </a:p>
        </p:txBody>
      </p:sp>
      <p:pic>
        <p:nvPicPr>
          <p:cNvPr id="10" name="Picture 9" descr="Icon&#10;&#10;Description automatically generated">
            <a:extLst>
              <a:ext uri="{FF2B5EF4-FFF2-40B4-BE49-F238E27FC236}">
                <a16:creationId xmlns:a16="http://schemas.microsoft.com/office/drawing/2014/main" id="{DE48ACCA-CD60-483E-9313-59A10A44D7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673600" y="1280160"/>
            <a:ext cx="4587239" cy="4587239"/>
          </a:xfrm>
          <a:prstGeom prst="rect">
            <a:avLst/>
          </a:prstGeom>
        </p:spPr>
      </p:pic>
    </p:spTree>
    <p:extLst>
      <p:ext uri="{BB962C8B-B14F-4D97-AF65-F5344CB8AC3E}">
        <p14:creationId xmlns:p14="http://schemas.microsoft.com/office/powerpoint/2010/main" val="1837176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8B74FC-4271-41E1-987F-F1D6C7042952}"/>
              </a:ext>
            </a:extLst>
          </p:cNvPr>
          <p:cNvSpPr>
            <a:spLocks noGrp="1"/>
          </p:cNvSpPr>
          <p:nvPr>
            <p:ph type="title"/>
          </p:nvPr>
        </p:nvSpPr>
        <p:spPr/>
        <p:txBody>
          <a:bodyPr/>
          <a:lstStyle/>
          <a:p>
            <a:r>
              <a:rPr lang="en-US" dirty="0"/>
              <a:t>Agenda</a:t>
            </a:r>
          </a:p>
        </p:txBody>
      </p:sp>
      <p:graphicFrame>
        <p:nvGraphicFramePr>
          <p:cNvPr id="2" name="Content Placeholder 1">
            <a:extLst>
              <a:ext uri="{FF2B5EF4-FFF2-40B4-BE49-F238E27FC236}">
                <a16:creationId xmlns:a16="http://schemas.microsoft.com/office/drawing/2014/main" id="{0640A9E1-580B-4BF3-8466-BE15D0A4E8AA}"/>
              </a:ext>
            </a:extLst>
          </p:cNvPr>
          <p:cNvGraphicFramePr>
            <a:graphicFrameLocks noGrp="1"/>
          </p:cNvGraphicFramePr>
          <p:nvPr>
            <p:ph idx="1"/>
            <p:extLst>
              <p:ext uri="{D42A27DB-BD31-4B8C-83A1-F6EECF244321}">
                <p14:modId xmlns:p14="http://schemas.microsoft.com/office/powerpoint/2010/main" val="2114641121"/>
              </p:ext>
            </p:extLst>
          </p:nvPr>
        </p:nvGraphicFramePr>
        <p:xfrm>
          <a:off x="228600" y="1280161"/>
          <a:ext cx="8686800" cy="4455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3499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ECAFEF-F852-4D51-92CB-B9A974A24A7A}"/>
              </a:ext>
            </a:extLst>
          </p:cNvPr>
          <p:cNvSpPr>
            <a:spLocks noGrp="1"/>
          </p:cNvSpPr>
          <p:nvPr>
            <p:ph type="title"/>
          </p:nvPr>
        </p:nvSpPr>
        <p:spPr>
          <a:xfrm>
            <a:off x="228600" y="0"/>
            <a:ext cx="8686800" cy="914400"/>
          </a:xfrm>
        </p:spPr>
        <p:txBody>
          <a:bodyPr anchor="b">
            <a:normAutofit/>
          </a:bodyPr>
          <a:lstStyle/>
          <a:p>
            <a:r>
              <a:rPr lang="en-US" dirty="0"/>
              <a:t>Core eligible uses – state and local</a:t>
            </a:r>
          </a:p>
        </p:txBody>
      </p:sp>
      <p:graphicFrame>
        <p:nvGraphicFramePr>
          <p:cNvPr id="6" name="Content Placeholder 3">
            <a:extLst>
              <a:ext uri="{FF2B5EF4-FFF2-40B4-BE49-F238E27FC236}">
                <a16:creationId xmlns:a16="http://schemas.microsoft.com/office/drawing/2014/main" id="{079FB9F3-1979-45ED-B885-6A6345264023}"/>
              </a:ext>
            </a:extLst>
          </p:cNvPr>
          <p:cNvGraphicFramePr>
            <a:graphicFrameLocks noGrp="1"/>
          </p:cNvGraphicFramePr>
          <p:nvPr>
            <p:ph idx="1"/>
          </p:nvPr>
        </p:nvGraphicFramePr>
        <p:xfrm>
          <a:off x="228600" y="1280160"/>
          <a:ext cx="8686800" cy="5212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8763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9E05C3-1C00-401E-9077-4D33FD760EA2}"/>
              </a:ext>
            </a:extLst>
          </p:cNvPr>
          <p:cNvSpPr/>
          <p:nvPr/>
        </p:nvSpPr>
        <p:spPr>
          <a:xfrm>
            <a:off x="7292340" y="5709920"/>
            <a:ext cx="1676400" cy="995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5" name="Title 4">
            <a:extLst>
              <a:ext uri="{FF2B5EF4-FFF2-40B4-BE49-F238E27FC236}">
                <a16:creationId xmlns:a16="http://schemas.microsoft.com/office/drawing/2014/main" id="{C51204F6-3FA6-48F0-8D65-BBCF444B35FA}"/>
              </a:ext>
            </a:extLst>
          </p:cNvPr>
          <p:cNvSpPr>
            <a:spLocks noGrp="1"/>
          </p:cNvSpPr>
          <p:nvPr>
            <p:ph type="title"/>
          </p:nvPr>
        </p:nvSpPr>
        <p:spPr>
          <a:xfrm>
            <a:off x="228600" y="0"/>
            <a:ext cx="8686800" cy="914400"/>
          </a:xfrm>
        </p:spPr>
        <p:txBody>
          <a:bodyPr anchor="b">
            <a:normAutofit/>
          </a:bodyPr>
          <a:lstStyle/>
          <a:p>
            <a:r>
              <a:rPr lang="en-US" sz="2800" dirty="0"/>
              <a:t>Water, sewer, broadband infrastructure and reporting</a:t>
            </a:r>
          </a:p>
        </p:txBody>
      </p:sp>
      <p:graphicFrame>
        <p:nvGraphicFramePr>
          <p:cNvPr id="8" name="Content Placeholder 5">
            <a:extLst>
              <a:ext uri="{FF2B5EF4-FFF2-40B4-BE49-F238E27FC236}">
                <a16:creationId xmlns:a16="http://schemas.microsoft.com/office/drawing/2014/main" id="{32DD9459-EF99-4450-A267-33745DC097F4}"/>
              </a:ext>
            </a:extLst>
          </p:cNvPr>
          <p:cNvGraphicFramePr>
            <a:graphicFrameLocks noGrp="1"/>
          </p:cNvGraphicFramePr>
          <p:nvPr>
            <p:ph idx="1"/>
          </p:nvPr>
        </p:nvGraphicFramePr>
        <p:xfrm>
          <a:off x="228600" y="1178560"/>
          <a:ext cx="8686800" cy="5506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8253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BD7296-1686-447E-A2A5-985A85C9C62C}"/>
              </a:ext>
            </a:extLst>
          </p:cNvPr>
          <p:cNvSpPr>
            <a:spLocks noGrp="1"/>
          </p:cNvSpPr>
          <p:nvPr>
            <p:ph type="title"/>
          </p:nvPr>
        </p:nvSpPr>
        <p:spPr/>
        <p:txBody>
          <a:bodyPr/>
          <a:lstStyle/>
          <a:p>
            <a:r>
              <a:rPr lang="en-US" dirty="0"/>
              <a:t>Some Frequently Asked questions – separating fact from fiction</a:t>
            </a:r>
          </a:p>
        </p:txBody>
      </p:sp>
    </p:spTree>
    <p:extLst>
      <p:ext uri="{BB962C8B-B14F-4D97-AF65-F5344CB8AC3E}">
        <p14:creationId xmlns:p14="http://schemas.microsoft.com/office/powerpoint/2010/main" val="955183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FCC9F3-47AC-4E8E-AFB8-0B6DE477503C}"/>
              </a:ext>
            </a:extLst>
          </p:cNvPr>
          <p:cNvSpPr>
            <a:spLocks noGrp="1"/>
          </p:cNvSpPr>
          <p:nvPr>
            <p:ph type="title"/>
          </p:nvPr>
        </p:nvSpPr>
        <p:spPr/>
        <p:txBody>
          <a:bodyPr>
            <a:normAutofit/>
          </a:bodyPr>
          <a:lstStyle/>
          <a:p>
            <a:pPr algn="ctr"/>
            <a:r>
              <a:rPr lang="en-US" dirty="0"/>
              <a:t>Eligibility and ALLOWABLE uSES</a:t>
            </a:r>
          </a:p>
        </p:txBody>
      </p:sp>
      <p:graphicFrame>
        <p:nvGraphicFramePr>
          <p:cNvPr id="5" name="Table 5">
            <a:extLst>
              <a:ext uri="{FF2B5EF4-FFF2-40B4-BE49-F238E27FC236}">
                <a16:creationId xmlns:a16="http://schemas.microsoft.com/office/drawing/2014/main" id="{D623528A-5D05-4A4B-B0D5-87105FAE10BF}"/>
              </a:ext>
            </a:extLst>
          </p:cNvPr>
          <p:cNvGraphicFramePr>
            <a:graphicFrameLocks noGrp="1"/>
          </p:cNvGraphicFramePr>
          <p:nvPr>
            <p:ph idx="1"/>
          </p:nvPr>
        </p:nvGraphicFramePr>
        <p:xfrm>
          <a:off x="114300" y="1012325"/>
          <a:ext cx="8915400" cy="5845675"/>
        </p:xfrm>
        <a:graphic>
          <a:graphicData uri="http://schemas.openxmlformats.org/drawingml/2006/table">
            <a:tbl>
              <a:tblPr firstRow="1" bandRow="1">
                <a:tableStyleId>{21E4AEA4-8DFA-4A89-87EB-49C32662AFE0}</a:tableStyleId>
              </a:tblPr>
              <a:tblGrid>
                <a:gridCol w="4457700">
                  <a:extLst>
                    <a:ext uri="{9D8B030D-6E8A-4147-A177-3AD203B41FA5}">
                      <a16:colId xmlns:a16="http://schemas.microsoft.com/office/drawing/2014/main" val="3599742458"/>
                    </a:ext>
                  </a:extLst>
                </a:gridCol>
                <a:gridCol w="4457700">
                  <a:extLst>
                    <a:ext uri="{9D8B030D-6E8A-4147-A177-3AD203B41FA5}">
                      <a16:colId xmlns:a16="http://schemas.microsoft.com/office/drawing/2014/main" val="671041308"/>
                    </a:ext>
                  </a:extLst>
                </a:gridCol>
              </a:tblGrid>
              <a:tr h="362139">
                <a:tc>
                  <a:txBody>
                    <a:bodyPr/>
                    <a:lstStyle/>
                    <a:p>
                      <a:pPr algn="ctr"/>
                      <a:r>
                        <a:rPr lang="en-US" sz="1800" dirty="0"/>
                        <a:t>FICTION</a:t>
                      </a:r>
                    </a:p>
                  </a:txBody>
                  <a:tcPr anchor="ctr"/>
                </a:tc>
                <a:tc>
                  <a:txBody>
                    <a:bodyPr/>
                    <a:lstStyle/>
                    <a:p>
                      <a:pPr algn="ctr"/>
                      <a:r>
                        <a:rPr lang="en-US" sz="1800" dirty="0"/>
                        <a:t>FACT</a:t>
                      </a:r>
                    </a:p>
                  </a:txBody>
                  <a:tcPr anchor="ctr"/>
                </a:tc>
                <a:extLst>
                  <a:ext uri="{0D108BD9-81ED-4DB2-BD59-A6C34878D82A}">
                    <a16:rowId xmlns:a16="http://schemas.microsoft.com/office/drawing/2014/main" val="989192944"/>
                  </a:ext>
                </a:extLst>
              </a:tr>
              <a:tr h="1176952">
                <a:tc>
                  <a:txBody>
                    <a:bodyPr/>
                    <a:lstStyle/>
                    <a:p>
                      <a:r>
                        <a:rPr lang="en-US" sz="1800" dirty="0">
                          <a:solidFill>
                            <a:schemeClr val="tx2"/>
                          </a:solidFill>
                        </a:rPr>
                        <a:t>If the cost was allowable under CRF, it is allowable under FRF.</a:t>
                      </a:r>
                    </a:p>
                  </a:txBody>
                  <a:tcPr anchor="ctr"/>
                </a:tc>
                <a:tc>
                  <a:txBody>
                    <a:bodyPr/>
                    <a:lstStyle/>
                    <a:p>
                      <a:r>
                        <a:rPr lang="en-US" sz="1800" b="1" kern="1200" dirty="0">
                          <a:solidFill>
                            <a:schemeClr val="bg2">
                              <a:lumMod val="75000"/>
                            </a:schemeClr>
                          </a:solidFill>
                          <a:latin typeface="+mn-lt"/>
                          <a:ea typeface="+mn-ea"/>
                          <a:cs typeface="+mn-cs"/>
                        </a:rPr>
                        <a:t>Not necessarily. </a:t>
                      </a:r>
                      <a:r>
                        <a:rPr lang="en-US" sz="1800" dirty="0">
                          <a:solidFill>
                            <a:schemeClr val="tx2"/>
                          </a:solidFill>
                        </a:rPr>
                        <a:t>Eligibility of public health and safety payroll are different, and expenses related to the issuance of TANs are not an eligible use. (FAQ 2.2)</a:t>
                      </a:r>
                      <a:endParaRPr lang="en-US" sz="1800" b="1" dirty="0">
                        <a:solidFill>
                          <a:schemeClr val="tx2"/>
                        </a:solidFill>
                      </a:endParaRPr>
                    </a:p>
                  </a:txBody>
                  <a:tcPr anchor="ctr"/>
                </a:tc>
                <a:extLst>
                  <a:ext uri="{0D108BD9-81ED-4DB2-BD59-A6C34878D82A}">
                    <a16:rowId xmlns:a16="http://schemas.microsoft.com/office/drawing/2014/main" val="3880893341"/>
                  </a:ext>
                </a:extLst>
              </a:tr>
              <a:tr h="1176952">
                <a:tc>
                  <a:txBody>
                    <a:bodyPr/>
                    <a:lstStyle/>
                    <a:p>
                      <a:r>
                        <a:rPr lang="en-US" sz="1800" dirty="0">
                          <a:solidFill>
                            <a:schemeClr val="tx2"/>
                          </a:solidFill>
                        </a:rPr>
                        <a:t>The IFR doesn’t list my government’s potential use of funds relating to COVID-19 or negative economic impacts.  I guess we can’t use ARPA funds.</a:t>
                      </a:r>
                    </a:p>
                  </a:txBody>
                  <a:tcPr anchor="ctr"/>
                </a:tc>
                <a:tc>
                  <a:txBody>
                    <a:bodyPr/>
                    <a:lstStyle/>
                    <a:p>
                      <a:r>
                        <a:rPr lang="en-US" sz="1800" b="1" kern="1200" dirty="0">
                          <a:solidFill>
                            <a:schemeClr val="bg2">
                              <a:lumMod val="75000"/>
                            </a:schemeClr>
                          </a:solidFill>
                          <a:latin typeface="+mn-lt"/>
                          <a:ea typeface="+mn-ea"/>
                          <a:cs typeface="+mn-cs"/>
                        </a:rPr>
                        <a:t>Not necessarily.  </a:t>
                      </a:r>
                      <a:r>
                        <a:rPr lang="en-US" sz="1800" dirty="0">
                          <a:solidFill>
                            <a:schemeClr val="tx2"/>
                          </a:solidFill>
                        </a:rPr>
                        <a:t>The IFR contains </a:t>
                      </a:r>
                      <a:r>
                        <a:rPr lang="en-US" sz="1800" u="sng" dirty="0">
                          <a:solidFill>
                            <a:schemeClr val="tx2"/>
                          </a:solidFill>
                        </a:rPr>
                        <a:t>a non-exclusive</a:t>
                      </a:r>
                      <a:r>
                        <a:rPr lang="en-US" sz="1800" dirty="0">
                          <a:solidFill>
                            <a:schemeClr val="tx2"/>
                          </a:solidFill>
                        </a:rPr>
                        <a:t> list of programs or services that MAY be funded. It contains the framework for evaluating other potential uses. (FAQ 2.3)</a:t>
                      </a:r>
                      <a:endParaRPr lang="en-US" sz="1800" b="1" dirty="0">
                        <a:solidFill>
                          <a:schemeClr val="tx2"/>
                        </a:solidFill>
                      </a:endParaRPr>
                    </a:p>
                  </a:txBody>
                  <a:tcPr anchor="ctr"/>
                </a:tc>
                <a:extLst>
                  <a:ext uri="{0D108BD9-81ED-4DB2-BD59-A6C34878D82A}">
                    <a16:rowId xmlns:a16="http://schemas.microsoft.com/office/drawing/2014/main" val="3742906779"/>
                  </a:ext>
                </a:extLst>
              </a:tr>
              <a:tr h="1720160">
                <a:tc>
                  <a:txBody>
                    <a:bodyPr/>
                    <a:lstStyle/>
                    <a:p>
                      <a:r>
                        <a:rPr lang="en-US" sz="1800" dirty="0">
                          <a:solidFill>
                            <a:schemeClr val="tx2"/>
                          </a:solidFill>
                        </a:rPr>
                        <a:t>My County has to use our funds exclusively for County costs and projects.</a:t>
                      </a:r>
                    </a:p>
                  </a:txBody>
                  <a:tcPr anchor="ctr"/>
                </a:tc>
                <a:tc>
                  <a:txBody>
                    <a:bodyPr/>
                    <a:lstStyle/>
                    <a:p>
                      <a:r>
                        <a:rPr lang="en-US" sz="1800" b="1" kern="1200" dirty="0">
                          <a:solidFill>
                            <a:srgbClr val="00B050"/>
                          </a:solidFill>
                          <a:latin typeface="+mn-lt"/>
                          <a:ea typeface="+mn-ea"/>
                          <a:cs typeface="+mn-cs"/>
                        </a:rPr>
                        <a:t>Wrong.</a:t>
                      </a:r>
                      <a:r>
                        <a:rPr lang="en-US" sz="1800" dirty="0"/>
                        <a:t>  </a:t>
                      </a:r>
                      <a:r>
                        <a:rPr lang="en-US" sz="1800" dirty="0">
                          <a:solidFill>
                            <a:schemeClr val="tx2"/>
                          </a:solidFill>
                        </a:rPr>
                        <a:t>The County may provide funds directly to households in the community as long as the County substantiates the household has experienced a negative economic impact from the pandemic. (FAQ 2.6)</a:t>
                      </a:r>
                      <a:endParaRPr lang="en-US" sz="1800" b="1" dirty="0">
                        <a:solidFill>
                          <a:schemeClr val="tx2"/>
                        </a:solidFill>
                      </a:endParaRPr>
                    </a:p>
                  </a:txBody>
                  <a:tcPr anchor="ctr"/>
                </a:tc>
                <a:extLst>
                  <a:ext uri="{0D108BD9-81ED-4DB2-BD59-A6C34878D82A}">
                    <a16:rowId xmlns:a16="http://schemas.microsoft.com/office/drawing/2014/main" val="3072706948"/>
                  </a:ext>
                </a:extLst>
              </a:tr>
              <a:tr h="1382315">
                <a:tc>
                  <a:txBody>
                    <a:bodyPr/>
                    <a:lstStyle/>
                    <a:p>
                      <a:r>
                        <a:rPr lang="en-US" sz="1600" dirty="0">
                          <a:solidFill>
                            <a:schemeClr val="tx2"/>
                          </a:solidFill>
                        </a:rPr>
                        <a:t>The IFR talks a lot about travel, tourism and hospitality. We don’t have a lot of this activity in our County, so we can’t really assist industries in our County.</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kern="1200" dirty="0">
                          <a:solidFill>
                            <a:srgbClr val="00B050"/>
                          </a:solidFill>
                          <a:latin typeface="+mn-lt"/>
                          <a:ea typeface="+mn-ea"/>
                          <a:cs typeface="+mn-cs"/>
                        </a:rPr>
                        <a:t>Wrong.</a:t>
                      </a:r>
                      <a:r>
                        <a:rPr lang="en-US" sz="1600" dirty="0"/>
                        <a:t>  </a:t>
                      </a:r>
                      <a:r>
                        <a:rPr lang="en-US" sz="1600" dirty="0">
                          <a:solidFill>
                            <a:schemeClr val="tx2"/>
                          </a:solidFill>
                        </a:rPr>
                        <a:t>The County may provide funds to other industries provided they can support their assessment of how the businesses in the industry were negatively impacted by the pandemic. (FAQ 2.10)</a:t>
                      </a:r>
                      <a:endParaRPr lang="en-US" sz="1600" b="1" dirty="0">
                        <a:solidFill>
                          <a:schemeClr val="tx2"/>
                        </a:solidFill>
                      </a:endParaRPr>
                    </a:p>
                  </a:txBody>
                  <a:tcPr anchor="ctr"/>
                </a:tc>
                <a:extLst>
                  <a:ext uri="{0D108BD9-81ED-4DB2-BD59-A6C34878D82A}">
                    <a16:rowId xmlns:a16="http://schemas.microsoft.com/office/drawing/2014/main" val="500857906"/>
                  </a:ext>
                </a:extLst>
              </a:tr>
            </a:tbl>
          </a:graphicData>
        </a:graphic>
      </p:graphicFrame>
    </p:spTree>
    <p:extLst>
      <p:ext uri="{BB962C8B-B14F-4D97-AF65-F5344CB8AC3E}">
        <p14:creationId xmlns:p14="http://schemas.microsoft.com/office/powerpoint/2010/main" val="2300396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FCC9F3-47AC-4E8E-AFB8-0B6DE477503C}"/>
              </a:ext>
            </a:extLst>
          </p:cNvPr>
          <p:cNvSpPr>
            <a:spLocks noGrp="1"/>
          </p:cNvSpPr>
          <p:nvPr>
            <p:ph type="title"/>
          </p:nvPr>
        </p:nvSpPr>
        <p:spPr/>
        <p:txBody>
          <a:bodyPr>
            <a:normAutofit/>
          </a:bodyPr>
          <a:lstStyle/>
          <a:p>
            <a:pPr algn="ctr"/>
            <a:r>
              <a:rPr lang="en-US" dirty="0"/>
              <a:t>Eligibility and ALLOWABLE uSES</a:t>
            </a:r>
          </a:p>
        </p:txBody>
      </p:sp>
      <p:graphicFrame>
        <p:nvGraphicFramePr>
          <p:cNvPr id="5" name="Table 5">
            <a:extLst>
              <a:ext uri="{FF2B5EF4-FFF2-40B4-BE49-F238E27FC236}">
                <a16:creationId xmlns:a16="http://schemas.microsoft.com/office/drawing/2014/main" id="{D623528A-5D05-4A4B-B0D5-87105FAE10BF}"/>
              </a:ext>
            </a:extLst>
          </p:cNvPr>
          <p:cNvGraphicFramePr>
            <a:graphicFrameLocks noGrp="1"/>
          </p:cNvGraphicFramePr>
          <p:nvPr>
            <p:ph idx="1"/>
          </p:nvPr>
        </p:nvGraphicFramePr>
        <p:xfrm>
          <a:off x="228600" y="1067369"/>
          <a:ext cx="8686800" cy="5120640"/>
        </p:xfrm>
        <a:graphic>
          <a:graphicData uri="http://schemas.openxmlformats.org/drawingml/2006/table">
            <a:tbl>
              <a:tblPr firstRow="1" bandRow="1">
                <a:tableStyleId>{21E4AEA4-8DFA-4A89-87EB-49C32662AFE0}</a:tableStyleId>
              </a:tblPr>
              <a:tblGrid>
                <a:gridCol w="4343400">
                  <a:extLst>
                    <a:ext uri="{9D8B030D-6E8A-4147-A177-3AD203B41FA5}">
                      <a16:colId xmlns:a16="http://schemas.microsoft.com/office/drawing/2014/main" val="3599742458"/>
                    </a:ext>
                  </a:extLst>
                </a:gridCol>
                <a:gridCol w="4343400">
                  <a:extLst>
                    <a:ext uri="{9D8B030D-6E8A-4147-A177-3AD203B41FA5}">
                      <a16:colId xmlns:a16="http://schemas.microsoft.com/office/drawing/2014/main" val="671041308"/>
                    </a:ext>
                  </a:extLst>
                </a:gridCol>
              </a:tblGrid>
              <a:tr h="304119">
                <a:tc>
                  <a:txBody>
                    <a:bodyPr/>
                    <a:lstStyle/>
                    <a:p>
                      <a:pPr algn="ctr"/>
                      <a:r>
                        <a:rPr lang="en-US" sz="1800" dirty="0"/>
                        <a:t>FICTION</a:t>
                      </a:r>
                    </a:p>
                  </a:txBody>
                  <a:tcPr anchor="ctr"/>
                </a:tc>
                <a:tc>
                  <a:txBody>
                    <a:bodyPr/>
                    <a:lstStyle/>
                    <a:p>
                      <a:pPr algn="ctr"/>
                      <a:r>
                        <a:rPr lang="en-US" sz="1800" dirty="0"/>
                        <a:t>FACT</a:t>
                      </a:r>
                    </a:p>
                  </a:txBody>
                  <a:tcPr anchor="ctr"/>
                </a:tc>
                <a:extLst>
                  <a:ext uri="{0D108BD9-81ED-4DB2-BD59-A6C34878D82A}">
                    <a16:rowId xmlns:a16="http://schemas.microsoft.com/office/drawing/2014/main" val="989192944"/>
                  </a:ext>
                </a:extLst>
              </a:tr>
              <a:tr h="144456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2"/>
                          </a:solidFill>
                        </a:rPr>
                        <a:t>My County cannot use the funds for general workforce development.</a:t>
                      </a:r>
                    </a:p>
                    <a:p>
                      <a:endParaRPr lang="en-US" sz="1800" dirty="0">
                        <a:solidFill>
                          <a:schemeClr val="tx2"/>
                        </a:solidFill>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1" kern="1200" dirty="0">
                          <a:solidFill>
                            <a:schemeClr val="bg2">
                              <a:lumMod val="75000"/>
                            </a:schemeClr>
                          </a:solidFill>
                          <a:latin typeface="+mn-lt"/>
                          <a:ea typeface="+mn-ea"/>
                          <a:cs typeface="+mn-cs"/>
                        </a:rPr>
                        <a:t>Not necessarily. </a:t>
                      </a:r>
                      <a:r>
                        <a:rPr lang="en-US" sz="1800" b="0" kern="1200" dirty="0">
                          <a:solidFill>
                            <a:schemeClr val="tx2"/>
                          </a:solidFill>
                          <a:latin typeface="+mn-lt"/>
                          <a:ea typeface="+mn-ea"/>
                          <a:cs typeface="+mn-cs"/>
                        </a:rPr>
                        <a:t>If the County can demonstrate it is directly addressing a negative impact of COVID-19, you can use the funds for job training for the unemployed </a:t>
                      </a:r>
                      <a:r>
                        <a:rPr lang="en-US" sz="1800" dirty="0">
                          <a:solidFill>
                            <a:schemeClr val="tx2"/>
                          </a:solidFill>
                        </a:rPr>
                        <a:t>(FAQ 2.8) and other back to work incentives to reduce unemployment. (FAQ 2.13)</a:t>
                      </a:r>
                      <a:endParaRPr lang="en-US" sz="1800" b="1" dirty="0">
                        <a:solidFill>
                          <a:schemeClr val="tx2"/>
                        </a:solidFill>
                      </a:endParaRPr>
                    </a:p>
                  </a:txBody>
                  <a:tcPr anchor="ctr"/>
                </a:tc>
                <a:extLst>
                  <a:ext uri="{0D108BD9-81ED-4DB2-BD59-A6C34878D82A}">
                    <a16:rowId xmlns:a16="http://schemas.microsoft.com/office/drawing/2014/main" val="3880893341"/>
                  </a:ext>
                </a:extLst>
              </a:tr>
              <a:tr h="1900744">
                <a:tc>
                  <a:txBody>
                    <a:bodyPr/>
                    <a:lstStyle/>
                    <a:p>
                      <a:r>
                        <a:rPr lang="en-US" sz="1800" dirty="0">
                          <a:solidFill>
                            <a:schemeClr val="tx2"/>
                          </a:solidFill>
                        </a:rPr>
                        <a:t>In order to provide assistance or aid to low-or moderate-income households in our community, the County would have to demonstrate that each individual household experienced a negative impact. We don’t have the resources to do that so we can’t use the funds for that purpose.</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1" kern="1200" dirty="0">
                          <a:solidFill>
                            <a:srgbClr val="00B050"/>
                          </a:solidFill>
                          <a:latin typeface="+mn-lt"/>
                          <a:ea typeface="+mn-ea"/>
                          <a:cs typeface="+mn-cs"/>
                        </a:rPr>
                        <a:t>Wrong.</a:t>
                      </a:r>
                      <a:r>
                        <a:rPr lang="en-US" sz="1800" dirty="0"/>
                        <a:t>  </a:t>
                      </a:r>
                      <a:r>
                        <a:rPr lang="en-US" sz="1800" dirty="0">
                          <a:solidFill>
                            <a:schemeClr val="tx2"/>
                          </a:solidFill>
                        </a:rPr>
                        <a:t>The IFR allows the County to demonstrate a negative economic impact on a population or group and to provide assistances to the individuals or business within that group and only needs to demonstrate that the household or business is within the population or group. (FAQ 2.17)</a:t>
                      </a:r>
                      <a:endParaRPr lang="en-US" sz="1800" b="1" dirty="0">
                        <a:solidFill>
                          <a:schemeClr val="tx2"/>
                        </a:solidFill>
                      </a:endParaRPr>
                    </a:p>
                    <a:p>
                      <a:endParaRPr lang="en-US" sz="1800" b="1" dirty="0">
                        <a:solidFill>
                          <a:schemeClr val="tx2"/>
                        </a:solidFill>
                      </a:endParaRPr>
                    </a:p>
                  </a:txBody>
                  <a:tcPr anchor="ctr"/>
                </a:tc>
                <a:extLst>
                  <a:ext uri="{0D108BD9-81ED-4DB2-BD59-A6C34878D82A}">
                    <a16:rowId xmlns:a16="http://schemas.microsoft.com/office/drawing/2014/main" val="3742906779"/>
                  </a:ext>
                </a:extLst>
              </a:tr>
              <a:tr h="304119">
                <a:tc>
                  <a:txBody>
                    <a:bodyPr/>
                    <a:lstStyle/>
                    <a:p>
                      <a:endParaRPr lang="en-US" sz="1800" dirty="0">
                        <a:solidFill>
                          <a:schemeClr val="tx2"/>
                        </a:solidFill>
                      </a:endParaRPr>
                    </a:p>
                  </a:txBody>
                  <a:tcPr anchor="ctr"/>
                </a:tc>
                <a:tc>
                  <a:txBody>
                    <a:bodyPr/>
                    <a:lstStyle/>
                    <a:p>
                      <a:endParaRPr lang="en-US" sz="1800" b="1" dirty="0">
                        <a:solidFill>
                          <a:schemeClr val="tx2"/>
                        </a:solidFill>
                      </a:endParaRPr>
                    </a:p>
                  </a:txBody>
                  <a:tcPr anchor="ctr"/>
                </a:tc>
                <a:extLst>
                  <a:ext uri="{0D108BD9-81ED-4DB2-BD59-A6C34878D82A}">
                    <a16:rowId xmlns:a16="http://schemas.microsoft.com/office/drawing/2014/main" val="3072706948"/>
                  </a:ext>
                </a:extLst>
              </a:tr>
              <a:tr h="304119">
                <a:tc>
                  <a:txBody>
                    <a:bodyPr/>
                    <a:lstStyle/>
                    <a:p>
                      <a:endParaRPr lang="en-US" sz="1800" dirty="0">
                        <a:solidFill>
                          <a:schemeClr val="tx2"/>
                        </a:solidFill>
                      </a:endParaRPr>
                    </a:p>
                  </a:txBody>
                  <a:tcPr anchor="ctr"/>
                </a:tc>
                <a:tc>
                  <a:txBody>
                    <a:bodyPr/>
                    <a:lstStyle/>
                    <a:p>
                      <a:endParaRPr lang="en-US" sz="1800" b="1" dirty="0">
                        <a:solidFill>
                          <a:schemeClr val="tx2"/>
                        </a:solidFill>
                      </a:endParaRPr>
                    </a:p>
                  </a:txBody>
                  <a:tcPr anchor="ctr"/>
                </a:tc>
                <a:extLst>
                  <a:ext uri="{0D108BD9-81ED-4DB2-BD59-A6C34878D82A}">
                    <a16:rowId xmlns:a16="http://schemas.microsoft.com/office/drawing/2014/main" val="500857906"/>
                  </a:ext>
                </a:extLst>
              </a:tr>
            </a:tbl>
          </a:graphicData>
        </a:graphic>
      </p:graphicFrame>
    </p:spTree>
    <p:extLst>
      <p:ext uri="{BB962C8B-B14F-4D97-AF65-F5344CB8AC3E}">
        <p14:creationId xmlns:p14="http://schemas.microsoft.com/office/powerpoint/2010/main" val="23215536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FCC9F3-47AC-4E8E-AFB8-0B6DE477503C}"/>
              </a:ext>
            </a:extLst>
          </p:cNvPr>
          <p:cNvSpPr>
            <a:spLocks noGrp="1"/>
          </p:cNvSpPr>
          <p:nvPr>
            <p:ph type="title"/>
          </p:nvPr>
        </p:nvSpPr>
        <p:spPr/>
        <p:txBody>
          <a:bodyPr>
            <a:normAutofit/>
          </a:bodyPr>
          <a:lstStyle/>
          <a:p>
            <a:pPr algn="ctr"/>
            <a:r>
              <a:rPr lang="en-US" dirty="0"/>
              <a:t>Premium pay</a:t>
            </a:r>
          </a:p>
        </p:txBody>
      </p:sp>
      <p:graphicFrame>
        <p:nvGraphicFramePr>
          <p:cNvPr id="5" name="Table 5">
            <a:extLst>
              <a:ext uri="{FF2B5EF4-FFF2-40B4-BE49-F238E27FC236}">
                <a16:creationId xmlns:a16="http://schemas.microsoft.com/office/drawing/2014/main" id="{D623528A-5D05-4A4B-B0D5-87105FAE10BF}"/>
              </a:ext>
            </a:extLst>
          </p:cNvPr>
          <p:cNvGraphicFramePr>
            <a:graphicFrameLocks noGrp="1"/>
          </p:cNvGraphicFramePr>
          <p:nvPr>
            <p:ph idx="1"/>
          </p:nvPr>
        </p:nvGraphicFramePr>
        <p:xfrm>
          <a:off x="228600" y="1133610"/>
          <a:ext cx="8686800" cy="5029159"/>
        </p:xfrm>
        <a:graphic>
          <a:graphicData uri="http://schemas.openxmlformats.org/drawingml/2006/table">
            <a:tbl>
              <a:tblPr firstRow="1" bandRow="1">
                <a:tableStyleId>{21E4AEA4-8DFA-4A89-87EB-49C32662AFE0}</a:tableStyleId>
              </a:tblPr>
              <a:tblGrid>
                <a:gridCol w="4343400">
                  <a:extLst>
                    <a:ext uri="{9D8B030D-6E8A-4147-A177-3AD203B41FA5}">
                      <a16:colId xmlns:a16="http://schemas.microsoft.com/office/drawing/2014/main" val="3599742458"/>
                    </a:ext>
                  </a:extLst>
                </a:gridCol>
                <a:gridCol w="4343400">
                  <a:extLst>
                    <a:ext uri="{9D8B030D-6E8A-4147-A177-3AD203B41FA5}">
                      <a16:colId xmlns:a16="http://schemas.microsoft.com/office/drawing/2014/main" val="671041308"/>
                    </a:ext>
                  </a:extLst>
                </a:gridCol>
              </a:tblGrid>
              <a:tr h="487639">
                <a:tc>
                  <a:txBody>
                    <a:bodyPr/>
                    <a:lstStyle/>
                    <a:p>
                      <a:pPr algn="ctr"/>
                      <a:r>
                        <a:rPr lang="en-US" sz="2000" dirty="0"/>
                        <a:t>FICTION</a:t>
                      </a:r>
                    </a:p>
                  </a:txBody>
                  <a:tcPr anchor="ctr"/>
                </a:tc>
                <a:tc>
                  <a:txBody>
                    <a:bodyPr/>
                    <a:lstStyle/>
                    <a:p>
                      <a:pPr algn="ctr"/>
                      <a:r>
                        <a:rPr lang="en-US" sz="2000" dirty="0"/>
                        <a:t>FACT</a:t>
                      </a:r>
                    </a:p>
                  </a:txBody>
                  <a:tcPr anchor="ctr"/>
                </a:tc>
                <a:extLst>
                  <a:ext uri="{0D108BD9-81ED-4DB2-BD59-A6C34878D82A}">
                    <a16:rowId xmlns:a16="http://schemas.microsoft.com/office/drawing/2014/main" val="989192944"/>
                  </a:ext>
                </a:extLst>
              </a:tr>
              <a:tr h="1988069">
                <a:tc>
                  <a:txBody>
                    <a:bodyPr/>
                    <a:lstStyle/>
                    <a:p>
                      <a:r>
                        <a:rPr lang="en-US" sz="2000" dirty="0">
                          <a:solidFill>
                            <a:schemeClr val="tx2"/>
                          </a:solidFill>
                        </a:rPr>
                        <a:t>Essential workers are only those in public safety and public health.</a:t>
                      </a:r>
                    </a:p>
                  </a:txBody>
                  <a:tcPr anchor="ctr"/>
                </a:tc>
                <a:tc>
                  <a:txBody>
                    <a:bodyPr/>
                    <a:lstStyle/>
                    <a:p>
                      <a:r>
                        <a:rPr lang="en-US" sz="2000" b="1" dirty="0">
                          <a:solidFill>
                            <a:srgbClr val="00B050"/>
                          </a:solidFill>
                        </a:rPr>
                        <a:t>Wrong.</a:t>
                      </a:r>
                      <a:r>
                        <a:rPr lang="en-US" sz="2000" b="1" dirty="0">
                          <a:solidFill>
                            <a:schemeClr val="bg2">
                              <a:lumMod val="75000"/>
                            </a:schemeClr>
                          </a:solidFill>
                        </a:rPr>
                        <a:t> </a:t>
                      </a:r>
                      <a:r>
                        <a:rPr lang="en-US" sz="2000" dirty="0">
                          <a:solidFill>
                            <a:schemeClr val="tx2"/>
                          </a:solidFill>
                        </a:rPr>
                        <a:t>Essential workers are those in critical sections who regularly perform in-person work, interact with others at work, or physically handle items handled by others: education, childcare, transportation, sanitation, grocery and food production. (FAQ 5.1)</a:t>
                      </a:r>
                      <a:endParaRPr lang="en-US" sz="2000" b="1" dirty="0">
                        <a:solidFill>
                          <a:schemeClr val="tx2"/>
                        </a:solidFill>
                      </a:endParaRPr>
                    </a:p>
                  </a:txBody>
                  <a:tcPr anchor="ctr"/>
                </a:tc>
                <a:extLst>
                  <a:ext uri="{0D108BD9-81ED-4DB2-BD59-A6C34878D82A}">
                    <a16:rowId xmlns:a16="http://schemas.microsoft.com/office/drawing/2014/main" val="931208385"/>
                  </a:ext>
                </a:extLst>
              </a:tr>
              <a:tr h="862747">
                <a:tc>
                  <a:txBody>
                    <a:bodyPr/>
                    <a:lstStyle/>
                    <a:p>
                      <a:r>
                        <a:rPr lang="en-US" sz="2000" dirty="0">
                          <a:solidFill>
                            <a:schemeClr val="tx2"/>
                          </a:solidFill>
                        </a:rPr>
                        <a:t>My County can only provide premium pay to essential County workers.</a:t>
                      </a:r>
                    </a:p>
                  </a:txBody>
                  <a:tcPr anchor="ctr"/>
                </a:tc>
                <a:tc>
                  <a:txBody>
                    <a:bodyPr/>
                    <a:lstStyle/>
                    <a:p>
                      <a:r>
                        <a:rPr lang="en-US" sz="2000" b="1" dirty="0">
                          <a:solidFill>
                            <a:srgbClr val="00B050"/>
                          </a:solidFill>
                        </a:rPr>
                        <a:t>Wrong.  </a:t>
                      </a:r>
                      <a:r>
                        <a:rPr lang="en-US" sz="2000" dirty="0">
                          <a:solidFill>
                            <a:schemeClr val="tx2"/>
                          </a:solidFill>
                        </a:rPr>
                        <a:t>The County can provide assistance to third-party employers of essential workers. (FAQ 5.2)</a:t>
                      </a:r>
                      <a:endParaRPr lang="en-US" sz="2000" b="1" dirty="0">
                        <a:solidFill>
                          <a:schemeClr val="tx2"/>
                        </a:solidFill>
                      </a:endParaRPr>
                    </a:p>
                  </a:txBody>
                  <a:tcPr anchor="ctr"/>
                </a:tc>
                <a:extLst>
                  <a:ext uri="{0D108BD9-81ED-4DB2-BD59-A6C34878D82A}">
                    <a16:rowId xmlns:a16="http://schemas.microsoft.com/office/drawing/2014/main" val="3880893341"/>
                  </a:ext>
                </a:extLst>
              </a:tr>
              <a:tr h="1237854">
                <a:tc>
                  <a:txBody>
                    <a:bodyPr/>
                    <a:lstStyle/>
                    <a:p>
                      <a:r>
                        <a:rPr lang="en-US" sz="2000" dirty="0">
                          <a:solidFill>
                            <a:schemeClr val="tx2"/>
                          </a:solidFill>
                        </a:rPr>
                        <a:t>My County can only pay premium pay for work performed after March 3, 2021.</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1" kern="1200" dirty="0">
                          <a:solidFill>
                            <a:srgbClr val="00B050"/>
                          </a:solidFill>
                          <a:latin typeface="+mn-lt"/>
                          <a:ea typeface="+mn-ea"/>
                          <a:cs typeface="+mn-cs"/>
                        </a:rPr>
                        <a:t>Wrong.  </a:t>
                      </a:r>
                      <a:r>
                        <a:rPr lang="en-US" sz="2000" dirty="0">
                          <a:solidFill>
                            <a:schemeClr val="tx2"/>
                          </a:solidFill>
                        </a:rPr>
                        <a:t>The County is encouraged to consider providing premium pay retroactively for work performed during the pandemic. (FAQ 5.3)</a:t>
                      </a:r>
                      <a:endParaRPr lang="en-US" sz="2000" b="1" dirty="0">
                        <a:solidFill>
                          <a:schemeClr val="tx2"/>
                        </a:solidFill>
                      </a:endParaRPr>
                    </a:p>
                  </a:txBody>
                  <a:tcPr anchor="ctr"/>
                </a:tc>
                <a:extLst>
                  <a:ext uri="{0D108BD9-81ED-4DB2-BD59-A6C34878D82A}">
                    <a16:rowId xmlns:a16="http://schemas.microsoft.com/office/drawing/2014/main" val="3742906779"/>
                  </a:ext>
                </a:extLst>
              </a:tr>
            </a:tbl>
          </a:graphicData>
        </a:graphic>
      </p:graphicFrame>
    </p:spTree>
    <p:extLst>
      <p:ext uri="{BB962C8B-B14F-4D97-AF65-F5344CB8AC3E}">
        <p14:creationId xmlns:p14="http://schemas.microsoft.com/office/powerpoint/2010/main" val="1118072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FCC9F3-47AC-4E8E-AFB8-0B6DE477503C}"/>
              </a:ext>
            </a:extLst>
          </p:cNvPr>
          <p:cNvSpPr>
            <a:spLocks noGrp="1"/>
          </p:cNvSpPr>
          <p:nvPr>
            <p:ph type="title"/>
          </p:nvPr>
        </p:nvSpPr>
        <p:spPr/>
        <p:txBody>
          <a:bodyPr>
            <a:normAutofit/>
          </a:bodyPr>
          <a:lstStyle/>
          <a:p>
            <a:pPr algn="ctr"/>
            <a:r>
              <a:rPr lang="en-US" dirty="0"/>
              <a:t>Revenue loss calculation</a:t>
            </a:r>
          </a:p>
        </p:txBody>
      </p:sp>
      <p:graphicFrame>
        <p:nvGraphicFramePr>
          <p:cNvPr id="5" name="Table 5">
            <a:extLst>
              <a:ext uri="{FF2B5EF4-FFF2-40B4-BE49-F238E27FC236}">
                <a16:creationId xmlns:a16="http://schemas.microsoft.com/office/drawing/2014/main" id="{D623528A-5D05-4A4B-B0D5-87105FAE10BF}"/>
              </a:ext>
            </a:extLst>
          </p:cNvPr>
          <p:cNvGraphicFramePr>
            <a:graphicFrameLocks noGrp="1"/>
          </p:cNvGraphicFramePr>
          <p:nvPr>
            <p:ph idx="1"/>
          </p:nvPr>
        </p:nvGraphicFramePr>
        <p:xfrm>
          <a:off x="228600" y="1133610"/>
          <a:ext cx="8686800" cy="4719402"/>
        </p:xfrm>
        <a:graphic>
          <a:graphicData uri="http://schemas.openxmlformats.org/drawingml/2006/table">
            <a:tbl>
              <a:tblPr firstRow="1" bandRow="1">
                <a:tableStyleId>{21E4AEA4-8DFA-4A89-87EB-49C32662AFE0}</a:tableStyleId>
              </a:tblPr>
              <a:tblGrid>
                <a:gridCol w="4343400">
                  <a:extLst>
                    <a:ext uri="{9D8B030D-6E8A-4147-A177-3AD203B41FA5}">
                      <a16:colId xmlns:a16="http://schemas.microsoft.com/office/drawing/2014/main" val="3599742458"/>
                    </a:ext>
                  </a:extLst>
                </a:gridCol>
                <a:gridCol w="4343400">
                  <a:extLst>
                    <a:ext uri="{9D8B030D-6E8A-4147-A177-3AD203B41FA5}">
                      <a16:colId xmlns:a16="http://schemas.microsoft.com/office/drawing/2014/main" val="671041308"/>
                    </a:ext>
                  </a:extLst>
                </a:gridCol>
              </a:tblGrid>
              <a:tr h="487639">
                <a:tc>
                  <a:txBody>
                    <a:bodyPr/>
                    <a:lstStyle/>
                    <a:p>
                      <a:pPr algn="ctr"/>
                      <a:r>
                        <a:rPr lang="en-US" sz="2000" dirty="0"/>
                        <a:t>FICTION</a:t>
                      </a:r>
                    </a:p>
                  </a:txBody>
                  <a:tcPr anchor="ctr"/>
                </a:tc>
                <a:tc>
                  <a:txBody>
                    <a:bodyPr/>
                    <a:lstStyle/>
                    <a:p>
                      <a:pPr algn="ctr"/>
                      <a:r>
                        <a:rPr lang="en-US" sz="2000" dirty="0"/>
                        <a:t>FACT</a:t>
                      </a:r>
                    </a:p>
                  </a:txBody>
                  <a:tcPr anchor="ctr"/>
                </a:tc>
                <a:extLst>
                  <a:ext uri="{0D108BD9-81ED-4DB2-BD59-A6C34878D82A}">
                    <a16:rowId xmlns:a16="http://schemas.microsoft.com/office/drawing/2014/main" val="989192944"/>
                  </a:ext>
                </a:extLst>
              </a:tr>
              <a:tr h="1988069">
                <a:tc>
                  <a:txBody>
                    <a:bodyPr/>
                    <a:lstStyle/>
                    <a:p>
                      <a:r>
                        <a:rPr lang="en-US" sz="2000" dirty="0">
                          <a:solidFill>
                            <a:schemeClr val="tx2"/>
                          </a:solidFill>
                        </a:rPr>
                        <a:t>My County identified a reduction in revenue.  It’s free money from ARPA!</a:t>
                      </a:r>
                    </a:p>
                  </a:txBody>
                  <a:tcPr anchor="ctr"/>
                </a:tc>
                <a:tc>
                  <a:txBody>
                    <a:bodyPr/>
                    <a:lstStyle/>
                    <a:p>
                      <a:r>
                        <a:rPr lang="en-US" sz="2000" b="1" dirty="0">
                          <a:solidFill>
                            <a:schemeClr val="bg2">
                              <a:lumMod val="75000"/>
                            </a:schemeClr>
                          </a:solidFill>
                        </a:rPr>
                        <a:t>Not quite. </a:t>
                      </a:r>
                      <a:r>
                        <a:rPr lang="en-US" sz="2000" dirty="0">
                          <a:solidFill>
                            <a:schemeClr val="tx2"/>
                          </a:solidFill>
                        </a:rPr>
                        <a:t>There is broad latitude, but cannot use funds on debt service, rainy day funds (or other reserves), settlements and judgments and direct pension deposits (FAQ 3.8)</a:t>
                      </a:r>
                      <a:endParaRPr lang="en-US" sz="2000" b="1" dirty="0">
                        <a:solidFill>
                          <a:schemeClr val="tx2"/>
                        </a:solidFill>
                      </a:endParaRPr>
                    </a:p>
                  </a:txBody>
                  <a:tcPr anchor="ctr"/>
                </a:tc>
                <a:extLst>
                  <a:ext uri="{0D108BD9-81ED-4DB2-BD59-A6C34878D82A}">
                    <a16:rowId xmlns:a16="http://schemas.microsoft.com/office/drawing/2014/main" val="931208385"/>
                  </a:ext>
                </a:extLst>
              </a:tr>
              <a:tr h="862747">
                <a:tc>
                  <a:txBody>
                    <a:bodyPr/>
                    <a:lstStyle/>
                    <a:p>
                      <a:r>
                        <a:rPr lang="en-US" sz="2000" dirty="0">
                          <a:solidFill>
                            <a:schemeClr val="tx2"/>
                          </a:solidFill>
                        </a:rPr>
                        <a:t>The revenue calculation is required to use audited data.</a:t>
                      </a:r>
                    </a:p>
                  </a:txBody>
                  <a:tcPr anchor="ctr"/>
                </a:tc>
                <a:tc>
                  <a:txBody>
                    <a:bodyPr/>
                    <a:lstStyle/>
                    <a:p>
                      <a:r>
                        <a:rPr lang="en-US" sz="2000" b="1" dirty="0">
                          <a:solidFill>
                            <a:srgbClr val="00B050"/>
                          </a:solidFill>
                        </a:rPr>
                        <a:t>Wrong.  </a:t>
                      </a:r>
                      <a:r>
                        <a:rPr lang="en-US" sz="2000" dirty="0">
                          <a:solidFill>
                            <a:schemeClr val="tx2"/>
                          </a:solidFill>
                        </a:rPr>
                        <a:t>There’s no requirement for the data to be audited if not available. (FAQ 3.10)</a:t>
                      </a:r>
                      <a:endParaRPr lang="en-US" sz="2000" b="1" dirty="0">
                        <a:solidFill>
                          <a:schemeClr val="tx2"/>
                        </a:solidFill>
                      </a:endParaRPr>
                    </a:p>
                  </a:txBody>
                  <a:tcPr anchor="ctr"/>
                </a:tc>
                <a:extLst>
                  <a:ext uri="{0D108BD9-81ED-4DB2-BD59-A6C34878D82A}">
                    <a16:rowId xmlns:a16="http://schemas.microsoft.com/office/drawing/2014/main" val="3880893341"/>
                  </a:ext>
                </a:extLst>
              </a:tr>
              <a:tr h="1237854">
                <a:tc>
                  <a:txBody>
                    <a:bodyPr/>
                    <a:lstStyle/>
                    <a:p>
                      <a:r>
                        <a:rPr lang="en-US" sz="2000" dirty="0">
                          <a:solidFill>
                            <a:schemeClr val="tx2"/>
                          </a:solidFill>
                        </a:rPr>
                        <a:t>The revenue calculation needs to be done on a full accrual basis of accounting.</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1" kern="1200" dirty="0">
                          <a:solidFill>
                            <a:srgbClr val="00B050"/>
                          </a:solidFill>
                          <a:latin typeface="+mn-lt"/>
                          <a:ea typeface="+mn-ea"/>
                          <a:cs typeface="+mn-cs"/>
                        </a:rPr>
                        <a:t>Wrong.  </a:t>
                      </a:r>
                      <a:r>
                        <a:rPr lang="en-US" sz="2000" dirty="0">
                          <a:solidFill>
                            <a:schemeClr val="tx2"/>
                          </a:solidFill>
                        </a:rPr>
                        <a:t>It may be on the cash, accrual or modified accrual basis as long as it is consistent. (FAQ 3.12)</a:t>
                      </a:r>
                      <a:endParaRPr lang="en-US" sz="2000" b="1" dirty="0">
                        <a:solidFill>
                          <a:schemeClr val="tx2"/>
                        </a:solidFill>
                      </a:endParaRPr>
                    </a:p>
                  </a:txBody>
                  <a:tcPr anchor="ctr"/>
                </a:tc>
                <a:extLst>
                  <a:ext uri="{0D108BD9-81ED-4DB2-BD59-A6C34878D82A}">
                    <a16:rowId xmlns:a16="http://schemas.microsoft.com/office/drawing/2014/main" val="3742906779"/>
                  </a:ext>
                </a:extLst>
              </a:tr>
            </a:tbl>
          </a:graphicData>
        </a:graphic>
      </p:graphicFrame>
    </p:spTree>
    <p:extLst>
      <p:ext uri="{BB962C8B-B14F-4D97-AF65-F5344CB8AC3E}">
        <p14:creationId xmlns:p14="http://schemas.microsoft.com/office/powerpoint/2010/main" val="29882495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FCC9F3-47AC-4E8E-AFB8-0B6DE477503C}"/>
              </a:ext>
            </a:extLst>
          </p:cNvPr>
          <p:cNvSpPr>
            <a:spLocks noGrp="1"/>
          </p:cNvSpPr>
          <p:nvPr>
            <p:ph type="title"/>
          </p:nvPr>
        </p:nvSpPr>
        <p:spPr/>
        <p:txBody>
          <a:bodyPr>
            <a:normAutofit/>
          </a:bodyPr>
          <a:lstStyle/>
          <a:p>
            <a:pPr algn="ctr"/>
            <a:r>
              <a:rPr lang="en-US" dirty="0"/>
              <a:t>OTHER Eligible uses</a:t>
            </a:r>
          </a:p>
        </p:txBody>
      </p:sp>
      <p:graphicFrame>
        <p:nvGraphicFramePr>
          <p:cNvPr id="5" name="Table 5">
            <a:extLst>
              <a:ext uri="{FF2B5EF4-FFF2-40B4-BE49-F238E27FC236}">
                <a16:creationId xmlns:a16="http://schemas.microsoft.com/office/drawing/2014/main" id="{D623528A-5D05-4A4B-B0D5-87105FAE10BF}"/>
              </a:ext>
            </a:extLst>
          </p:cNvPr>
          <p:cNvGraphicFramePr>
            <a:graphicFrameLocks noGrp="1"/>
          </p:cNvGraphicFramePr>
          <p:nvPr>
            <p:ph idx="1"/>
          </p:nvPr>
        </p:nvGraphicFramePr>
        <p:xfrm>
          <a:off x="228600" y="1133610"/>
          <a:ext cx="8686800" cy="5450983"/>
        </p:xfrm>
        <a:graphic>
          <a:graphicData uri="http://schemas.openxmlformats.org/drawingml/2006/table">
            <a:tbl>
              <a:tblPr firstRow="1" bandRow="1">
                <a:tableStyleId>{21E4AEA4-8DFA-4A89-87EB-49C32662AFE0}</a:tableStyleId>
              </a:tblPr>
              <a:tblGrid>
                <a:gridCol w="4343400">
                  <a:extLst>
                    <a:ext uri="{9D8B030D-6E8A-4147-A177-3AD203B41FA5}">
                      <a16:colId xmlns:a16="http://schemas.microsoft.com/office/drawing/2014/main" val="3599742458"/>
                    </a:ext>
                  </a:extLst>
                </a:gridCol>
                <a:gridCol w="4343400">
                  <a:extLst>
                    <a:ext uri="{9D8B030D-6E8A-4147-A177-3AD203B41FA5}">
                      <a16:colId xmlns:a16="http://schemas.microsoft.com/office/drawing/2014/main" val="671041308"/>
                    </a:ext>
                  </a:extLst>
                </a:gridCol>
              </a:tblGrid>
              <a:tr h="423609">
                <a:tc>
                  <a:txBody>
                    <a:bodyPr/>
                    <a:lstStyle/>
                    <a:p>
                      <a:pPr algn="ctr"/>
                      <a:r>
                        <a:rPr lang="en-US" sz="2000" dirty="0"/>
                        <a:t>FICTION</a:t>
                      </a:r>
                    </a:p>
                  </a:txBody>
                  <a:tcPr anchor="ctr"/>
                </a:tc>
                <a:tc>
                  <a:txBody>
                    <a:bodyPr/>
                    <a:lstStyle/>
                    <a:p>
                      <a:pPr algn="ctr"/>
                      <a:r>
                        <a:rPr lang="en-US" sz="2000" dirty="0"/>
                        <a:t>FACT</a:t>
                      </a:r>
                    </a:p>
                  </a:txBody>
                  <a:tcPr anchor="ctr"/>
                </a:tc>
                <a:extLst>
                  <a:ext uri="{0D108BD9-81ED-4DB2-BD59-A6C34878D82A}">
                    <a16:rowId xmlns:a16="http://schemas.microsoft.com/office/drawing/2014/main" val="989192944"/>
                  </a:ext>
                </a:extLst>
              </a:tr>
              <a:tr h="1401167">
                <a:tc>
                  <a:txBody>
                    <a:bodyPr/>
                    <a:lstStyle/>
                    <a:p>
                      <a:r>
                        <a:rPr lang="en-US" sz="2000" dirty="0">
                          <a:solidFill>
                            <a:schemeClr val="tx2"/>
                          </a:solidFill>
                        </a:rPr>
                        <a:t>We have to get approval from the State or Treasury for any water/sewer projects using ARPA funds. </a:t>
                      </a:r>
                    </a:p>
                  </a:txBody>
                  <a:tcPr anchor="ctr"/>
                </a:tc>
                <a:tc>
                  <a:txBody>
                    <a:bodyPr/>
                    <a:lstStyle/>
                    <a:p>
                      <a:r>
                        <a:rPr lang="en-US" sz="2000" b="1" dirty="0">
                          <a:solidFill>
                            <a:srgbClr val="00B050"/>
                          </a:solidFill>
                        </a:rPr>
                        <a:t>Wrong.</a:t>
                      </a:r>
                      <a:r>
                        <a:rPr lang="en-US" sz="2000" dirty="0"/>
                        <a:t>  Prior approval is not required; however, the County needs to make sure the intended project </a:t>
                      </a:r>
                      <a:r>
                        <a:rPr lang="en-US" sz="2000" dirty="0">
                          <a:solidFill>
                            <a:schemeClr val="tx2"/>
                          </a:solidFill>
                        </a:rPr>
                        <a:t>and uses of funds align with eligible projects listed in the Federal and State drinking water or clean water revolving fund. (FAQs 6.1 and 6.7)</a:t>
                      </a:r>
                      <a:endParaRPr lang="en-US" sz="2000" b="1" dirty="0">
                        <a:solidFill>
                          <a:schemeClr val="tx2"/>
                        </a:solidFill>
                      </a:endParaRPr>
                    </a:p>
                  </a:txBody>
                  <a:tcPr anchor="ctr"/>
                </a:tc>
                <a:extLst>
                  <a:ext uri="{0D108BD9-81ED-4DB2-BD59-A6C34878D82A}">
                    <a16:rowId xmlns:a16="http://schemas.microsoft.com/office/drawing/2014/main" val="931208385"/>
                  </a:ext>
                </a:extLst>
              </a:tr>
              <a:tr h="1401167">
                <a:tc>
                  <a:txBody>
                    <a:bodyPr/>
                    <a:lstStyle/>
                    <a:p>
                      <a:r>
                        <a:rPr lang="en-US" sz="2000" dirty="0">
                          <a:solidFill>
                            <a:schemeClr val="tx2"/>
                          </a:solidFill>
                        </a:rPr>
                        <a:t>There’s no way my water, sewer or broadband project will be complete by December 31, 2024 – I guess we can’t go forward.</a:t>
                      </a:r>
                    </a:p>
                  </a:txBody>
                  <a:tcPr anchor="ctr"/>
                </a:tc>
                <a:tc>
                  <a:txBody>
                    <a:bodyPr/>
                    <a:lstStyle/>
                    <a:p>
                      <a:r>
                        <a:rPr lang="en-US" sz="2000" b="1" kern="1200" dirty="0">
                          <a:solidFill>
                            <a:srgbClr val="00B050"/>
                          </a:solidFill>
                          <a:latin typeface="+mn-lt"/>
                          <a:ea typeface="+mn-ea"/>
                          <a:cs typeface="+mn-cs"/>
                        </a:rPr>
                        <a:t>Wrong. </a:t>
                      </a:r>
                      <a:r>
                        <a:rPr lang="en-US" sz="2000" kern="1200" dirty="0">
                          <a:solidFill>
                            <a:schemeClr val="tx2"/>
                          </a:solidFill>
                        </a:rPr>
                        <a:t>US Treasury only requires recipients to obligate funds by that date.  The period of performance will run until 12/31/26. (FAQ 6.2)</a:t>
                      </a:r>
                      <a:endParaRPr lang="en-US" sz="2000" b="0" kern="1200" dirty="0">
                        <a:solidFill>
                          <a:schemeClr val="tx2"/>
                        </a:solidFill>
                        <a:latin typeface="+mn-lt"/>
                        <a:ea typeface="+mn-ea"/>
                        <a:cs typeface="+mn-cs"/>
                      </a:endParaRPr>
                    </a:p>
                  </a:txBody>
                  <a:tcPr anchor="ctr"/>
                </a:tc>
                <a:extLst>
                  <a:ext uri="{0D108BD9-81ED-4DB2-BD59-A6C34878D82A}">
                    <a16:rowId xmlns:a16="http://schemas.microsoft.com/office/drawing/2014/main" val="3880893341"/>
                  </a:ext>
                </a:extLst>
              </a:tr>
              <a:tr h="1401167">
                <a:tc>
                  <a:txBody>
                    <a:bodyPr/>
                    <a:lstStyle/>
                    <a:p>
                      <a:r>
                        <a:rPr lang="en-US" sz="2000" dirty="0">
                          <a:solidFill>
                            <a:schemeClr val="tx2"/>
                          </a:solidFill>
                        </a:rPr>
                        <a:t>There’s no funds in ARPA for cybersecurity.</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1" kern="1200" dirty="0">
                          <a:solidFill>
                            <a:srgbClr val="00B050"/>
                          </a:solidFill>
                          <a:latin typeface="+mn-lt"/>
                          <a:ea typeface="+mn-ea"/>
                          <a:cs typeface="+mn-cs"/>
                        </a:rPr>
                        <a:t>Wrong.  </a:t>
                      </a:r>
                      <a:r>
                        <a:rPr lang="en-US" sz="2000" dirty="0">
                          <a:solidFill>
                            <a:schemeClr val="tx2"/>
                          </a:solidFill>
                        </a:rPr>
                        <a:t>Cybersecurity is an allowable cost for ARPA, along with expanding broadband and digital literacy (FAQ 6.6)</a:t>
                      </a:r>
                      <a:endParaRPr lang="en-US" sz="2000" b="1" dirty="0">
                        <a:solidFill>
                          <a:schemeClr val="tx2"/>
                        </a:solidFill>
                      </a:endParaRPr>
                    </a:p>
                  </a:txBody>
                  <a:tcPr anchor="ctr"/>
                </a:tc>
                <a:extLst>
                  <a:ext uri="{0D108BD9-81ED-4DB2-BD59-A6C34878D82A}">
                    <a16:rowId xmlns:a16="http://schemas.microsoft.com/office/drawing/2014/main" val="3742906779"/>
                  </a:ext>
                </a:extLst>
              </a:tr>
            </a:tbl>
          </a:graphicData>
        </a:graphic>
      </p:graphicFrame>
    </p:spTree>
    <p:extLst>
      <p:ext uri="{BB962C8B-B14F-4D97-AF65-F5344CB8AC3E}">
        <p14:creationId xmlns:p14="http://schemas.microsoft.com/office/powerpoint/2010/main" val="20089475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FCC9F3-47AC-4E8E-AFB8-0B6DE477503C}"/>
              </a:ext>
            </a:extLst>
          </p:cNvPr>
          <p:cNvSpPr>
            <a:spLocks noGrp="1"/>
          </p:cNvSpPr>
          <p:nvPr>
            <p:ph type="title"/>
          </p:nvPr>
        </p:nvSpPr>
        <p:spPr/>
        <p:txBody>
          <a:bodyPr>
            <a:normAutofit/>
          </a:bodyPr>
          <a:lstStyle/>
          <a:p>
            <a:r>
              <a:rPr lang="en-US" dirty="0"/>
              <a:t>OTHER Eligible uses – arpa funds</a:t>
            </a:r>
          </a:p>
        </p:txBody>
      </p:sp>
      <p:graphicFrame>
        <p:nvGraphicFramePr>
          <p:cNvPr id="5" name="Table 5">
            <a:extLst>
              <a:ext uri="{FF2B5EF4-FFF2-40B4-BE49-F238E27FC236}">
                <a16:creationId xmlns:a16="http://schemas.microsoft.com/office/drawing/2014/main" id="{D623528A-5D05-4A4B-B0D5-87105FAE10BF}"/>
              </a:ext>
            </a:extLst>
          </p:cNvPr>
          <p:cNvGraphicFramePr>
            <a:graphicFrameLocks noGrp="1"/>
          </p:cNvGraphicFramePr>
          <p:nvPr>
            <p:ph idx="1"/>
          </p:nvPr>
        </p:nvGraphicFramePr>
        <p:xfrm>
          <a:off x="228600" y="1103131"/>
          <a:ext cx="8686800" cy="4686517"/>
        </p:xfrm>
        <a:graphic>
          <a:graphicData uri="http://schemas.openxmlformats.org/drawingml/2006/table">
            <a:tbl>
              <a:tblPr firstRow="1" bandRow="1">
                <a:tableStyleId>{21E4AEA4-8DFA-4A89-87EB-49C32662AFE0}</a:tableStyleId>
              </a:tblPr>
              <a:tblGrid>
                <a:gridCol w="4343400">
                  <a:extLst>
                    <a:ext uri="{9D8B030D-6E8A-4147-A177-3AD203B41FA5}">
                      <a16:colId xmlns:a16="http://schemas.microsoft.com/office/drawing/2014/main" val="3599742458"/>
                    </a:ext>
                  </a:extLst>
                </a:gridCol>
                <a:gridCol w="4343400">
                  <a:extLst>
                    <a:ext uri="{9D8B030D-6E8A-4147-A177-3AD203B41FA5}">
                      <a16:colId xmlns:a16="http://schemas.microsoft.com/office/drawing/2014/main" val="671041308"/>
                    </a:ext>
                  </a:extLst>
                </a:gridCol>
              </a:tblGrid>
              <a:tr h="370496">
                <a:tc>
                  <a:txBody>
                    <a:bodyPr/>
                    <a:lstStyle/>
                    <a:p>
                      <a:pPr algn="ctr"/>
                      <a:r>
                        <a:rPr lang="en-US" sz="2000" dirty="0"/>
                        <a:t>FICTION</a:t>
                      </a:r>
                    </a:p>
                  </a:txBody>
                  <a:tcPr/>
                </a:tc>
                <a:tc>
                  <a:txBody>
                    <a:bodyPr/>
                    <a:lstStyle/>
                    <a:p>
                      <a:pPr algn="ctr"/>
                      <a:r>
                        <a:rPr lang="en-US" sz="2000" dirty="0"/>
                        <a:t>FACT</a:t>
                      </a:r>
                    </a:p>
                  </a:txBody>
                  <a:tcPr/>
                </a:tc>
                <a:extLst>
                  <a:ext uri="{0D108BD9-81ED-4DB2-BD59-A6C34878D82A}">
                    <a16:rowId xmlns:a16="http://schemas.microsoft.com/office/drawing/2014/main" val="989192944"/>
                  </a:ext>
                </a:extLst>
              </a:tr>
              <a:tr h="2080477">
                <a:tc>
                  <a:txBody>
                    <a:bodyPr/>
                    <a:lstStyle/>
                    <a:p>
                      <a:r>
                        <a:rPr lang="en-US" sz="1900" dirty="0">
                          <a:solidFill>
                            <a:schemeClr val="tx2"/>
                          </a:solidFill>
                        </a:rPr>
                        <a:t>My County cannot use funds to assist with any costs or negative economic impact incurred before March 3, 2021. </a:t>
                      </a:r>
                    </a:p>
                  </a:txBody>
                  <a:tcPr/>
                </a:tc>
                <a:tc>
                  <a:txBody>
                    <a:bodyPr/>
                    <a:lstStyle/>
                    <a:p>
                      <a:r>
                        <a:rPr lang="en-US" sz="1900" b="1" dirty="0">
                          <a:solidFill>
                            <a:srgbClr val="00B050"/>
                          </a:solidFill>
                        </a:rPr>
                        <a:t>Wrong.</a:t>
                      </a:r>
                      <a:r>
                        <a:rPr lang="en-US" sz="1900" dirty="0"/>
                        <a:t>  </a:t>
                      </a:r>
                      <a:r>
                        <a:rPr lang="en-US" sz="1900" dirty="0">
                          <a:solidFill>
                            <a:schemeClr val="tx2"/>
                          </a:solidFill>
                        </a:rPr>
                        <a:t>The “incurred before March 3, 2021” only applies to what was incurred by the County. The County can use the funds to assist households and businesses with costs incurred by the household or business prior to March 3, 2021. (FAQ 4.7)</a:t>
                      </a:r>
                      <a:endParaRPr lang="en-US" sz="1900" b="1" dirty="0">
                        <a:solidFill>
                          <a:schemeClr val="tx2"/>
                        </a:solidFill>
                      </a:endParaRPr>
                    </a:p>
                  </a:txBody>
                  <a:tcPr/>
                </a:tc>
                <a:extLst>
                  <a:ext uri="{0D108BD9-81ED-4DB2-BD59-A6C34878D82A}">
                    <a16:rowId xmlns:a16="http://schemas.microsoft.com/office/drawing/2014/main" val="931208385"/>
                  </a:ext>
                </a:extLst>
              </a:tr>
              <a:tr h="1225486">
                <a:tc>
                  <a:txBody>
                    <a:bodyPr/>
                    <a:lstStyle/>
                    <a:p>
                      <a:r>
                        <a:rPr lang="en-US" sz="1900" dirty="0">
                          <a:solidFill>
                            <a:schemeClr val="tx2"/>
                          </a:solidFill>
                        </a:rPr>
                        <a:t>My County is constructing an asset from ARPA funds.  It needs to be deeded over to the federal government on December 31, 2024.</a:t>
                      </a:r>
                    </a:p>
                  </a:txBody>
                  <a:tcPr/>
                </a:tc>
                <a:tc>
                  <a:txBody>
                    <a:bodyPr/>
                    <a:lstStyle/>
                    <a:p>
                      <a:r>
                        <a:rPr lang="en-US" sz="1900" b="1" kern="1200" dirty="0">
                          <a:solidFill>
                            <a:srgbClr val="00B050"/>
                          </a:solidFill>
                          <a:latin typeface="+mn-lt"/>
                          <a:ea typeface="+mn-ea"/>
                          <a:cs typeface="+mn-cs"/>
                        </a:rPr>
                        <a:t>Wrong.</a:t>
                      </a:r>
                      <a:r>
                        <a:rPr lang="en-US" sz="1900" dirty="0"/>
                        <a:t> </a:t>
                      </a:r>
                      <a:r>
                        <a:rPr lang="en-US" sz="1900" kern="1200" dirty="0">
                          <a:solidFill>
                            <a:schemeClr val="tx2"/>
                          </a:solidFill>
                        </a:rPr>
                        <a:t>Like other federal programs, if the use was allowable, the asset may be retained. If disposed, program provisions apply (FAQ 10.1)</a:t>
                      </a:r>
                      <a:endParaRPr lang="en-US" sz="1900" b="0" kern="1200" dirty="0">
                        <a:solidFill>
                          <a:schemeClr val="tx2"/>
                        </a:solidFill>
                        <a:latin typeface="+mn-lt"/>
                        <a:ea typeface="+mn-ea"/>
                        <a:cs typeface="+mn-cs"/>
                      </a:endParaRPr>
                    </a:p>
                  </a:txBody>
                  <a:tcPr/>
                </a:tc>
                <a:extLst>
                  <a:ext uri="{0D108BD9-81ED-4DB2-BD59-A6C34878D82A}">
                    <a16:rowId xmlns:a16="http://schemas.microsoft.com/office/drawing/2014/main" val="3880893341"/>
                  </a:ext>
                </a:extLst>
              </a:tr>
              <a:tr h="940490">
                <a:tc>
                  <a:txBody>
                    <a:bodyPr/>
                    <a:lstStyle/>
                    <a:p>
                      <a:r>
                        <a:rPr lang="en-US" sz="1900" dirty="0">
                          <a:solidFill>
                            <a:schemeClr val="tx2"/>
                          </a:solidFill>
                        </a:rPr>
                        <a:t>Since my County is receiving ARPA funds in advance, interest on the funds is owed to the federal treasury.</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900" b="1" kern="1200" dirty="0">
                          <a:solidFill>
                            <a:srgbClr val="00B050"/>
                          </a:solidFill>
                          <a:latin typeface="+mn-lt"/>
                          <a:ea typeface="+mn-ea"/>
                          <a:cs typeface="+mn-cs"/>
                        </a:rPr>
                        <a:t>Wrong.  </a:t>
                      </a:r>
                      <a:r>
                        <a:rPr lang="en-US" sz="1900" dirty="0">
                          <a:solidFill>
                            <a:schemeClr val="tx2"/>
                          </a:solidFill>
                        </a:rPr>
                        <a:t>The funds are exempt from the Cash Management Improvement Act (FAQ 10.3)</a:t>
                      </a:r>
                      <a:endParaRPr lang="en-US" sz="1900" b="1" dirty="0">
                        <a:solidFill>
                          <a:schemeClr val="tx2"/>
                        </a:solidFill>
                      </a:endParaRPr>
                    </a:p>
                  </a:txBody>
                  <a:tcPr/>
                </a:tc>
                <a:extLst>
                  <a:ext uri="{0D108BD9-81ED-4DB2-BD59-A6C34878D82A}">
                    <a16:rowId xmlns:a16="http://schemas.microsoft.com/office/drawing/2014/main" val="3742906779"/>
                  </a:ext>
                </a:extLst>
              </a:tr>
            </a:tbl>
          </a:graphicData>
        </a:graphic>
      </p:graphicFrame>
    </p:spTree>
    <p:extLst>
      <p:ext uri="{BB962C8B-B14F-4D97-AF65-F5344CB8AC3E}">
        <p14:creationId xmlns:p14="http://schemas.microsoft.com/office/powerpoint/2010/main" val="1340984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65099-A584-4578-A10B-663AD54C51B3}"/>
              </a:ext>
            </a:extLst>
          </p:cNvPr>
          <p:cNvSpPr>
            <a:spLocks noGrp="1"/>
          </p:cNvSpPr>
          <p:nvPr>
            <p:ph type="title"/>
          </p:nvPr>
        </p:nvSpPr>
        <p:spPr/>
        <p:txBody>
          <a:bodyPr/>
          <a:lstStyle/>
          <a:p>
            <a:r>
              <a:rPr lang="en-US" dirty="0"/>
              <a:t>infrastructure</a:t>
            </a:r>
          </a:p>
        </p:txBody>
      </p:sp>
      <p:sp>
        <p:nvSpPr>
          <p:cNvPr id="3" name="Content Placeholder 2">
            <a:extLst>
              <a:ext uri="{FF2B5EF4-FFF2-40B4-BE49-F238E27FC236}">
                <a16:creationId xmlns:a16="http://schemas.microsoft.com/office/drawing/2014/main" id="{A0A0F593-752A-46B9-B906-935A8145037E}"/>
              </a:ext>
            </a:extLst>
          </p:cNvPr>
          <p:cNvSpPr>
            <a:spLocks noGrp="1"/>
          </p:cNvSpPr>
          <p:nvPr>
            <p:ph idx="1"/>
          </p:nvPr>
        </p:nvSpPr>
        <p:spPr>
          <a:xfrm>
            <a:off x="228599" y="1280160"/>
            <a:ext cx="8821271" cy="4518212"/>
          </a:xfrm>
        </p:spPr>
        <p:txBody>
          <a:bodyPr>
            <a:normAutofit fontScale="92500" lnSpcReduction="10000"/>
          </a:bodyPr>
          <a:lstStyle/>
          <a:p>
            <a:r>
              <a:rPr lang="en-US" dirty="0"/>
              <a:t>Treasury FAQ 4.2</a:t>
            </a:r>
          </a:p>
          <a:p>
            <a:r>
              <a:rPr lang="en-US" dirty="0"/>
              <a:t>May recipients use funds to invest in infrastructure other than water, sewer, and broadband projects (e.g. roads, public facilities)? </a:t>
            </a:r>
          </a:p>
          <a:p>
            <a:endParaRPr lang="en-US" dirty="0"/>
          </a:p>
          <a:p>
            <a:r>
              <a:rPr lang="en-US" dirty="0"/>
              <a:t>Under 602(c)(1)(C) or 603(c)(1)(C), recipients may use funds for maintenance of infrastructure or pay-go spending for building of new infrastructure as part of the general provision of government services, to the extent of the estimated reduction in revenue due to the public health emergency. </a:t>
            </a:r>
          </a:p>
          <a:p>
            <a:endParaRPr lang="en-US" dirty="0"/>
          </a:p>
          <a:p>
            <a:r>
              <a:rPr lang="en-US" dirty="0"/>
              <a:t>Under 602(c)(1)(A) or 603(c)(1)(A), a general infrastructure project typically would not be considered a response to the public health emergency and its negative economic impacts unless the project responds to a specific pandemic-related public health need (e.g., investments in facilities for the delivery of vaccines) or a specific negative economic impact of the pandemic (e.g., affordable housing in a Qualified Census Tract). </a:t>
            </a:r>
          </a:p>
        </p:txBody>
      </p:sp>
    </p:spTree>
    <p:extLst>
      <p:ext uri="{BB962C8B-B14F-4D97-AF65-F5344CB8AC3E}">
        <p14:creationId xmlns:p14="http://schemas.microsoft.com/office/powerpoint/2010/main" val="3644145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9D8BB-A983-40CE-871E-72DC9A9401BC}"/>
              </a:ext>
            </a:extLst>
          </p:cNvPr>
          <p:cNvSpPr>
            <a:spLocks noGrp="1"/>
          </p:cNvSpPr>
          <p:nvPr>
            <p:ph type="title"/>
          </p:nvPr>
        </p:nvSpPr>
        <p:spPr/>
        <p:txBody>
          <a:bodyPr anchor="b">
            <a:normAutofit/>
          </a:bodyPr>
          <a:lstStyle/>
          <a:p>
            <a:r>
              <a:rPr lang="en-US" dirty="0"/>
              <a:t>caution</a:t>
            </a:r>
          </a:p>
        </p:txBody>
      </p:sp>
      <p:sp>
        <p:nvSpPr>
          <p:cNvPr id="5" name="Content Placeholder 4">
            <a:extLst>
              <a:ext uri="{FF2B5EF4-FFF2-40B4-BE49-F238E27FC236}">
                <a16:creationId xmlns:a16="http://schemas.microsoft.com/office/drawing/2014/main" id="{64DDB331-56A8-4865-A3C1-7B8FD4E69731}"/>
              </a:ext>
            </a:extLst>
          </p:cNvPr>
          <p:cNvSpPr>
            <a:spLocks noGrp="1"/>
          </p:cNvSpPr>
          <p:nvPr>
            <p:ph idx="1"/>
          </p:nvPr>
        </p:nvSpPr>
        <p:spPr>
          <a:xfrm>
            <a:off x="228600" y="1280160"/>
            <a:ext cx="4343400" cy="5344160"/>
          </a:xfrm>
        </p:spPr>
        <p:txBody>
          <a:bodyPr>
            <a:normAutofit/>
          </a:bodyPr>
          <a:lstStyle/>
          <a:p>
            <a:pPr marL="342900" lvl="0" indent="-342900">
              <a:spcAft>
                <a:spcPts val="1200"/>
              </a:spcAft>
              <a:buFont typeface="Arial" panose="020B0604020202020204" pitchFamily="34" charset="0"/>
              <a:buChar char="•"/>
            </a:pPr>
            <a:r>
              <a:rPr lang="en-US" sz="2400" dirty="0"/>
              <a:t>In May, US Treasury issued </a:t>
            </a:r>
            <a:r>
              <a:rPr lang="en-US" sz="2400" b="1" dirty="0"/>
              <a:t>an Interim Final Rule</a:t>
            </a:r>
            <a:r>
              <a:rPr lang="en-US" sz="2400" dirty="0"/>
              <a:t> seeking comment / feedback on regulatory aspects of ARPA.  </a:t>
            </a:r>
          </a:p>
          <a:p>
            <a:pPr marL="342900" lvl="0" indent="-342900">
              <a:spcAft>
                <a:spcPts val="1200"/>
              </a:spcAft>
              <a:buFont typeface="Arial" panose="020B0604020202020204" pitchFamily="34" charset="0"/>
              <a:buChar char="•"/>
            </a:pPr>
            <a:r>
              <a:rPr lang="en-US" sz="2400" dirty="0"/>
              <a:t>Comments were due to US Treasury on </a:t>
            </a:r>
            <a:r>
              <a:rPr lang="en-US" sz="2400" b="1" dirty="0"/>
              <a:t>July 16, 2021</a:t>
            </a:r>
            <a:r>
              <a:rPr lang="en-US" sz="2400" dirty="0"/>
              <a:t>.  </a:t>
            </a:r>
          </a:p>
          <a:p>
            <a:pPr marL="342900" lvl="0" indent="-342900">
              <a:spcAft>
                <a:spcPts val="1200"/>
              </a:spcAft>
              <a:buFont typeface="Arial" panose="020B0604020202020204" pitchFamily="34" charset="0"/>
              <a:buChar char="•"/>
            </a:pPr>
            <a:r>
              <a:rPr lang="en-US" sz="2400" dirty="0"/>
              <a:t>Some of the aspects of the Coronavirus State and Local Fiscal recovery Funds (CSFRF / CLFRF) may change as a result of adjudication of comments.</a:t>
            </a:r>
          </a:p>
        </p:txBody>
      </p:sp>
      <p:pic>
        <p:nvPicPr>
          <p:cNvPr id="10" name="Picture 9" descr="Icon&#10;&#10;Description automatically generated">
            <a:extLst>
              <a:ext uri="{FF2B5EF4-FFF2-40B4-BE49-F238E27FC236}">
                <a16:creationId xmlns:a16="http://schemas.microsoft.com/office/drawing/2014/main" id="{6F760B18-20D5-47B4-9B07-DA8FBCA855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379220"/>
            <a:ext cx="4099560" cy="4099560"/>
          </a:xfrm>
          <a:prstGeom prst="rect">
            <a:avLst/>
          </a:prstGeom>
        </p:spPr>
      </p:pic>
    </p:spTree>
    <p:extLst>
      <p:ext uri="{BB962C8B-B14F-4D97-AF65-F5344CB8AC3E}">
        <p14:creationId xmlns:p14="http://schemas.microsoft.com/office/powerpoint/2010/main" val="20683373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65099-A584-4578-A10B-663AD54C51B3}"/>
              </a:ext>
            </a:extLst>
          </p:cNvPr>
          <p:cNvSpPr>
            <a:spLocks noGrp="1"/>
          </p:cNvSpPr>
          <p:nvPr>
            <p:ph type="title"/>
          </p:nvPr>
        </p:nvSpPr>
        <p:spPr/>
        <p:txBody>
          <a:bodyPr/>
          <a:lstStyle/>
          <a:p>
            <a:r>
              <a:rPr lang="en-US" dirty="0"/>
              <a:t>infrastructure</a:t>
            </a:r>
          </a:p>
        </p:txBody>
      </p:sp>
      <p:sp>
        <p:nvSpPr>
          <p:cNvPr id="3" name="Content Placeholder 2">
            <a:extLst>
              <a:ext uri="{FF2B5EF4-FFF2-40B4-BE49-F238E27FC236}">
                <a16:creationId xmlns:a16="http://schemas.microsoft.com/office/drawing/2014/main" id="{A0A0F593-752A-46B9-B906-935A8145037E}"/>
              </a:ext>
            </a:extLst>
          </p:cNvPr>
          <p:cNvSpPr>
            <a:spLocks noGrp="1"/>
          </p:cNvSpPr>
          <p:nvPr>
            <p:ph idx="1"/>
          </p:nvPr>
        </p:nvSpPr>
        <p:spPr>
          <a:xfrm>
            <a:off x="228599" y="1280160"/>
            <a:ext cx="8821271" cy="4873214"/>
          </a:xfrm>
        </p:spPr>
        <p:txBody>
          <a:bodyPr>
            <a:normAutofit fontScale="92500"/>
          </a:bodyPr>
          <a:lstStyle/>
          <a:p>
            <a:r>
              <a:rPr lang="en-US" dirty="0"/>
              <a:t>Treasury FAQ 4.6</a:t>
            </a:r>
          </a:p>
          <a:p>
            <a:endParaRPr lang="en-US" dirty="0"/>
          </a:p>
          <a:p>
            <a:r>
              <a:rPr lang="en-US" dirty="0"/>
              <a:t>How do I know if a specific use is eligible? [5/27] Fiscal Recovery Funds must be used in one of the four eligible use categories specified in the American Rescue Plan Act and implemented in the Interim Final Rule: </a:t>
            </a:r>
          </a:p>
          <a:p>
            <a:pPr marL="457200" indent="-457200">
              <a:buAutoNum type="alphaLcParenR"/>
            </a:pPr>
            <a:r>
              <a:rPr lang="en-US" dirty="0"/>
              <a:t>To respond to the public health emergency or its negative economic impacts, including assistance to households, small businesses, and nonprofits, or aid to impacted industries such as tourism, travel, and hospitality; </a:t>
            </a:r>
          </a:p>
          <a:p>
            <a:pPr marL="457200" indent="-457200">
              <a:buAutoNum type="alphaLcParenR"/>
            </a:pPr>
            <a:r>
              <a:rPr lang="en-US" dirty="0"/>
              <a:t>To respond to workers performing essential work during the COVID-19 public health emergency by providing premium pay to eligible workers; </a:t>
            </a:r>
          </a:p>
          <a:p>
            <a:pPr marL="457200" indent="-457200">
              <a:buAutoNum type="alphaLcParenR"/>
            </a:pPr>
            <a:r>
              <a:rPr lang="en-US" dirty="0"/>
              <a:t>For the provision of government services to the extent of the reduction in revenue due to the COVID–19 public health emergency relative to revenues collected in the most recent full fiscal year prior to the emergency; and </a:t>
            </a:r>
          </a:p>
          <a:p>
            <a:pPr marL="457200" indent="-457200">
              <a:buAutoNum type="alphaLcParenR"/>
            </a:pPr>
            <a:r>
              <a:rPr lang="en-US" dirty="0"/>
              <a:t>To make necessary investments in water, sewer, or broadband infrastructure.</a:t>
            </a:r>
          </a:p>
        </p:txBody>
      </p:sp>
    </p:spTree>
    <p:extLst>
      <p:ext uri="{BB962C8B-B14F-4D97-AF65-F5344CB8AC3E}">
        <p14:creationId xmlns:p14="http://schemas.microsoft.com/office/powerpoint/2010/main" val="18817821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65099-A584-4578-A10B-663AD54C51B3}"/>
              </a:ext>
            </a:extLst>
          </p:cNvPr>
          <p:cNvSpPr>
            <a:spLocks noGrp="1"/>
          </p:cNvSpPr>
          <p:nvPr>
            <p:ph type="title"/>
          </p:nvPr>
        </p:nvSpPr>
        <p:spPr/>
        <p:txBody>
          <a:bodyPr/>
          <a:lstStyle/>
          <a:p>
            <a:r>
              <a:rPr lang="en-US" dirty="0"/>
              <a:t>infrastructure</a:t>
            </a:r>
          </a:p>
        </p:txBody>
      </p:sp>
      <p:sp>
        <p:nvSpPr>
          <p:cNvPr id="3" name="Content Placeholder 2">
            <a:extLst>
              <a:ext uri="{FF2B5EF4-FFF2-40B4-BE49-F238E27FC236}">
                <a16:creationId xmlns:a16="http://schemas.microsoft.com/office/drawing/2014/main" id="{A0A0F593-752A-46B9-B906-935A8145037E}"/>
              </a:ext>
            </a:extLst>
          </p:cNvPr>
          <p:cNvSpPr>
            <a:spLocks noGrp="1"/>
          </p:cNvSpPr>
          <p:nvPr>
            <p:ph idx="1"/>
          </p:nvPr>
        </p:nvSpPr>
        <p:spPr>
          <a:xfrm>
            <a:off x="228599" y="1280160"/>
            <a:ext cx="8821271" cy="4873214"/>
          </a:xfrm>
        </p:spPr>
        <p:txBody>
          <a:bodyPr>
            <a:normAutofit lnSpcReduction="10000"/>
          </a:bodyPr>
          <a:lstStyle/>
          <a:p>
            <a:r>
              <a:rPr lang="en-US" dirty="0"/>
              <a:t>Treasury FAQ 4.10</a:t>
            </a:r>
          </a:p>
          <a:p>
            <a:r>
              <a:rPr lang="en-US" dirty="0"/>
              <a:t>May recipients fund a project with both ARP funds and other sources of funding (e.g., blending, braiding, or other pairing funding sources), including in conjunction with financing provided through a debt issuance? [7/14] </a:t>
            </a:r>
          </a:p>
          <a:p>
            <a:endParaRPr lang="en-US" dirty="0"/>
          </a:p>
          <a:p>
            <a:r>
              <a:rPr lang="en-US" dirty="0"/>
              <a:t>Cost sharing or matching funds are not required under CSFRF/CLFRF. Funds may be used in conjunction with other funding sources, provided that the costs are eligible costs under each source program and are compliant with all other related statutory and regulatory requirements and policies. The recipient must comply with applicable reporting requirements for all sources of funds supporting the CSFRF/CLFRF projects, and with any requirements and restrictions on the use of funds from the supplemental funding sources and the CSFRF/CLFRF program. </a:t>
            </a:r>
          </a:p>
        </p:txBody>
      </p:sp>
    </p:spTree>
    <p:extLst>
      <p:ext uri="{BB962C8B-B14F-4D97-AF65-F5344CB8AC3E}">
        <p14:creationId xmlns:p14="http://schemas.microsoft.com/office/powerpoint/2010/main" val="18174205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65099-A584-4578-A10B-663AD54C51B3}"/>
              </a:ext>
            </a:extLst>
          </p:cNvPr>
          <p:cNvSpPr>
            <a:spLocks noGrp="1"/>
          </p:cNvSpPr>
          <p:nvPr>
            <p:ph type="title"/>
          </p:nvPr>
        </p:nvSpPr>
        <p:spPr/>
        <p:txBody>
          <a:bodyPr/>
          <a:lstStyle/>
          <a:p>
            <a:r>
              <a:rPr lang="en-US" dirty="0"/>
              <a:t>infrastructure</a:t>
            </a:r>
          </a:p>
        </p:txBody>
      </p:sp>
      <p:sp>
        <p:nvSpPr>
          <p:cNvPr id="3" name="Content Placeholder 2">
            <a:extLst>
              <a:ext uri="{FF2B5EF4-FFF2-40B4-BE49-F238E27FC236}">
                <a16:creationId xmlns:a16="http://schemas.microsoft.com/office/drawing/2014/main" id="{A0A0F593-752A-46B9-B906-935A8145037E}"/>
              </a:ext>
            </a:extLst>
          </p:cNvPr>
          <p:cNvSpPr>
            <a:spLocks noGrp="1"/>
          </p:cNvSpPr>
          <p:nvPr>
            <p:ph idx="1"/>
          </p:nvPr>
        </p:nvSpPr>
        <p:spPr>
          <a:xfrm>
            <a:off x="228599" y="1280160"/>
            <a:ext cx="8821271" cy="4873214"/>
          </a:xfrm>
        </p:spPr>
        <p:txBody>
          <a:bodyPr>
            <a:normAutofit/>
          </a:bodyPr>
          <a:lstStyle/>
          <a:p>
            <a:r>
              <a:rPr lang="en-US" sz="2800" dirty="0"/>
              <a:t>Hypotheticals</a:t>
            </a:r>
          </a:p>
          <a:p>
            <a:endParaRPr lang="en-US" sz="2800" dirty="0"/>
          </a:p>
          <a:p>
            <a:pPr marL="342900" indent="-342900">
              <a:buFont typeface="Arial" panose="020B0604020202020204" pitchFamily="34" charset="0"/>
              <a:buChar char="•"/>
            </a:pPr>
            <a:r>
              <a:rPr lang="en-US" sz="2800" dirty="0"/>
              <a:t>Water, Sewer and Broadband infrastructure project</a:t>
            </a:r>
          </a:p>
          <a:p>
            <a:pPr marL="342900" indent="-342900">
              <a:buFont typeface="Arial" panose="020B0604020202020204" pitchFamily="34" charset="0"/>
              <a:buChar char="•"/>
            </a:pPr>
            <a:r>
              <a:rPr lang="en-US" sz="2800" dirty="0"/>
              <a:t>Funding of a public infrastructure project with ARPA and bond proceeds</a:t>
            </a:r>
          </a:p>
          <a:p>
            <a:pPr marL="342900" indent="-342900">
              <a:buFont typeface="Arial" panose="020B0604020202020204" pitchFamily="34" charset="0"/>
              <a:buChar char="•"/>
            </a:pPr>
            <a:r>
              <a:rPr lang="en-US" sz="2800" dirty="0"/>
              <a:t>Remodel of existing facilities with ARPA</a:t>
            </a:r>
          </a:p>
          <a:p>
            <a:pPr marL="342900" indent="-342900">
              <a:buFont typeface="Arial" panose="020B0604020202020204" pitchFamily="34" charset="0"/>
              <a:buChar char="•"/>
            </a:pPr>
            <a:r>
              <a:rPr lang="en-US" sz="2800" dirty="0"/>
              <a:t>Entities pool funds for projects</a:t>
            </a:r>
          </a:p>
          <a:p>
            <a:pPr marL="342900" indent="-342900">
              <a:buFont typeface="Arial" panose="020B0604020202020204" pitchFamily="34" charset="0"/>
              <a:buChar char="•"/>
            </a:pPr>
            <a:r>
              <a:rPr lang="en-US" sz="2800" dirty="0"/>
              <a:t>Fund existing planned / in-process infrastructure project</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22384843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BDCAADC-B58E-46FC-81EE-61B690ABED1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2734" r="13933"/>
          <a:stretch/>
        </p:blipFill>
        <p:spPr>
          <a:xfrm>
            <a:off x="0" y="0"/>
            <a:ext cx="9144000" cy="6858000"/>
          </a:xfrm>
        </p:spPr>
      </p:pic>
      <p:sp>
        <p:nvSpPr>
          <p:cNvPr id="4" name="Rectangle: Rounded Corners 3">
            <a:extLst>
              <a:ext uri="{FF2B5EF4-FFF2-40B4-BE49-F238E27FC236}">
                <a16:creationId xmlns:a16="http://schemas.microsoft.com/office/drawing/2014/main" id="{5B839180-9BA5-4A58-A32F-5B689509069F}"/>
              </a:ext>
            </a:extLst>
          </p:cNvPr>
          <p:cNvSpPr/>
          <p:nvPr/>
        </p:nvSpPr>
        <p:spPr>
          <a:xfrm>
            <a:off x="396240" y="274320"/>
            <a:ext cx="6410960" cy="1259840"/>
          </a:xfrm>
          <a:prstGeom prst="round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mj-lt"/>
              </a:rPr>
              <a:t>HOW EIDE BAILLY CAN HELP YOU</a:t>
            </a:r>
          </a:p>
        </p:txBody>
      </p:sp>
    </p:spTree>
    <p:extLst>
      <p:ext uri="{BB962C8B-B14F-4D97-AF65-F5344CB8AC3E}">
        <p14:creationId xmlns:p14="http://schemas.microsoft.com/office/powerpoint/2010/main" val="38761972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person&#10;&#10;Description automatically generated">
            <a:extLst>
              <a:ext uri="{FF2B5EF4-FFF2-40B4-BE49-F238E27FC236}">
                <a16:creationId xmlns:a16="http://schemas.microsoft.com/office/drawing/2014/main" id="{B1C7E552-717B-49B5-B71B-6661311BD8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1111"/>
          <a:stretch/>
        </p:blipFill>
        <p:spPr>
          <a:xfrm>
            <a:off x="0" y="0"/>
            <a:ext cx="9144000" cy="6858000"/>
          </a:xfrm>
          <a:prstGeom prst="rect">
            <a:avLst/>
          </a:prstGeom>
        </p:spPr>
      </p:pic>
      <p:sp>
        <p:nvSpPr>
          <p:cNvPr id="10" name="Rectangle: Rounded Corners 9">
            <a:extLst>
              <a:ext uri="{FF2B5EF4-FFF2-40B4-BE49-F238E27FC236}">
                <a16:creationId xmlns:a16="http://schemas.microsoft.com/office/drawing/2014/main" id="{C887C450-07A8-4D19-8B9D-C4BB3CA0D968}"/>
              </a:ext>
            </a:extLst>
          </p:cNvPr>
          <p:cNvSpPr/>
          <p:nvPr/>
        </p:nvSpPr>
        <p:spPr>
          <a:xfrm>
            <a:off x="123414" y="0"/>
            <a:ext cx="4273774" cy="6858000"/>
          </a:xfrm>
          <a:prstGeom prst="round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3600" dirty="0">
                <a:latin typeface="+mj-lt"/>
              </a:rPr>
              <a:t>ADVISORY SERVICES</a:t>
            </a:r>
          </a:p>
          <a:p>
            <a:pPr marL="342900" indent="-342900">
              <a:spcAft>
                <a:spcPts val="1200"/>
              </a:spcAft>
              <a:buFont typeface="Arial" panose="020B0604020202020204" pitchFamily="34" charset="0"/>
              <a:buChar char="•"/>
            </a:pPr>
            <a:r>
              <a:rPr lang="en-US" dirty="0">
                <a:solidFill>
                  <a:schemeClr val="bg1"/>
                </a:solidFill>
              </a:rPr>
              <a:t>ARPA presents an opportunity to reshape governments (within boundaries of allowable costs).</a:t>
            </a:r>
          </a:p>
          <a:p>
            <a:pPr marL="685800" lvl="1" indent="-342900">
              <a:spcAft>
                <a:spcPts val="1200"/>
              </a:spcAft>
              <a:buFont typeface="Arial" panose="020B0604020202020204" pitchFamily="34" charset="0"/>
              <a:buChar char="•"/>
            </a:pPr>
            <a:r>
              <a:rPr lang="en-US" sz="1600" dirty="0">
                <a:solidFill>
                  <a:schemeClr val="bg1"/>
                </a:solidFill>
              </a:rPr>
              <a:t>Cyber-resiliency and Cybersecurity</a:t>
            </a:r>
          </a:p>
          <a:p>
            <a:pPr marL="685800" lvl="1" indent="-342900">
              <a:spcAft>
                <a:spcPts val="1200"/>
              </a:spcAft>
              <a:buFont typeface="Arial" panose="020B0604020202020204" pitchFamily="34" charset="0"/>
              <a:buChar char="•"/>
            </a:pPr>
            <a:r>
              <a:rPr lang="en-US" sz="1600" dirty="0">
                <a:solidFill>
                  <a:schemeClr val="bg1"/>
                </a:solidFill>
              </a:rPr>
              <a:t>Citizen engagement for uses of ARPA funds:</a:t>
            </a:r>
          </a:p>
          <a:p>
            <a:pPr marL="1028700" lvl="2" indent="-342900">
              <a:spcAft>
                <a:spcPts val="600"/>
              </a:spcAft>
              <a:buFont typeface="Arial" panose="020B0604020202020204" pitchFamily="34" charset="0"/>
              <a:buChar char="•"/>
            </a:pPr>
            <a:r>
              <a:rPr lang="en-US" dirty="0">
                <a:solidFill>
                  <a:schemeClr val="bg1"/>
                </a:solidFill>
              </a:rPr>
              <a:t>Surveys</a:t>
            </a:r>
          </a:p>
          <a:p>
            <a:pPr marL="1028700" lvl="2" indent="-342900">
              <a:spcAft>
                <a:spcPts val="600"/>
              </a:spcAft>
              <a:buFont typeface="Arial" panose="020B0604020202020204" pitchFamily="34" charset="0"/>
              <a:buChar char="•"/>
            </a:pPr>
            <a:r>
              <a:rPr lang="en-US" dirty="0">
                <a:solidFill>
                  <a:schemeClr val="bg1"/>
                </a:solidFill>
              </a:rPr>
              <a:t>Community outreach</a:t>
            </a:r>
          </a:p>
          <a:p>
            <a:pPr marL="571500" lvl="1" indent="-342900">
              <a:spcAft>
                <a:spcPts val="600"/>
              </a:spcAft>
              <a:buFont typeface="Arial" panose="020B0604020202020204" pitchFamily="34" charset="0"/>
              <a:buChar char="•"/>
            </a:pPr>
            <a:r>
              <a:rPr lang="en-US" dirty="0"/>
              <a:t>Strategic thinking/planning:</a:t>
            </a:r>
          </a:p>
          <a:p>
            <a:pPr marL="1028700" lvl="2" indent="-342900">
              <a:spcAft>
                <a:spcPts val="600"/>
              </a:spcAft>
              <a:buFont typeface="Arial" panose="020B0604020202020204" pitchFamily="34" charset="0"/>
              <a:buChar char="•"/>
            </a:pPr>
            <a:r>
              <a:rPr lang="en-US" dirty="0"/>
              <a:t>Review of entire federal grant lifecycle at government: enhancing internal controls and reporting</a:t>
            </a:r>
          </a:p>
          <a:p>
            <a:pPr marL="571500" lvl="1" indent="-342900">
              <a:spcAft>
                <a:spcPts val="600"/>
              </a:spcAft>
              <a:buFont typeface="Arial" panose="020B0604020202020204" pitchFamily="34" charset="0"/>
              <a:buChar char="•"/>
            </a:pPr>
            <a:r>
              <a:rPr lang="en-US" dirty="0"/>
              <a:t>Establishing regional roundtables for sharing of services (encouraged by ARPA)</a:t>
            </a:r>
          </a:p>
          <a:p>
            <a:pPr marL="571500" lvl="1" indent="-342900">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22870539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QUESTIONS?</a:t>
            </a:r>
          </a:p>
        </p:txBody>
      </p:sp>
      <p:pic>
        <p:nvPicPr>
          <p:cNvPr id="17" name="Content Placeholder 16" descr="A hand holding a light bulb&#10;&#10;Description automatically generated">
            <a:extLst>
              <a:ext uri="{FF2B5EF4-FFF2-40B4-BE49-F238E27FC236}">
                <a16:creationId xmlns:a16="http://schemas.microsoft.com/office/drawing/2014/main" id="{95AE5465-C454-4FC8-A12C-BFE19EB7FCD4}"/>
              </a:ext>
            </a:extLst>
          </p:cNvPr>
          <p:cNvPicPr>
            <a:picLocks noGrp="1" noChangeAspect="1"/>
          </p:cNvPicPr>
          <p:nvPr>
            <p:ph idx="11"/>
          </p:nvPr>
        </p:nvPicPr>
        <p:blipFill>
          <a:blip r:embed="rId2">
            <a:extLst>
              <a:ext uri="{28A0092B-C50C-407E-A947-70E740481C1C}">
                <a14:useLocalDpi xmlns:a14="http://schemas.microsoft.com/office/drawing/2010/main" val="0"/>
              </a:ext>
            </a:extLst>
          </a:blip>
          <a:stretch>
            <a:fillRect/>
          </a:stretch>
        </p:blipFill>
        <p:spPr/>
      </p:pic>
    </p:spTree>
    <p:extLst>
      <p:ext uri="{BB962C8B-B14F-4D97-AF65-F5344CB8AC3E}">
        <p14:creationId xmlns:p14="http://schemas.microsoft.com/office/powerpoint/2010/main" val="1411563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BD7296-1686-447E-A2A5-985A85C9C62C}"/>
              </a:ext>
            </a:extLst>
          </p:cNvPr>
          <p:cNvSpPr>
            <a:spLocks noGrp="1"/>
          </p:cNvSpPr>
          <p:nvPr>
            <p:ph type="title"/>
          </p:nvPr>
        </p:nvSpPr>
        <p:spPr/>
        <p:txBody>
          <a:bodyPr/>
          <a:lstStyle/>
          <a:p>
            <a:r>
              <a:rPr lang="en-US" dirty="0"/>
              <a:t>What is ARPA</a:t>
            </a:r>
          </a:p>
        </p:txBody>
      </p:sp>
    </p:spTree>
    <p:extLst>
      <p:ext uri="{BB962C8B-B14F-4D97-AF65-F5344CB8AC3E}">
        <p14:creationId xmlns:p14="http://schemas.microsoft.com/office/powerpoint/2010/main" val="1176945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86033-A3C3-4A0F-87D7-B0C46255D73D}"/>
              </a:ext>
            </a:extLst>
          </p:cNvPr>
          <p:cNvSpPr>
            <a:spLocks noGrp="1"/>
          </p:cNvSpPr>
          <p:nvPr>
            <p:ph type="title"/>
          </p:nvPr>
        </p:nvSpPr>
        <p:spPr>
          <a:xfrm>
            <a:off x="228600" y="0"/>
            <a:ext cx="8686800" cy="914400"/>
          </a:xfrm>
        </p:spPr>
        <p:txBody>
          <a:bodyPr anchor="b">
            <a:normAutofit/>
          </a:bodyPr>
          <a:lstStyle/>
          <a:p>
            <a:endParaRPr lang="en-US" sz="2800" dirty="0"/>
          </a:p>
        </p:txBody>
      </p:sp>
      <p:graphicFrame>
        <p:nvGraphicFramePr>
          <p:cNvPr id="5" name="Content Placeholder 2">
            <a:extLst>
              <a:ext uri="{FF2B5EF4-FFF2-40B4-BE49-F238E27FC236}">
                <a16:creationId xmlns:a16="http://schemas.microsoft.com/office/drawing/2014/main" id="{34386CEE-44E9-4605-B952-9F1C7447F021}"/>
              </a:ext>
            </a:extLst>
          </p:cNvPr>
          <p:cNvGraphicFramePr>
            <a:graphicFrameLocks noGrp="1"/>
          </p:cNvGraphicFramePr>
          <p:nvPr>
            <p:ph idx="1"/>
            <p:extLst>
              <p:ext uri="{D42A27DB-BD31-4B8C-83A1-F6EECF244321}">
                <p14:modId xmlns:p14="http://schemas.microsoft.com/office/powerpoint/2010/main" val="1442163439"/>
              </p:ext>
            </p:extLst>
          </p:nvPr>
        </p:nvGraphicFramePr>
        <p:xfrm>
          <a:off x="228600" y="1280160"/>
          <a:ext cx="7247965" cy="5160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2382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BC047-601F-4C1A-B436-43B807F87414}"/>
              </a:ext>
            </a:extLst>
          </p:cNvPr>
          <p:cNvSpPr>
            <a:spLocks noGrp="1"/>
          </p:cNvSpPr>
          <p:nvPr>
            <p:ph type="title"/>
          </p:nvPr>
        </p:nvSpPr>
        <p:spPr/>
        <p:txBody>
          <a:bodyPr/>
          <a:lstStyle/>
          <a:p>
            <a:r>
              <a:rPr lang="en-US" dirty="0"/>
              <a:t>ARPA – of the $1.9 Trillion</a:t>
            </a:r>
          </a:p>
        </p:txBody>
      </p:sp>
      <p:graphicFrame>
        <p:nvGraphicFramePr>
          <p:cNvPr id="6" name="Content Placeholder 5">
            <a:extLst>
              <a:ext uri="{FF2B5EF4-FFF2-40B4-BE49-F238E27FC236}">
                <a16:creationId xmlns:a16="http://schemas.microsoft.com/office/drawing/2014/main" id="{A2550B8A-A5F2-4F22-B2FB-F7C4C982ACE9}"/>
              </a:ext>
            </a:extLst>
          </p:cNvPr>
          <p:cNvGraphicFramePr>
            <a:graphicFrameLocks noGrp="1"/>
          </p:cNvGraphicFramePr>
          <p:nvPr>
            <p:ph idx="1"/>
            <p:extLst>
              <p:ext uri="{D42A27DB-BD31-4B8C-83A1-F6EECF244321}">
                <p14:modId xmlns:p14="http://schemas.microsoft.com/office/powerpoint/2010/main" val="1120794527"/>
              </p:ext>
            </p:extLst>
          </p:nvPr>
        </p:nvGraphicFramePr>
        <p:xfrm>
          <a:off x="228600" y="914400"/>
          <a:ext cx="8686800" cy="521335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0199CC9-536D-439C-ACCC-FFC734077F48}"/>
              </a:ext>
            </a:extLst>
          </p:cNvPr>
          <p:cNvSpPr txBox="1"/>
          <p:nvPr/>
        </p:nvSpPr>
        <p:spPr>
          <a:xfrm>
            <a:off x="228600" y="6271455"/>
            <a:ext cx="5864469" cy="400110"/>
          </a:xfrm>
          <a:prstGeom prst="rect">
            <a:avLst/>
          </a:prstGeom>
          <a:noFill/>
        </p:spPr>
        <p:txBody>
          <a:bodyPr wrap="square" rtlCol="0">
            <a:spAutoFit/>
          </a:bodyPr>
          <a:lstStyle/>
          <a:p>
            <a:r>
              <a:rPr lang="en-US" sz="2000" i="1" dirty="0">
                <a:solidFill>
                  <a:schemeClr val="tx2"/>
                </a:solidFill>
              </a:rPr>
              <a:t>Additional $10 billion in infrastructure funds also in ARPA</a:t>
            </a:r>
          </a:p>
        </p:txBody>
      </p:sp>
      <p:sp>
        <p:nvSpPr>
          <p:cNvPr id="4" name="TextBox 3">
            <a:extLst>
              <a:ext uri="{FF2B5EF4-FFF2-40B4-BE49-F238E27FC236}">
                <a16:creationId xmlns:a16="http://schemas.microsoft.com/office/drawing/2014/main" id="{4A36E328-7FE9-45D5-8869-4DD75C9C0C5B}"/>
              </a:ext>
            </a:extLst>
          </p:cNvPr>
          <p:cNvSpPr txBox="1"/>
          <p:nvPr/>
        </p:nvSpPr>
        <p:spPr>
          <a:xfrm>
            <a:off x="4689230" y="2613134"/>
            <a:ext cx="1884485" cy="1815882"/>
          </a:xfrm>
          <a:prstGeom prst="rect">
            <a:avLst/>
          </a:prstGeom>
          <a:noFill/>
        </p:spPr>
        <p:txBody>
          <a:bodyPr wrap="square" rtlCol="0">
            <a:spAutoFit/>
          </a:bodyPr>
          <a:lstStyle/>
          <a:p>
            <a:r>
              <a:rPr lang="en-US" sz="1400" i="1" dirty="0">
                <a:solidFill>
                  <a:schemeClr val="bg1"/>
                </a:solidFill>
              </a:rPr>
              <a:t>(Economic impact payments, child tax credits, homeowner assistance, emergency rental assistance, small business credits, employee retention credits, other items)</a:t>
            </a:r>
          </a:p>
        </p:txBody>
      </p:sp>
    </p:spTree>
    <p:extLst>
      <p:ext uri="{BB962C8B-B14F-4D97-AF65-F5344CB8AC3E}">
        <p14:creationId xmlns:p14="http://schemas.microsoft.com/office/powerpoint/2010/main" val="3512412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8476C-448E-409F-8558-FC73B927F783}"/>
              </a:ext>
            </a:extLst>
          </p:cNvPr>
          <p:cNvSpPr>
            <a:spLocks noGrp="1"/>
          </p:cNvSpPr>
          <p:nvPr>
            <p:ph type="title"/>
          </p:nvPr>
        </p:nvSpPr>
        <p:spPr/>
        <p:txBody>
          <a:bodyPr/>
          <a:lstStyle/>
          <a:p>
            <a:r>
              <a:rPr lang="en-US" dirty="0"/>
              <a:t>Of the CSRF and CLRF $350B ‘slice’ in ARPA… </a:t>
            </a:r>
          </a:p>
        </p:txBody>
      </p:sp>
      <p:graphicFrame>
        <p:nvGraphicFramePr>
          <p:cNvPr id="6" name="Content Placeholder 5">
            <a:extLst>
              <a:ext uri="{FF2B5EF4-FFF2-40B4-BE49-F238E27FC236}">
                <a16:creationId xmlns:a16="http://schemas.microsoft.com/office/drawing/2014/main" id="{FC047CC6-4830-41F2-84C1-026D7F9C9A0B}"/>
              </a:ext>
            </a:extLst>
          </p:cNvPr>
          <p:cNvGraphicFramePr>
            <a:graphicFrameLocks noGrp="1"/>
          </p:cNvGraphicFramePr>
          <p:nvPr>
            <p:ph idx="1"/>
            <p:extLst>
              <p:ext uri="{D42A27DB-BD31-4B8C-83A1-F6EECF244321}">
                <p14:modId xmlns:p14="http://schemas.microsoft.com/office/powerpoint/2010/main" val="2351277192"/>
              </p:ext>
            </p:extLst>
          </p:nvPr>
        </p:nvGraphicFramePr>
        <p:xfrm>
          <a:off x="228600" y="1279525"/>
          <a:ext cx="8686800" cy="5213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0678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79EB9-8C11-4F03-8C27-E52097B62831}"/>
              </a:ext>
            </a:extLst>
          </p:cNvPr>
          <p:cNvSpPr>
            <a:spLocks noGrp="1"/>
          </p:cNvSpPr>
          <p:nvPr>
            <p:ph type="title"/>
          </p:nvPr>
        </p:nvSpPr>
        <p:spPr>
          <a:xfrm>
            <a:off x="228598" y="142241"/>
            <a:ext cx="6040121" cy="1270000"/>
          </a:xfrm>
        </p:spPr>
        <p:txBody>
          <a:bodyPr anchor="b">
            <a:normAutofit/>
          </a:bodyPr>
          <a:lstStyle/>
          <a:p>
            <a:r>
              <a:rPr lang="en-US" sz="2800" dirty="0"/>
              <a:t>There are additional elements in ARPA even though state and local gets most of the ‘ink’ that may impact governments</a:t>
            </a:r>
          </a:p>
        </p:txBody>
      </p:sp>
      <p:sp>
        <p:nvSpPr>
          <p:cNvPr id="3" name="Content Placeholder 2">
            <a:extLst>
              <a:ext uri="{FF2B5EF4-FFF2-40B4-BE49-F238E27FC236}">
                <a16:creationId xmlns:a16="http://schemas.microsoft.com/office/drawing/2014/main" id="{71804ABB-BE87-4EA5-B250-FF26528003F6}"/>
              </a:ext>
            </a:extLst>
          </p:cNvPr>
          <p:cNvSpPr>
            <a:spLocks noGrp="1"/>
          </p:cNvSpPr>
          <p:nvPr>
            <p:ph idx="10"/>
          </p:nvPr>
        </p:nvSpPr>
        <p:spPr>
          <a:xfrm>
            <a:off x="6629400" y="1920240"/>
            <a:ext cx="2286000" cy="3169920"/>
          </a:xfrm>
        </p:spPr>
        <p:txBody>
          <a:bodyPr>
            <a:normAutofit/>
          </a:bodyPr>
          <a:lstStyle/>
          <a:p>
            <a:r>
              <a:rPr lang="en-US" sz="3200" b="1" i="1" dirty="0"/>
              <a:t>US DOT Funds need to be spent sooner than other funds!!</a:t>
            </a:r>
          </a:p>
        </p:txBody>
      </p:sp>
      <p:graphicFrame>
        <p:nvGraphicFramePr>
          <p:cNvPr id="4" name="Table 4">
            <a:extLst>
              <a:ext uri="{FF2B5EF4-FFF2-40B4-BE49-F238E27FC236}">
                <a16:creationId xmlns:a16="http://schemas.microsoft.com/office/drawing/2014/main" id="{59F3A19C-E95C-468F-BE1E-5520CB251750}"/>
              </a:ext>
            </a:extLst>
          </p:cNvPr>
          <p:cNvGraphicFramePr>
            <a:graphicFrameLocks noGrp="1"/>
          </p:cNvGraphicFramePr>
          <p:nvPr>
            <p:extLst>
              <p:ext uri="{D42A27DB-BD31-4B8C-83A1-F6EECF244321}">
                <p14:modId xmlns:p14="http://schemas.microsoft.com/office/powerpoint/2010/main" val="4206007760"/>
              </p:ext>
            </p:extLst>
          </p:nvPr>
        </p:nvGraphicFramePr>
        <p:xfrm>
          <a:off x="228597" y="1412241"/>
          <a:ext cx="5938523" cy="5303517"/>
        </p:xfrm>
        <a:graphic>
          <a:graphicData uri="http://schemas.openxmlformats.org/drawingml/2006/table">
            <a:tbl>
              <a:tblPr firstRow="1" bandRow="1">
                <a:tableStyleId>{21E4AEA4-8DFA-4A89-87EB-49C32662AFE0}</a:tableStyleId>
              </a:tblPr>
              <a:tblGrid>
                <a:gridCol w="1407583">
                  <a:extLst>
                    <a:ext uri="{9D8B030D-6E8A-4147-A177-3AD203B41FA5}">
                      <a16:colId xmlns:a16="http://schemas.microsoft.com/office/drawing/2014/main" val="2704353263"/>
                    </a:ext>
                  </a:extLst>
                </a:gridCol>
                <a:gridCol w="4530940">
                  <a:extLst>
                    <a:ext uri="{9D8B030D-6E8A-4147-A177-3AD203B41FA5}">
                      <a16:colId xmlns:a16="http://schemas.microsoft.com/office/drawing/2014/main" val="1514909481"/>
                    </a:ext>
                  </a:extLst>
                </a:gridCol>
              </a:tblGrid>
              <a:tr h="587634">
                <a:tc>
                  <a:txBody>
                    <a:bodyPr/>
                    <a:lstStyle/>
                    <a:p>
                      <a:pPr algn="ctr"/>
                      <a:r>
                        <a:rPr lang="en-US" sz="1600" dirty="0"/>
                        <a:t>Federal Agency</a:t>
                      </a:r>
                    </a:p>
                  </a:txBody>
                  <a:tcPr marL="76540" marR="76540" marT="38270" marB="38270" anchor="ctr"/>
                </a:tc>
                <a:tc>
                  <a:txBody>
                    <a:bodyPr/>
                    <a:lstStyle/>
                    <a:p>
                      <a:pPr algn="ctr"/>
                      <a:r>
                        <a:rPr lang="en-US" sz="1600" dirty="0"/>
                        <a:t>ARPA Funds</a:t>
                      </a:r>
                    </a:p>
                  </a:txBody>
                  <a:tcPr marL="76540" marR="76540" marT="38270" marB="38270" anchor="ctr"/>
                </a:tc>
                <a:extLst>
                  <a:ext uri="{0D108BD9-81ED-4DB2-BD59-A6C34878D82A}">
                    <a16:rowId xmlns:a16="http://schemas.microsoft.com/office/drawing/2014/main" val="3044428807"/>
                  </a:ext>
                </a:extLst>
              </a:tr>
              <a:tr h="1095552">
                <a:tc>
                  <a:txBody>
                    <a:bodyPr/>
                    <a:lstStyle/>
                    <a:p>
                      <a:r>
                        <a:rPr lang="en-US" sz="1600" dirty="0">
                          <a:solidFill>
                            <a:schemeClr val="tx2"/>
                          </a:solidFill>
                        </a:rPr>
                        <a:t>Housing and Urban Development (HUD)</a:t>
                      </a:r>
                    </a:p>
                  </a:txBody>
                  <a:tcPr marL="76540" marR="76540" marT="38270" marB="38270" anchor="ctr"/>
                </a:tc>
                <a:tc>
                  <a:txBody>
                    <a:bodyPr/>
                    <a:lstStyle/>
                    <a:p>
                      <a:pPr marL="285750" indent="-285750">
                        <a:buFont typeface="Arial" panose="020B0604020202020204" pitchFamily="34" charset="0"/>
                        <a:buChar char="•"/>
                      </a:pPr>
                      <a:r>
                        <a:rPr lang="en-US" sz="1600" dirty="0">
                          <a:solidFill>
                            <a:schemeClr val="tx2"/>
                          </a:solidFill>
                        </a:rPr>
                        <a:t>Direct Homeowners Assistance (Mortgages, property taxes, property insurance, utilities and related housing costs)</a:t>
                      </a:r>
                    </a:p>
                  </a:txBody>
                  <a:tcPr marL="76540" marR="76540" marT="38270" marB="38270" anchor="ctr"/>
                </a:tc>
                <a:extLst>
                  <a:ext uri="{0D108BD9-81ED-4DB2-BD59-A6C34878D82A}">
                    <a16:rowId xmlns:a16="http://schemas.microsoft.com/office/drawing/2014/main" val="2763097524"/>
                  </a:ext>
                </a:extLst>
              </a:tr>
              <a:tr h="841593">
                <a:tc>
                  <a:txBody>
                    <a:bodyPr/>
                    <a:lstStyle/>
                    <a:p>
                      <a:r>
                        <a:rPr lang="en-US" sz="1600" dirty="0">
                          <a:solidFill>
                            <a:schemeClr val="tx2"/>
                          </a:solidFill>
                        </a:rPr>
                        <a:t>Education (US ED)</a:t>
                      </a:r>
                    </a:p>
                  </a:txBody>
                  <a:tcPr marL="76540" marR="76540" marT="38270" marB="38270" anchor="ctr"/>
                </a:tc>
                <a:tc>
                  <a:txBody>
                    <a:bodyPr/>
                    <a:lstStyle/>
                    <a:p>
                      <a:pPr marL="285750" indent="-285750">
                        <a:buFont typeface="Arial" panose="020B0604020202020204" pitchFamily="34" charset="0"/>
                        <a:buChar char="•"/>
                      </a:pPr>
                      <a:r>
                        <a:rPr lang="en-US" sz="1600" dirty="0">
                          <a:solidFill>
                            <a:schemeClr val="tx2"/>
                          </a:solidFill>
                        </a:rPr>
                        <a:t>Education Stabilization Fund (includes Elementary and Secondary School Emergency Relief Fund and Higher Education Emergency Relief Fund)</a:t>
                      </a:r>
                    </a:p>
                  </a:txBody>
                  <a:tcPr marL="76540" marR="76540" marT="38270" marB="38270" anchor="ctr"/>
                </a:tc>
                <a:extLst>
                  <a:ext uri="{0D108BD9-81ED-4DB2-BD59-A6C34878D82A}">
                    <a16:rowId xmlns:a16="http://schemas.microsoft.com/office/drawing/2014/main" val="3460050493"/>
                  </a:ext>
                </a:extLst>
              </a:tr>
              <a:tr h="1603470">
                <a:tc>
                  <a:txBody>
                    <a:bodyPr/>
                    <a:lstStyle/>
                    <a:p>
                      <a:r>
                        <a:rPr lang="en-US" sz="1600" dirty="0">
                          <a:solidFill>
                            <a:schemeClr val="tx2"/>
                          </a:solidFill>
                        </a:rPr>
                        <a:t>Transportation (US DOT)</a:t>
                      </a:r>
                    </a:p>
                  </a:txBody>
                  <a:tcPr marL="76540" marR="76540" marT="38270" marB="38270" anchor="ctr"/>
                </a:tc>
                <a:tc>
                  <a:txBody>
                    <a:bodyPr/>
                    <a:lstStyle/>
                    <a:p>
                      <a:pPr marL="285750" indent="-285750">
                        <a:buFont typeface="Arial" panose="020B0604020202020204" pitchFamily="34" charset="0"/>
                        <a:buChar char="•"/>
                      </a:pPr>
                      <a:r>
                        <a:rPr lang="en-US" sz="1600" dirty="0">
                          <a:solidFill>
                            <a:schemeClr val="tx2"/>
                          </a:solidFill>
                        </a:rPr>
                        <a:t>$30.5 billion for Section 5307, 5310, 5311 programs (Urban, Enhanced Mobility of Seniors and Individuals with Disabilities, Rural Area, Tribal Nation, Bus Operator Programs)</a:t>
                      </a:r>
                    </a:p>
                    <a:p>
                      <a:pPr marL="285750" indent="-285750">
                        <a:buFont typeface="Arial" panose="020B0604020202020204" pitchFamily="34" charset="0"/>
                        <a:buChar char="•"/>
                      </a:pPr>
                      <a:r>
                        <a:rPr lang="en-US" sz="1600" dirty="0">
                          <a:solidFill>
                            <a:schemeClr val="tx2"/>
                          </a:solidFill>
                        </a:rPr>
                        <a:t>$8 billion for airports (including $800 million for concessionaires)</a:t>
                      </a:r>
                    </a:p>
                  </a:txBody>
                  <a:tcPr marL="76540" marR="76540" marT="38270" marB="38270" anchor="ctr"/>
                </a:tc>
                <a:extLst>
                  <a:ext uri="{0D108BD9-81ED-4DB2-BD59-A6C34878D82A}">
                    <a16:rowId xmlns:a16="http://schemas.microsoft.com/office/drawing/2014/main" val="2226789159"/>
                  </a:ext>
                </a:extLst>
              </a:tr>
              <a:tr h="587634">
                <a:tc>
                  <a:txBody>
                    <a:bodyPr/>
                    <a:lstStyle/>
                    <a:p>
                      <a:r>
                        <a:rPr lang="en-US" sz="1600" dirty="0">
                          <a:solidFill>
                            <a:schemeClr val="tx2"/>
                          </a:solidFill>
                        </a:rPr>
                        <a:t>FEMA</a:t>
                      </a:r>
                    </a:p>
                  </a:txBody>
                  <a:tcPr marL="76540" marR="76540" marT="38270" marB="38270" anchor="ctr"/>
                </a:tc>
                <a:tc>
                  <a:txBody>
                    <a:bodyPr/>
                    <a:lstStyle/>
                    <a:p>
                      <a:pPr marL="285750" indent="-285750">
                        <a:buFont typeface="Arial" panose="020B0604020202020204" pitchFamily="34" charset="0"/>
                        <a:buChar char="•"/>
                      </a:pPr>
                      <a:r>
                        <a:rPr lang="en-US" sz="1600" dirty="0">
                          <a:solidFill>
                            <a:schemeClr val="tx2"/>
                          </a:solidFill>
                        </a:rPr>
                        <a:t>$50 billion Disaster relief funds, PPE</a:t>
                      </a:r>
                    </a:p>
                    <a:p>
                      <a:pPr marL="285750" indent="-285750">
                        <a:buFont typeface="Arial" panose="020B0604020202020204" pitchFamily="34" charset="0"/>
                        <a:buChar char="•"/>
                      </a:pPr>
                      <a:r>
                        <a:rPr lang="en-US" sz="1600" dirty="0">
                          <a:solidFill>
                            <a:schemeClr val="tx2"/>
                          </a:solidFill>
                        </a:rPr>
                        <a:t>$3 billion in economic adjustments</a:t>
                      </a:r>
                    </a:p>
                  </a:txBody>
                  <a:tcPr marL="76540" marR="76540" marT="38270" marB="38270" anchor="ctr"/>
                </a:tc>
                <a:extLst>
                  <a:ext uri="{0D108BD9-81ED-4DB2-BD59-A6C34878D82A}">
                    <a16:rowId xmlns:a16="http://schemas.microsoft.com/office/drawing/2014/main" val="4051907738"/>
                  </a:ext>
                </a:extLst>
              </a:tr>
              <a:tr h="587634">
                <a:tc>
                  <a:txBody>
                    <a:bodyPr/>
                    <a:lstStyle/>
                    <a:p>
                      <a:r>
                        <a:rPr lang="en-US" sz="1600" dirty="0">
                          <a:solidFill>
                            <a:schemeClr val="tx2"/>
                          </a:solidFill>
                        </a:rPr>
                        <a:t>HHS</a:t>
                      </a:r>
                    </a:p>
                  </a:txBody>
                  <a:tcPr marL="76540" marR="76540" marT="38270" marB="38270" anchor="ctr"/>
                </a:tc>
                <a:tc>
                  <a:txBody>
                    <a:bodyPr/>
                    <a:lstStyle/>
                    <a:p>
                      <a:pPr marL="285750" indent="-285750">
                        <a:buFont typeface="Arial" panose="020B0604020202020204" pitchFamily="34" charset="0"/>
                        <a:buChar char="•"/>
                      </a:pPr>
                      <a:r>
                        <a:rPr lang="en-US" sz="1600" dirty="0">
                          <a:solidFill>
                            <a:schemeClr val="tx2"/>
                          </a:solidFill>
                        </a:rPr>
                        <a:t>$5 billion in low-income home energy assistance program, drinking water, wastewater expenses</a:t>
                      </a:r>
                    </a:p>
                  </a:txBody>
                  <a:tcPr marL="76540" marR="76540" marT="38270" marB="38270" anchor="ctr"/>
                </a:tc>
                <a:extLst>
                  <a:ext uri="{0D108BD9-81ED-4DB2-BD59-A6C34878D82A}">
                    <a16:rowId xmlns:a16="http://schemas.microsoft.com/office/drawing/2014/main" val="323261827"/>
                  </a:ext>
                </a:extLst>
              </a:tr>
            </a:tbl>
          </a:graphicData>
        </a:graphic>
      </p:graphicFrame>
    </p:spTree>
    <p:extLst>
      <p:ext uri="{BB962C8B-B14F-4D97-AF65-F5344CB8AC3E}">
        <p14:creationId xmlns:p14="http://schemas.microsoft.com/office/powerpoint/2010/main" val="4131432376"/>
      </p:ext>
    </p:extLst>
  </p:cSld>
  <p:clrMapOvr>
    <a:masterClrMapping/>
  </p:clrMapOvr>
</p:sld>
</file>

<file path=ppt/theme/theme1.xml><?xml version="1.0" encoding="utf-8"?>
<a:theme xmlns:a="http://schemas.openxmlformats.org/drawingml/2006/main" name="Eide Bailly">
  <a:themeElements>
    <a:clrScheme name="Eide Bailly 2017">
      <a:dk1>
        <a:srgbClr val="000000"/>
      </a:dk1>
      <a:lt1>
        <a:srgbClr val="FFFFFF"/>
      </a:lt1>
      <a:dk2>
        <a:srgbClr val="182751"/>
      </a:dk2>
      <a:lt2>
        <a:srgbClr val="FEBD11"/>
      </a:lt2>
      <a:accent1>
        <a:srgbClr val="65666A"/>
      </a:accent1>
      <a:accent2>
        <a:srgbClr val="336195"/>
      </a:accent2>
      <a:accent3>
        <a:srgbClr val="0A5D67"/>
      </a:accent3>
      <a:accent4>
        <a:srgbClr val="56A0D3"/>
      </a:accent4>
      <a:accent5>
        <a:srgbClr val="621A4B"/>
      </a:accent5>
      <a:accent6>
        <a:srgbClr val="BDBBBA"/>
      </a:accent6>
      <a:hlink>
        <a:srgbClr val="0000FF"/>
      </a:hlink>
      <a:folHlink>
        <a:srgbClr val="400080"/>
      </a:folHlink>
    </a:clrScheme>
    <a:fontScheme name="Eide Bailly - TW Cen MT">
      <a:majorFont>
        <a:latin typeface="Tw Cen MT Condensed"/>
        <a:ea typeface=""/>
        <a:cs typeface=""/>
      </a:majorFont>
      <a:minorFont>
        <a:latin typeface="Tw Cen M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ED2F5BD2-8490-4094-88C4-E15D4D0944EE}" vid="{3DC5F716-A4BA-4BA8-B78B-BB06FBD57B3F}"/>
    </a:ext>
  </a:extLst>
</a:theme>
</file>

<file path=ppt/theme/theme2.xml><?xml version="1.0" encoding="utf-8"?>
<a:theme xmlns:a="http://schemas.openxmlformats.org/drawingml/2006/main" name="Eide Bailly Financial Services">
  <a:themeElements>
    <a:clrScheme name="Eide Bailly 2017">
      <a:dk1>
        <a:srgbClr val="000000"/>
      </a:dk1>
      <a:lt1>
        <a:srgbClr val="FFFFFF"/>
      </a:lt1>
      <a:dk2>
        <a:srgbClr val="182751"/>
      </a:dk2>
      <a:lt2>
        <a:srgbClr val="FEBD11"/>
      </a:lt2>
      <a:accent1>
        <a:srgbClr val="65666A"/>
      </a:accent1>
      <a:accent2>
        <a:srgbClr val="336195"/>
      </a:accent2>
      <a:accent3>
        <a:srgbClr val="0A5D67"/>
      </a:accent3>
      <a:accent4>
        <a:srgbClr val="56A0D3"/>
      </a:accent4>
      <a:accent5>
        <a:srgbClr val="621A4B"/>
      </a:accent5>
      <a:accent6>
        <a:srgbClr val="BDBBBA"/>
      </a:accent6>
      <a:hlink>
        <a:srgbClr val="0000FF"/>
      </a:hlink>
      <a:folHlink>
        <a:srgbClr val="400080"/>
      </a:folHlink>
    </a:clrScheme>
    <a:fontScheme name="Eide Bailly - TW Cen MT">
      <a:majorFont>
        <a:latin typeface="Tw Cen MT Condensed"/>
        <a:ea typeface=""/>
        <a:cs typeface=""/>
      </a:majorFont>
      <a:minorFont>
        <a:latin typeface="Tw Cen M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ED2F5BD2-8490-4094-88C4-E15D4D0944EE}" vid="{DE6EBB49-EA05-436D-811B-DF80433B80DD}"/>
    </a:ext>
  </a:extLst>
</a:theme>
</file>

<file path=ppt/theme/theme3.xml><?xml version="1.0" encoding="utf-8"?>
<a:theme xmlns:a="http://schemas.openxmlformats.org/drawingml/2006/main" name="Office Theme">
  <a:themeElements>
    <a:clrScheme name="Eide Bailly">
      <a:dk1>
        <a:srgbClr val="000000"/>
      </a:dk1>
      <a:lt1>
        <a:srgbClr val="FFFFFF"/>
      </a:lt1>
      <a:dk2>
        <a:srgbClr val="182751"/>
      </a:dk2>
      <a:lt2>
        <a:srgbClr val="FEBD11"/>
      </a:lt2>
      <a:accent1>
        <a:srgbClr val="65666A"/>
      </a:accent1>
      <a:accent2>
        <a:srgbClr val="336195"/>
      </a:accent2>
      <a:accent3>
        <a:srgbClr val="0A5D67"/>
      </a:accent3>
      <a:accent4>
        <a:srgbClr val="56A0D3"/>
      </a:accent4>
      <a:accent5>
        <a:srgbClr val="621A4B"/>
      </a:accent5>
      <a:accent6>
        <a:srgbClr val="BDBBBA"/>
      </a:accent6>
      <a:hlink>
        <a:srgbClr val="0000FF"/>
      </a:hlink>
      <a:folHlink>
        <a:srgbClr val="400080"/>
      </a:folHlink>
    </a:clrScheme>
    <a:fontScheme name="Eide Bailly - Tw Cen">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Eide Bailly">
      <a:dk1>
        <a:srgbClr val="000000"/>
      </a:dk1>
      <a:lt1>
        <a:srgbClr val="FFFFFF"/>
      </a:lt1>
      <a:dk2>
        <a:srgbClr val="182751"/>
      </a:dk2>
      <a:lt2>
        <a:srgbClr val="FEBD11"/>
      </a:lt2>
      <a:accent1>
        <a:srgbClr val="65666A"/>
      </a:accent1>
      <a:accent2>
        <a:srgbClr val="336195"/>
      </a:accent2>
      <a:accent3>
        <a:srgbClr val="0A5D67"/>
      </a:accent3>
      <a:accent4>
        <a:srgbClr val="56A0D3"/>
      </a:accent4>
      <a:accent5>
        <a:srgbClr val="621A4B"/>
      </a:accent5>
      <a:accent6>
        <a:srgbClr val="BDBBBA"/>
      </a:accent6>
      <a:hlink>
        <a:srgbClr val="0000FF"/>
      </a:hlink>
      <a:folHlink>
        <a:srgbClr val="400080"/>
      </a:folHlink>
    </a:clrScheme>
    <a:fontScheme name="Eide Bailly - Tw Cen">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A80EDCB820E8438208A3FF8DD60B6C" ma:contentTypeVersion="15" ma:contentTypeDescription="Create a new document." ma:contentTypeScope="" ma:versionID="ab887350e1ac71a2cdb5b307e6d650d8">
  <xsd:schema xmlns:xsd="http://www.w3.org/2001/XMLSchema" xmlns:xs="http://www.w3.org/2001/XMLSchema" xmlns:p="http://schemas.microsoft.com/office/2006/metadata/properties" xmlns:ns1="http://schemas.microsoft.com/sharepoint/v3" xmlns:ns3="14791f59-cff6-416e-97e2-dc50d3c07235" xmlns:ns4="dcf9d4d8-a741-49a4-ba5f-a9644a7c333f" targetNamespace="http://schemas.microsoft.com/office/2006/metadata/properties" ma:root="true" ma:fieldsID="51ca7259ad433f62d03b2f5289c52c7c" ns1:_="" ns3:_="" ns4:_="">
    <xsd:import namespace="http://schemas.microsoft.com/sharepoint/v3"/>
    <xsd:import namespace="14791f59-cff6-416e-97e2-dc50d3c07235"/>
    <xsd:import namespace="dcf9d4d8-a741-49a4-ba5f-a9644a7c333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791f59-cff6-416e-97e2-dc50d3c0723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f9d4d8-a741-49a4-ba5f-a9644a7c333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59CE34-6ABF-42F5-B15D-7E0B65893577}">
  <ds:schemaRefs>
    <ds:schemaRef ds:uri="http://purl.org/dc/dcmitype/"/>
    <ds:schemaRef ds:uri="http://schemas.microsoft.com/office/2006/documentManagement/types"/>
    <ds:schemaRef ds:uri="http://purl.org/dc/elements/1.1/"/>
    <ds:schemaRef ds:uri="http://schemas.microsoft.com/office/2006/metadata/properties"/>
    <ds:schemaRef ds:uri="http://schemas.microsoft.com/sharepoint/v3"/>
    <ds:schemaRef ds:uri="dcf9d4d8-a741-49a4-ba5f-a9644a7c333f"/>
    <ds:schemaRef ds:uri="http://schemas.openxmlformats.org/package/2006/metadata/core-properties"/>
    <ds:schemaRef ds:uri="http://purl.org/dc/terms/"/>
    <ds:schemaRef ds:uri="http://schemas.microsoft.com/office/infopath/2007/PartnerControls"/>
    <ds:schemaRef ds:uri="14791f59-cff6-416e-97e2-dc50d3c07235"/>
    <ds:schemaRef ds:uri="http://www.w3.org/XML/1998/namespace"/>
  </ds:schemaRefs>
</ds:datastoreItem>
</file>

<file path=customXml/itemProps2.xml><?xml version="1.0" encoding="utf-8"?>
<ds:datastoreItem xmlns:ds="http://schemas.openxmlformats.org/officeDocument/2006/customXml" ds:itemID="{C8B5E5A4-59CD-4DE8-80C7-16200E70DE2F}">
  <ds:schemaRefs>
    <ds:schemaRef ds:uri="http://schemas.microsoft.com/sharepoint/v3/contenttype/forms"/>
  </ds:schemaRefs>
</ds:datastoreItem>
</file>

<file path=customXml/itemProps3.xml><?xml version="1.0" encoding="utf-8"?>
<ds:datastoreItem xmlns:ds="http://schemas.openxmlformats.org/officeDocument/2006/customXml" ds:itemID="{D503889E-E417-446E-A03A-EDAB7E1EF4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4791f59-cff6-416e-97e2-dc50d3c07235"/>
    <ds:schemaRef ds:uri="dcf9d4d8-a741-49a4-ba5f-a9644a7c33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1840</TotalTime>
  <Words>4718</Words>
  <Application>Microsoft Office PowerPoint</Application>
  <PresentationFormat>On-screen Show (4:3)</PresentationFormat>
  <Paragraphs>402</Paragraphs>
  <Slides>45</Slides>
  <Notes>32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45</vt:i4>
      </vt:variant>
    </vt:vector>
  </HeadingPairs>
  <TitlesOfParts>
    <vt:vector size="53" baseType="lpstr">
      <vt:lpstr>Arial</vt:lpstr>
      <vt:lpstr>Calibri</vt:lpstr>
      <vt:lpstr>Source Sans Pro</vt:lpstr>
      <vt:lpstr>Tw Cen MT</vt:lpstr>
      <vt:lpstr>Tw Cen MT Condensed</vt:lpstr>
      <vt:lpstr>Tw Cen MT Condensed Extra Bold</vt:lpstr>
      <vt:lpstr>Eide Bailly</vt:lpstr>
      <vt:lpstr>Eide Bailly Financial Services</vt:lpstr>
      <vt:lpstr>The American rescue plan act</vt:lpstr>
      <vt:lpstr>Presenters</vt:lpstr>
      <vt:lpstr>Agenda</vt:lpstr>
      <vt:lpstr>caution</vt:lpstr>
      <vt:lpstr>What is ARPA</vt:lpstr>
      <vt:lpstr>PowerPoint Presentation</vt:lpstr>
      <vt:lpstr>ARPA – of the $1.9 Trillion</vt:lpstr>
      <vt:lpstr>Of the CSRF and CLRF $350B ‘slice’ in ARPA… </vt:lpstr>
      <vt:lpstr>There are additional elements in ARPA even though state and local gets most of the ‘ink’ that may impact governments</vt:lpstr>
      <vt:lpstr>REPORTING REQUIREMENTS</vt:lpstr>
      <vt:lpstr>REPORTING REQUIREMENTS</vt:lpstr>
      <vt:lpstr>PowerPoint Presentation</vt:lpstr>
      <vt:lpstr>Recovery Plan Performance Report</vt:lpstr>
      <vt:lpstr>What about auditing of ARPA FunDS?</vt:lpstr>
      <vt:lpstr>Auditing and reporting</vt:lpstr>
      <vt:lpstr>What could this mean to your county?</vt:lpstr>
      <vt:lpstr>How to prepare for a single audit</vt:lpstr>
      <vt:lpstr>Eligible uses of arpa funds</vt:lpstr>
      <vt:lpstr>Treasury’s Funding objectives</vt:lpstr>
      <vt:lpstr>Core eligible uses – state and local</vt:lpstr>
      <vt:lpstr>PowerPoint Presentation</vt:lpstr>
      <vt:lpstr>Respond to public health emergency and its negative economic impacts</vt:lpstr>
      <vt:lpstr>Core eligible uses – state and local</vt:lpstr>
      <vt:lpstr>Premium pay for employees that provide essential work during the pandemic</vt:lpstr>
      <vt:lpstr>Core eligible uses – state and local</vt:lpstr>
      <vt:lpstr>Revenue replacement calculation</vt:lpstr>
      <vt:lpstr>Revenue replacement calculation</vt:lpstr>
      <vt:lpstr>Revenue replacement calculation</vt:lpstr>
      <vt:lpstr>Revenue replacement</vt:lpstr>
      <vt:lpstr>Core eligible uses – state and local</vt:lpstr>
      <vt:lpstr>Water, sewer, broadband infrastructure and reporting</vt:lpstr>
      <vt:lpstr>Some Frequently Asked questions – separating fact from fiction</vt:lpstr>
      <vt:lpstr>Eligibility and ALLOWABLE uSES</vt:lpstr>
      <vt:lpstr>Eligibility and ALLOWABLE uSES</vt:lpstr>
      <vt:lpstr>Premium pay</vt:lpstr>
      <vt:lpstr>Revenue loss calculation</vt:lpstr>
      <vt:lpstr>OTHER Eligible uses</vt:lpstr>
      <vt:lpstr>OTHER Eligible uses – arpa funds</vt:lpstr>
      <vt:lpstr>infrastructure</vt:lpstr>
      <vt:lpstr>infrastructure</vt:lpstr>
      <vt:lpstr>infrastructure</vt:lpstr>
      <vt:lpstr>infrastructure</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American rescue plan act – fact vs. fiction</dc:title>
  <dc:creator>Eric Berman</dc:creator>
  <cp:lastModifiedBy>Bobby Lawrence</cp:lastModifiedBy>
  <cp:revision>74</cp:revision>
  <dcterms:created xsi:type="dcterms:W3CDTF">2021-06-09T19:11:51Z</dcterms:created>
  <dcterms:modified xsi:type="dcterms:W3CDTF">2021-09-28T03:22:03Z</dcterms:modified>
</cp:coreProperties>
</file>