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374" r:id="rId4"/>
    <p:sldId id="367" r:id="rId5"/>
    <p:sldId id="368" r:id="rId6"/>
    <p:sldId id="369" r:id="rId7"/>
    <p:sldId id="370" r:id="rId8"/>
    <p:sldId id="360" r:id="rId9"/>
    <p:sldId id="376" r:id="rId10"/>
    <p:sldId id="379" r:id="rId11"/>
    <p:sldId id="375" r:id="rId12"/>
    <p:sldId id="377" r:id="rId13"/>
    <p:sldId id="378" r:id="rId14"/>
    <p:sldId id="345" r:id="rId15"/>
  </p:sldIdLst>
  <p:sldSz cx="9144000" cy="6858000" type="screen4x3"/>
  <p:notesSz cx="6950075" cy="92360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37548E"/>
    <a:srgbClr val="E58C48"/>
    <a:srgbClr val="649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86951" autoAdjust="0"/>
  </p:normalViewPr>
  <p:slideViewPr>
    <p:cSldViewPr snapToGrid="0" snapToObjects="1"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51D1DFF-07E7-45A5-AD08-A6F46DD08805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3A90C25-24DE-40E7-9402-823690394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9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 dirty="0"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26677" y="4387136"/>
            <a:ext cx="5096722" cy="4156234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1733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9888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600" b="1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12066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600" b="1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2pPr marL="783771" indent="-326571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l">
              <a:defRPr sz="4000" b="1" cap="all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12066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600" b="1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12066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600" b="1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5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>
              <a:defRPr sz="2000" b="1">
                <a:solidFill>
                  <a:srgbClr val="00009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2pPr marL="783771" indent="-326571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184" y="6597843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ransition spd="med"/>
  <p:hf sldNum="0" hdr="0" ftr="0" dt="0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3.jpeg"/><Relationship Id="rId7" Type="http://schemas.openxmlformats.org/officeDocument/2006/relationships/image" Target="../media/image10.emf"/><Relationship Id="rId12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4.jpe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3.jpeg"/><Relationship Id="rId7" Type="http://schemas.openxmlformats.org/officeDocument/2006/relationships/image" Target="../media/image20.jpeg"/><Relationship Id="rId12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9.png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0.emf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7"/>
          <p:cNvSpPr txBox="1">
            <a:spLocks noGrp="1"/>
          </p:cNvSpPr>
          <p:nvPr>
            <p:ph type="ctrTitle"/>
          </p:nvPr>
        </p:nvSpPr>
        <p:spPr>
          <a:xfrm>
            <a:off x="463032" y="2935698"/>
            <a:ext cx="8031928" cy="720095"/>
          </a:xfrm>
          <a:prstGeom prst="rect">
            <a:avLst/>
          </a:prstGeom>
          <a:noFill/>
        </p:spPr>
        <p:txBody>
          <a:bodyPr>
            <a:normAutofit fontScale="90000"/>
          </a:bodyPr>
          <a:lstStyle>
            <a:lvl1pPr>
              <a:lnSpc>
                <a:spcPts val="8200"/>
              </a:lnSpc>
              <a:defRPr sz="5400">
                <a:solidFill>
                  <a:srgbClr val="002CB9"/>
                </a:solidFill>
              </a:defRPr>
            </a:lvl1pPr>
          </a:lstStyle>
          <a:p>
            <a:r>
              <a:rPr lang="en-US" sz="5700" dirty="0" smtClean="0">
                <a:solidFill>
                  <a:srgbClr val="37548E"/>
                </a:solidFill>
              </a:rPr>
              <a:t>Alberto Gonzalez</a:t>
            </a:r>
            <a:endParaRPr lang="en-US" sz="5800" dirty="0">
              <a:solidFill>
                <a:srgbClr val="37548E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763BDA-54EC-2749-8495-E13D3CFA33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1766618" y="383716"/>
            <a:ext cx="5424757" cy="2515115"/>
          </a:xfrm>
          <a:prstGeom prst="rect">
            <a:avLst/>
          </a:prstGeom>
        </p:spPr>
      </p:pic>
      <p:pic>
        <p:nvPicPr>
          <p:cNvPr id="7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573FC0C3-4A97-864C-9263-3DA6E7783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47913" y="3786386"/>
            <a:ext cx="3438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8200"/>
                </a:solidFill>
              </a:rPr>
              <a:t>DMV Administrator</a:t>
            </a:r>
            <a:endParaRPr lang="en-US" sz="2800" b="1" dirty="0">
              <a:solidFill>
                <a:srgbClr val="FF820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43491"/>
              </p:ext>
            </p:extLst>
          </p:nvPr>
        </p:nvGraphicFramePr>
        <p:xfrm>
          <a:off x="1414731" y="1821274"/>
          <a:ext cx="6159258" cy="406850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879894">
                  <a:extLst>
                    <a:ext uri="{9D8B030D-6E8A-4147-A177-3AD203B41FA5}">
                      <a16:colId xmlns:a16="http://schemas.microsoft.com/office/drawing/2014/main" val="4215571438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549444603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524536590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1263775043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3663902089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1379586378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136812384"/>
                    </a:ext>
                  </a:extLst>
                </a:gridCol>
              </a:tblGrid>
              <a:tr h="384399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  <a:r>
                        <a:rPr lang="en-US" sz="1100" baseline="0" dirty="0" smtClean="0"/>
                        <a:t> Proposed</a:t>
                      </a:r>
                      <a:endParaRPr lang="en-US" sz="1100" dirty="0"/>
                    </a:p>
                  </a:txBody>
                  <a:tcPr marL="82411" marR="82411" marT="41206" marB="4120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2411" marR="82411" marT="41206" marB="4120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2411" marR="82411" marT="41206" marB="4120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2411" marR="82411" marT="41206" marB="4120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cap="none" spc="0" baseline="0" dirty="0" smtClean="0">
                          <a:solidFill>
                            <a:srgbClr val="FFFFFF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Assessor Proposed</a:t>
                      </a:r>
                      <a:endParaRPr lang="en-US" sz="1100" b="1" i="0" u="none" strike="noStrike" cap="none" spc="0" baseline="0" dirty="0">
                        <a:solidFill>
                          <a:srgbClr val="FFFFFF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2411" marR="82411" marT="41206" marB="41206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297153"/>
                  </a:ext>
                </a:extLst>
              </a:tr>
              <a:tr h="30645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marL="82411" marR="82411" marT="41206" marB="41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 marL="82411" marR="82411" marT="41206" marB="41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marL="82411" marR="82411" marT="41206" marB="41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marL="82411" marR="82411" marT="41206" marB="412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</a:t>
                      </a:r>
                      <a:endParaRPr lang="en-US" sz="11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2411" marR="82411" marT="41206" marB="4120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65885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On-Line</a:t>
                      </a:r>
                      <a:r>
                        <a:rPr lang="en-US" sz="1100" baseline="0" dirty="0" smtClean="0"/>
                        <a:t> 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$0.00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$0.00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$0.00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$0.00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On-Line</a:t>
                      </a:r>
                      <a:r>
                        <a:rPr lang="en-US" sz="1100" baseline="0" dirty="0" smtClean="0"/>
                        <a:t> 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$2.00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05060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Mail-In</a:t>
                      </a:r>
                    </a:p>
                    <a:p>
                      <a:pPr algn="ctr"/>
                      <a:r>
                        <a:rPr lang="en-US" sz="1100" dirty="0" smtClean="0"/>
                        <a:t>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$2.00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$2.00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$2.00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Mail-In</a:t>
                      </a:r>
                    </a:p>
                    <a:p>
                      <a:pPr algn="ctr"/>
                      <a:r>
                        <a:rPr lang="en-US" sz="1100" dirty="0" smtClean="0"/>
                        <a:t>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$4.00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57597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In-Person </a:t>
                      </a:r>
                      <a:r>
                        <a:rPr lang="en-US" sz="1100" dirty="0" err="1" smtClean="0"/>
                        <a:t>Reg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County Admin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County Admin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County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Admin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County</a:t>
                      </a:r>
                    </a:p>
                    <a:p>
                      <a:pPr algn="ctr"/>
                      <a:r>
                        <a:rPr lang="en-US" sz="1100" b="0" dirty="0" smtClean="0"/>
                        <a:t>Admin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In-Person </a:t>
                      </a:r>
                      <a:r>
                        <a:rPr lang="en-US" sz="1100" dirty="0" err="1" smtClean="0"/>
                        <a:t>Reg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</a:t>
                      </a:r>
                      <a:r>
                        <a:rPr lang="en-US" sz="1100" baseline="0" dirty="0" smtClean="0"/>
                        <a:t> Admin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77194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Dealer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br>
                        <a:rPr lang="en-US" sz="11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Centralized at ITD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$0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Centralized at ITD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br>
                        <a:rPr lang="en-US" sz="11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Centralized at ITD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Dealer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45786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Dealer 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$3</a:t>
                      </a:r>
                    </a:p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Dealer 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41397"/>
                  </a:ext>
                </a:extLst>
              </a:tr>
              <a:tr h="38439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r>
                        <a:rPr lang="en-US" sz="1100" baseline="30000" dirty="0" smtClean="0"/>
                        <a:t>rd</a:t>
                      </a:r>
                      <a:r>
                        <a:rPr lang="en-US" sz="1100" dirty="0" smtClean="0"/>
                        <a:t> Party 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$3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</a:t>
                      </a:r>
                      <a:endParaRPr lang="en-US" sz="1100" b="0" dirty="0"/>
                    </a:p>
                  </a:txBody>
                  <a:tcPr marL="82411" marR="82411" marT="41206" marB="4120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r>
                        <a:rPr lang="en-US" sz="1100" baseline="30000" dirty="0" smtClean="0"/>
                        <a:t>rd</a:t>
                      </a:r>
                      <a:r>
                        <a:rPr lang="en-US" sz="1100" dirty="0" smtClean="0"/>
                        <a:t> Party 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905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7410" y="341197"/>
            <a:ext cx="5297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Transitional Funding Options for Counties to Reduce $ Impact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48906" y="1311215"/>
            <a:ext cx="7151298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ITD,</a:t>
            </a:r>
            <a:r>
              <a:rPr kumimoji="0" lang="en-US" sz="1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Several Assessors, the Association, and the Governor's Office met on Aug 17</a:t>
            </a:r>
            <a:r>
              <a:rPr kumimoji="0" lang="en-US" sz="1200" b="0" i="0" u="none" strike="noStrike" cap="none" spc="0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th</a:t>
            </a:r>
            <a:r>
              <a:rPr lang="en-US" sz="1200" dirty="0"/>
              <a:t> </a:t>
            </a:r>
            <a:r>
              <a:rPr lang="en-US" sz="1200" dirty="0" smtClean="0"/>
              <a:t>and discussed the below options: </a:t>
            </a:r>
            <a:r>
              <a:rPr kumimoji="0" lang="en-US" sz="1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84985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7410" y="341197"/>
            <a:ext cx="5297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Transitional Funding Option Analysis</a:t>
            </a:r>
            <a:endParaRPr lang="en-US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37136"/>
              </p:ext>
            </p:extLst>
          </p:nvPr>
        </p:nvGraphicFramePr>
        <p:xfrm>
          <a:off x="1317821" y="1669211"/>
          <a:ext cx="1759788" cy="365081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879894">
                  <a:extLst>
                    <a:ext uri="{9D8B030D-6E8A-4147-A177-3AD203B41FA5}">
                      <a16:colId xmlns:a16="http://schemas.microsoft.com/office/drawing/2014/main" val="1831811802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4102059000"/>
                    </a:ext>
                  </a:extLst>
                </a:gridCol>
              </a:tblGrid>
              <a:tr h="30645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</a:t>
                      </a:r>
                      <a:endParaRPr lang="en-US" sz="11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82411" marR="82411" marT="41206" marB="4120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15666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On-Line</a:t>
                      </a:r>
                      <a:r>
                        <a:rPr lang="en-US" sz="1100" baseline="0" dirty="0" smtClean="0"/>
                        <a:t> 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$2.00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939559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</a:p>
                    <a:p>
                      <a:pPr algn="ctr"/>
                      <a:r>
                        <a:rPr lang="en-US" sz="1100" dirty="0" smtClean="0"/>
                        <a:t>Mail-In</a:t>
                      </a:r>
                    </a:p>
                    <a:p>
                      <a:pPr algn="ctr"/>
                      <a:r>
                        <a:rPr lang="en-US" sz="1100" dirty="0" smtClean="0"/>
                        <a:t>Renewal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$4.00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494011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In-Person </a:t>
                      </a:r>
                      <a:r>
                        <a:rPr lang="en-US" sz="1100" dirty="0" err="1" smtClean="0"/>
                        <a:t>Reg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</a:t>
                      </a:r>
                      <a:r>
                        <a:rPr lang="en-US" sz="1100" baseline="0" dirty="0" smtClean="0"/>
                        <a:t> Admin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89825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County Dealer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53109"/>
                  </a:ext>
                </a:extLst>
              </a:tr>
              <a:tr h="5386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ITD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Dealer </a:t>
                      </a:r>
                    </a:p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453965"/>
                  </a:ext>
                </a:extLst>
              </a:tr>
              <a:tr h="38439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r>
                        <a:rPr lang="en-US" sz="1100" baseline="30000" dirty="0" smtClean="0"/>
                        <a:t>rd</a:t>
                      </a:r>
                      <a:r>
                        <a:rPr lang="en-US" sz="1100" dirty="0" smtClean="0"/>
                        <a:t> Party Title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</a:t>
                      </a:r>
                      <a:endParaRPr lang="en-US" sz="1100" dirty="0"/>
                    </a:p>
                  </a:txBody>
                  <a:tcPr marL="82411" marR="82411" marT="41206" marB="4120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999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1721" y="1440621"/>
            <a:ext cx="4891177" cy="2585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13 Counties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have an Admin Fee under $4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aseline="0" dirty="0" smtClean="0"/>
              <a:t>Introducing</a:t>
            </a:r>
            <a:r>
              <a:rPr lang="en-US" dirty="0" smtClean="0"/>
              <a:t> another set of fees ($2/$4) is problematic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The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Vendor Bill will eliminate the need for ITD to pursue Dealer Title Centralization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Postage needs to be included in the discussion if online and mail are centralized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ITD needed to provide a longer runway for Assessors to plan for impacts.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1721" y="4252823"/>
            <a:ext cx="4891177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Our analysis led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to 5 areas of consideration: Online Renewals, Mail In Renewals, Vendor Processed Titles, Postage, and the Implementation Timeline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9699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7410" y="341197"/>
            <a:ext cx="5297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Transitional Funding Option for Counties to Plan for $ Impact</a:t>
            </a:r>
            <a:endParaRPr lang="en-US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86949"/>
              </p:ext>
            </p:extLst>
          </p:nvPr>
        </p:nvGraphicFramePr>
        <p:xfrm>
          <a:off x="457200" y="3312544"/>
          <a:ext cx="8229600" cy="139472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77964172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928734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19805008"/>
                    </a:ext>
                  </a:extLst>
                </a:gridCol>
              </a:tblGrid>
              <a:tr h="31055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FY22 (Oct 21 – Sept 22)​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FY23 (Oct 22 – Sept 23)​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FY24 (Oct 23 – Sept 24)​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615265"/>
                  </a:ext>
                </a:extLst>
              </a:tr>
              <a:tr h="108417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941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70008"/>
            <a:ext cx="8229600" cy="1477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Online and Mail In Renewal Processing will be centralized, as this is the most efficient and cost effective process for taxpayers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All Current Postage Fees will be frozen, and eventually eliminated, as centralization and plate-on-demand will eliminate the need for counties to mail plates and stickers to customers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3674852" y="3674855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6432429" y="3674855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6432429" y="3889078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6432428" y="4106178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432429" y="4314902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96729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7410" y="341197"/>
            <a:ext cx="5297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Understanding the Impact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49683"/>
              </p:ext>
            </p:extLst>
          </p:nvPr>
        </p:nvGraphicFramePr>
        <p:xfrm>
          <a:off x="396815" y="1408860"/>
          <a:ext cx="8229600" cy="139472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77964172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928734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19805008"/>
                    </a:ext>
                  </a:extLst>
                </a:gridCol>
              </a:tblGrid>
              <a:tr h="31055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FY22 (Oct 21 – Sept 22)​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FY23 (Oct 22 – Sept 23)​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FY24 (Oct 23 – Sept 24)​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615265"/>
                  </a:ext>
                </a:extLst>
              </a:tr>
              <a:tr h="108417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In Admin Fee​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 Title Portion​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Postage​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221" marR="83221" marT="41610" marB="41610">
                    <a:lnL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38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1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94179"/>
                  </a:ext>
                </a:extLst>
              </a:tr>
            </a:tbl>
          </a:graphicData>
        </a:graphic>
      </p:graphicFrame>
      <p:sp>
        <p:nvSpPr>
          <p:cNvPr id="8" name="Multiply 7"/>
          <p:cNvSpPr/>
          <p:nvPr/>
        </p:nvSpPr>
        <p:spPr>
          <a:xfrm>
            <a:off x="3614467" y="1771171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6372044" y="1771171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6372044" y="1985394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6372043" y="2202494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372044" y="2411218"/>
            <a:ext cx="1802921" cy="181154"/>
          </a:xfrm>
          <a:prstGeom prst="mathMultiply">
            <a:avLst>
              <a:gd name="adj1" fmla="val 6332"/>
            </a:avLst>
          </a:prstGeom>
          <a:solidFill>
            <a:srgbClr val="FF0000"/>
          </a:solidFill>
          <a:ln w="3175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815" y="3042759"/>
            <a:ext cx="8229600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This process will not introduce any new fees.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The numbers that you are seeing at based on the last 3 months of transactions, extrapolated out over a year. Mail In numbers were assumed at 20%.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The impact difference between counties varies greatly, the highest monetary impacts will be felt by the larger counties. However it is likely a 30% to 40% revenue decrease from DMV transactions for all counties by the end of FY24.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The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number in the right column (FY24) is in addition to the center column (FY23)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baseline="0" dirty="0" smtClean="0"/>
              <a:t>This</a:t>
            </a:r>
            <a:r>
              <a:rPr lang="en-US" sz="1600" dirty="0" smtClean="0"/>
              <a:t> impact assumes the Admins Fees remain the same.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At the end of FY24, the compensation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counties receive for transactions will be consistent with transactions being performed in the office.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7687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ubtitle 9"/>
          <p:cNvSpPr txBox="1">
            <a:spLocks noGrp="1"/>
          </p:cNvSpPr>
          <p:nvPr>
            <p:ph type="subTitle" sz="quarter" idx="1"/>
          </p:nvPr>
        </p:nvSpPr>
        <p:spPr>
          <a:xfrm>
            <a:off x="221058" y="2913017"/>
            <a:ext cx="8294292" cy="240356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>
              <a:spcBef>
                <a:spcPts val="500"/>
              </a:spcBef>
              <a:defRPr sz="2400" b="1">
                <a:solidFill>
                  <a:srgbClr val="404040"/>
                </a:solidFill>
              </a:defRPr>
            </a:lvl1pPr>
          </a:lstStyle>
          <a:p>
            <a:r>
              <a:rPr lang="en-US" sz="6600" dirty="0" smtClean="0">
                <a:solidFill>
                  <a:srgbClr val="FF8200"/>
                </a:solidFill>
              </a:rPr>
              <a:t>Questions?</a:t>
            </a:r>
            <a:endParaRPr lang="en-US" sz="6600" dirty="0">
              <a:solidFill>
                <a:srgbClr val="FF8200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B69523-6DFC-2F47-87E1-068869D329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4194101" cy="1944538"/>
          </a:xfrm>
          <a:prstGeom prst="rect">
            <a:avLst/>
          </a:prstGeom>
        </p:spPr>
      </p:pic>
      <p:pic>
        <p:nvPicPr>
          <p:cNvPr id="19" name="Picture 18" descr="A close up of a screen&#10;&#10;Description automatically generated">
            <a:extLst>
              <a:ext uri="{FF2B5EF4-FFF2-40B4-BE49-F238E27FC236}">
                <a16:creationId xmlns:a16="http://schemas.microsoft.com/office/drawing/2014/main" id="{02B2438D-C311-9A47-A38E-5AF90D92A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057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160339" y="1614935"/>
            <a:ext cx="575468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GEM Vehicles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Since March, improvements have continued every 3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transaction times across the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Major New Functionality Added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QR Code usage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502- Dealer Purchase New Vehicle Registration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Fleet Inventory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Dealer Services Enhancements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GEM Drivers Enhancements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Release of Liability On-Line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7" name="Title 7"/>
          <p:cNvSpPr txBox="1">
            <a:spLocks/>
          </p:cNvSpPr>
          <p:nvPr/>
        </p:nvSpPr>
        <p:spPr>
          <a:xfrm>
            <a:off x="2691532" y="53901"/>
            <a:ext cx="6074569" cy="116989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0" indent="0" algn="ctr" defTabSz="457200" latinLnBrk="0">
              <a:lnSpc>
                <a:spcPts val="8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solidFill>
                  <a:srgbClr val="002CB9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>
              <a:lnSpc>
                <a:spcPts val="6900"/>
              </a:lnSpc>
            </a:pPr>
            <a:r>
              <a:rPr lang="en-US" sz="3600" dirty="0" smtClean="0">
                <a:solidFill>
                  <a:srgbClr val="002060"/>
                </a:solidFill>
              </a:rPr>
              <a:t>GEM &amp; Technology Update</a:t>
            </a:r>
            <a:endParaRPr lang="en-US" sz="36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00787" y="1524186"/>
            <a:ext cx="1957388" cy="1923864"/>
            <a:chOff x="6300787" y="1800411"/>
            <a:chExt cx="1552575" cy="13906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787" y="1800411"/>
              <a:ext cx="1552575" cy="1390650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1D2DD50-C6C3-4941-96F7-0ACCA6759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7"/>
            <a:stretch/>
          </p:blipFill>
          <p:spPr>
            <a:xfrm>
              <a:off x="6443690" y="2124075"/>
              <a:ext cx="1248146" cy="578686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1FF22D9-8070-B144-AB38-01E3DEA107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820" y="3619500"/>
            <a:ext cx="1463713" cy="2136332"/>
          </a:xfrm>
          <a:prstGeom prst="rect">
            <a:avLst/>
          </a:prstGeom>
        </p:spPr>
      </p:pic>
      <p:pic>
        <p:nvPicPr>
          <p:cNvPr id="1026" name="Picture 3" descr="How to use QR Codes on TV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834" y="3275593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73750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3103564" y="1438218"/>
            <a:ext cx="575468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What’s Next For GEM/Technology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Authorized Providers (Dealer’s Senate Bill 1102)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502-Dealer Purchased Recreational Vehicles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502-Dealer Purchased Vehicle with Plate Transfer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On-Line/Mobile Alternatives vs In-Person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System Enhancements Across GEM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Quick Scan Bar Code for Counties and ITD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Equipment for Counties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(PCs, Scanners, Barcode Scanners)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Updating The Automated Driver’s License Testing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RFP for the Driver’s License Print Service Provider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7" name="Title 7"/>
          <p:cNvSpPr txBox="1">
            <a:spLocks/>
          </p:cNvSpPr>
          <p:nvPr/>
        </p:nvSpPr>
        <p:spPr>
          <a:xfrm>
            <a:off x="2691532" y="53901"/>
            <a:ext cx="6074569" cy="116989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0" indent="0" algn="ctr" defTabSz="457200" latinLnBrk="0">
              <a:lnSpc>
                <a:spcPts val="8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solidFill>
                  <a:srgbClr val="002CB9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>
              <a:lnSpc>
                <a:spcPts val="6900"/>
              </a:lnSpc>
            </a:pPr>
            <a:r>
              <a:rPr lang="en-US" sz="3600" dirty="0" smtClean="0">
                <a:solidFill>
                  <a:srgbClr val="002060"/>
                </a:solidFill>
              </a:rPr>
              <a:t>GEM &amp; Technology Update</a:t>
            </a:r>
            <a:endParaRPr lang="en-US" sz="3600" dirty="0">
              <a:solidFill>
                <a:srgbClr val="00206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560" y="3613365"/>
            <a:ext cx="1957388" cy="1923864"/>
            <a:chOff x="6300787" y="1800411"/>
            <a:chExt cx="1552575" cy="139065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787" y="1800411"/>
              <a:ext cx="1552575" cy="1390650"/>
            </a:xfrm>
            <a:prstGeom prst="rect">
              <a:avLst/>
            </a:prstGeom>
          </p:spPr>
        </p:pic>
        <p:pic>
          <p:nvPicPr>
            <p:cNvPr id="18" name="Picture 1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1D2DD50-C6C3-4941-96F7-0ACCA6759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7"/>
            <a:stretch/>
          </p:blipFill>
          <p:spPr>
            <a:xfrm>
              <a:off x="6443690" y="2124075"/>
              <a:ext cx="1248146" cy="578686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91FF22D9-8070-B144-AB38-01E3DEA107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98" y="1363127"/>
            <a:ext cx="1463713" cy="21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287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174EA72-4B92-FC4F-B363-8C783C43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12" y="322728"/>
            <a:ext cx="6911788" cy="76252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Service Delivery Evolving</a:t>
            </a:r>
            <a:endParaRPr lang="en-AT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81876" y="1822488"/>
            <a:ext cx="4100867" cy="3125562"/>
            <a:chOff x="3600985" y="1938375"/>
            <a:chExt cx="4338768" cy="3375214"/>
          </a:xfrm>
        </p:grpSpPr>
        <p:pic>
          <p:nvPicPr>
            <p:cNvPr id="10" name="Picture 2" descr="Consumer PNG HD Image | PNG All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5175" y="2989329"/>
              <a:ext cx="993889" cy="1101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duotone>
                <a:srgbClr val="E7E6E6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600985" y="2131993"/>
              <a:ext cx="1906588" cy="69472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grayscl/>
            </a:blip>
            <a:stretch>
              <a:fillRect/>
            </a:stretch>
          </p:blipFill>
          <p:spPr>
            <a:xfrm>
              <a:off x="6501462" y="1938375"/>
              <a:ext cx="740698" cy="74069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>
              <a:duotone>
                <a:srgbClr val="A5A5A5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4101146" y="4289551"/>
              <a:ext cx="952991" cy="965475"/>
            </a:xfrm>
            <a:prstGeom prst="rect">
              <a:avLst/>
            </a:prstGeom>
          </p:spPr>
        </p:pic>
        <p:pic>
          <p:nvPicPr>
            <p:cNvPr id="14" name="Picture 12" descr="Call Center Icons - Download Free Vector Icons | Noun Project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rgbClr val="A5A5A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1270" y="3121212"/>
              <a:ext cx="668483" cy="668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6" descr="Government Icon Png #296675 - Free Icons Library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rgbClr val="A5A5A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6154" y="4377267"/>
              <a:ext cx="903404" cy="936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Logo, company name&#10;&#10;Description automatically generated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0653" y="2244435"/>
              <a:ext cx="553979" cy="357658"/>
            </a:xfrm>
            <a:prstGeom prst="rect">
              <a:avLst/>
            </a:prstGeom>
          </p:spPr>
        </p:pic>
        <p:pic>
          <p:nvPicPr>
            <p:cNvPr id="17" name="Picture 16" descr="Logo, company name&#10;&#10;Description automatically generated"/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405" y="2491455"/>
              <a:ext cx="323206" cy="221275"/>
            </a:xfrm>
            <a:prstGeom prst="rect">
              <a:avLst/>
            </a:prstGeom>
          </p:spPr>
        </p:pic>
        <p:pic>
          <p:nvPicPr>
            <p:cNvPr id="18" name="Picture 17" descr="Logo, company name&#10;&#10;Description automatically generated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1817" y="2577153"/>
              <a:ext cx="225319" cy="15318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375175" y="2643842"/>
              <a:ext cx="86502" cy="86502"/>
            </a:xfrm>
            <a:prstGeom prst="rect">
              <a:avLst/>
            </a:prstGeom>
          </p:spPr>
        </p:pic>
        <p:cxnSp>
          <p:nvCxnSpPr>
            <p:cNvPr id="20" name="Straight Arrow Connector 19"/>
            <p:cNvCxnSpPr>
              <a:stCxn id="10" idx="1"/>
              <a:endCxn id="11" idx="2"/>
            </p:cNvCxnSpPr>
            <p:nvPr/>
          </p:nvCxnSpPr>
          <p:spPr>
            <a:xfrm flipH="1" flipV="1">
              <a:off x="4554279" y="2826722"/>
              <a:ext cx="820896" cy="71333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Straight Arrow Connector 20"/>
            <p:cNvCxnSpPr>
              <a:endCxn id="12" idx="2"/>
            </p:cNvCxnSpPr>
            <p:nvPr/>
          </p:nvCxnSpPr>
          <p:spPr>
            <a:xfrm flipV="1">
              <a:off x="6455566" y="2679073"/>
              <a:ext cx="416245" cy="58234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endCxn id="14" idx="1"/>
            </p:cNvCxnSpPr>
            <p:nvPr/>
          </p:nvCxnSpPr>
          <p:spPr>
            <a:xfrm>
              <a:off x="6455566" y="3455453"/>
              <a:ext cx="815704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>
            <a:xfrm flipH="1">
              <a:off x="4913244" y="4101306"/>
              <a:ext cx="447378" cy="46421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>
            <a:xfrm>
              <a:off x="6319669" y="4090782"/>
              <a:ext cx="566696" cy="47014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719755" y="3713274"/>
              <a:ext cx="171026" cy="264814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134268" y="1307777"/>
            <a:ext cx="427655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Needs are changing</a:t>
            </a:r>
            <a:br>
              <a:rPr lang="en-US" sz="240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sz="2400" b="1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Customers want options </a:t>
            </a: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to meet their needs</a:t>
            </a:r>
            <a:b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Reduced costs to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Improved timelines (24-48 </a:t>
            </a:r>
            <a:r>
              <a:rPr lang="en-US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hrs</a:t>
            </a: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Improved lobby wait times</a:t>
            </a:r>
            <a:b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Standard work across the state including any door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57063" y="1851500"/>
            <a:ext cx="55695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20%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40242" y="1710019"/>
            <a:ext cx="55695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20%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46287" y="4021281"/>
            <a:ext cx="55695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59%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06750" y="2631145"/>
            <a:ext cx="55695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1%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80485" y="3293642"/>
            <a:ext cx="146999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Est 45% of titles</a:t>
            </a: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9563129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133300" y="1485610"/>
            <a:ext cx="454577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Online</a:t>
            </a:r>
            <a:br>
              <a:rPr lang="en-US" sz="240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sz="2400" b="1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We are on pace to exceed </a:t>
            </a:r>
            <a:r>
              <a:rPr lang="en-US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1 </a:t>
            </a:r>
            <a:r>
              <a:rPr lang="en-US" b="1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Million</a:t>
            </a: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 online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transactions this year </a:t>
            </a:r>
            <a:r>
              <a:rPr lang="en-US" i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(in 2016 we had just over 260,000)</a:t>
            </a: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QR code trial went great, looking to go statewide</a:t>
            </a:r>
            <a:b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+mj-lt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E-502 option launched and over 4,500 registered new car online. 75% completed transaction – Assuming 25% needed plate transfer which is coming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74EA72-4B92-FC4F-B363-8C783C43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12" y="322728"/>
            <a:ext cx="6911788" cy="76252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Service Delivery Evolving</a:t>
            </a:r>
            <a:endParaRPr lang="en-AT" sz="4400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62755" y="1337261"/>
            <a:ext cx="3840373" cy="2808585"/>
            <a:chOff x="4383742" y="2112079"/>
            <a:chExt cx="2140643" cy="1536286"/>
          </a:xfrm>
        </p:grpSpPr>
        <p:pic>
          <p:nvPicPr>
            <p:cNvPr id="10" name="Picture 2" descr="Consumer PNG HD Image | PNG All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779" y="2784492"/>
              <a:ext cx="768606" cy="863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duotone>
                <a:srgbClr val="E7E6E6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383742" y="2112079"/>
              <a:ext cx="1474425" cy="544878"/>
            </a:xfrm>
            <a:prstGeom prst="rect">
              <a:avLst/>
            </a:prstGeom>
          </p:spPr>
        </p:pic>
        <p:pic>
          <p:nvPicPr>
            <p:cNvPr id="16" name="Picture 15" descr="Logo, company name&#10;&#10;Description automatically generated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4817" y="2200269"/>
              <a:ext cx="428410" cy="280512"/>
            </a:xfrm>
            <a:prstGeom prst="rect">
              <a:avLst/>
            </a:prstGeom>
          </p:spPr>
        </p:pic>
        <p:pic>
          <p:nvPicPr>
            <p:cNvPr id="17" name="Picture 16" descr="Logo, company name&#10;&#10;Description automatically generated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6146" y="2394007"/>
              <a:ext cx="249945" cy="173547"/>
            </a:xfrm>
            <a:prstGeom prst="rect">
              <a:avLst/>
            </a:prstGeom>
          </p:spPr>
        </p:pic>
        <p:pic>
          <p:nvPicPr>
            <p:cNvPr id="18" name="Picture 17" descr="Logo, company name&#10;&#10;Description automatically generated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5716" y="2461223"/>
              <a:ext cx="174246" cy="12014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55778" y="2513526"/>
              <a:ext cx="66895" cy="67844"/>
            </a:xfrm>
            <a:prstGeom prst="rect">
              <a:avLst/>
            </a:prstGeom>
          </p:spPr>
        </p:pic>
        <p:cxnSp>
          <p:nvCxnSpPr>
            <p:cNvPr id="20" name="Straight Arrow Connector 19"/>
            <p:cNvCxnSpPr>
              <a:stCxn id="10" idx="1"/>
              <a:endCxn id="11" idx="2"/>
            </p:cNvCxnSpPr>
            <p:nvPr/>
          </p:nvCxnSpPr>
          <p:spPr>
            <a:xfrm flipH="1" flipV="1">
              <a:off x="5120955" y="2656958"/>
              <a:ext cx="634825" cy="55947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22253" y="3352283"/>
              <a:ext cx="132260" cy="207694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1FF22D9-8070-B144-AB38-01E3DEA1077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71" y="3488060"/>
            <a:ext cx="1157708" cy="168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0357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147938" y="1486751"/>
            <a:ext cx="501189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j-ea"/>
                <a:ea typeface="+mj-ea"/>
              </a:rPr>
              <a:t>Authorized </a:t>
            </a:r>
            <a:r>
              <a:rPr 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parties</a:t>
            </a:r>
            <a:br>
              <a:rPr lang="en-US" sz="24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endParaRPr lang="en-US" sz="24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Up to 10 providers will be allowed in </a:t>
            </a:r>
            <a:r>
              <a:rPr lang="en-US" dirty="0" smtClean="0">
                <a:solidFill>
                  <a:schemeClr val="tx1"/>
                </a:solidFill>
                <a:latin typeface="+mj-ea"/>
                <a:ea typeface="+mj-ea"/>
              </a:rPr>
              <a:t>Idaho. We expect at least one in place by end of year.</a:t>
            </a: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Agreements (business and technical) </a:t>
            </a:r>
            <a:r>
              <a:rPr lang="en-US" dirty="0" smtClean="0">
                <a:solidFill>
                  <a:schemeClr val="tx1"/>
                </a:solidFill>
                <a:latin typeface="+mj-ea"/>
                <a:ea typeface="+mj-ea"/>
              </a:rPr>
              <a:t>are being finalized and are using national best practices</a:t>
            </a: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Many vendors already providing other services to dealers </a:t>
            </a:r>
          </a:p>
          <a:p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Assumption is 80-90% take rate or about 300,000 customers annually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74EA72-4B92-FC4F-B363-8C783C43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12" y="322728"/>
            <a:ext cx="6911788" cy="76252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Service Delivery Evolving</a:t>
            </a:r>
            <a:endParaRPr lang="en-AT" sz="4400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37038" y="1900615"/>
            <a:ext cx="2409649" cy="2783865"/>
            <a:chOff x="4770531" y="2784491"/>
            <a:chExt cx="1753853" cy="1776993"/>
          </a:xfrm>
        </p:grpSpPr>
        <p:pic>
          <p:nvPicPr>
            <p:cNvPr id="10" name="Picture 2" descr="Consumer PNG HD Image | PNG All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778" y="2784491"/>
              <a:ext cx="768606" cy="863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duotone>
                <a:srgbClr val="A5A5A5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4770531" y="3804259"/>
              <a:ext cx="736978" cy="757225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/>
            <p:nvPr/>
          </p:nvCxnSpPr>
          <p:spPr>
            <a:xfrm flipH="1">
              <a:off x="5398553" y="3656618"/>
              <a:ext cx="345972" cy="3640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22253" y="3352283"/>
              <a:ext cx="132260" cy="2076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81972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174EA72-4B92-FC4F-B363-8C783C43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12" y="322728"/>
            <a:ext cx="6911788" cy="76252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Service Delivery Evolving</a:t>
            </a:r>
            <a:endParaRPr lang="en-AT" sz="4400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70777" y="1663930"/>
            <a:ext cx="2481248" cy="3257235"/>
            <a:chOff x="5755778" y="1960224"/>
            <a:chExt cx="1983270" cy="2647191"/>
          </a:xfrm>
        </p:grpSpPr>
        <p:pic>
          <p:nvPicPr>
            <p:cNvPr id="10" name="Picture 2" descr="Consumer PNG HD Image | PNG All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778" y="2784491"/>
              <a:ext cx="768606" cy="863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grayscl/>
            </a:blip>
            <a:stretch>
              <a:fillRect/>
            </a:stretch>
          </p:blipFill>
          <p:spPr>
            <a:xfrm>
              <a:off x="6626772" y="1960224"/>
              <a:ext cx="572805" cy="580932"/>
            </a:xfrm>
            <a:prstGeom prst="rect">
              <a:avLst/>
            </a:prstGeom>
          </p:spPr>
        </p:pic>
        <p:pic>
          <p:nvPicPr>
            <p:cNvPr id="14" name="Picture 12" descr="Call Center Icons - Download Free Vector Icons | Noun Project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rgbClr val="A5A5A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2089" y="2887927"/>
              <a:ext cx="516959" cy="524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6" descr="Government Icon Png #296675 - Free Icons Library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rgbClr val="A5A5A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3200" y="3873055"/>
              <a:ext cx="698631" cy="734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Straight Arrow Connector 20"/>
            <p:cNvCxnSpPr>
              <a:endCxn id="12" idx="2"/>
            </p:cNvCxnSpPr>
            <p:nvPr/>
          </p:nvCxnSpPr>
          <p:spPr>
            <a:xfrm flipV="1">
              <a:off x="6591279" y="2541156"/>
              <a:ext cx="321895" cy="45673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endCxn id="14" idx="1"/>
            </p:cNvCxnSpPr>
            <p:nvPr/>
          </p:nvCxnSpPr>
          <p:spPr>
            <a:xfrm>
              <a:off x="6591279" y="3150073"/>
              <a:ext cx="630810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>
            <a:xfrm>
              <a:off x="6486186" y="3648364"/>
              <a:ext cx="438244" cy="36873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22253" y="3352283"/>
              <a:ext cx="132260" cy="207694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134269" y="1663930"/>
            <a:ext cx="507454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j-ea"/>
                <a:ea typeface="+mj-ea"/>
              </a:rPr>
              <a:t>Traditional services</a:t>
            </a:r>
          </a:p>
          <a:p>
            <a:pPr algn="ctr"/>
            <a:endParaRPr lang="en-US" sz="1600" b="1" u="sng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There will always be a </a:t>
            </a:r>
            <a:r>
              <a:rPr lang="en-US" dirty="0" smtClean="0">
                <a:solidFill>
                  <a:schemeClr val="tx1"/>
                </a:solidFill>
                <a:latin typeface="+mj-ea"/>
                <a:ea typeface="+mj-ea"/>
              </a:rPr>
              <a:t>need, </a:t>
            </a: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but we anticipate a reduced need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Many folks prefer to mail in or walk-in for their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Funding impacts are inevitable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ea"/>
                <a:ea typeface="+mj-ea"/>
              </a:rPr>
              <a:t>Need to plan to right-size staff at county and state </a:t>
            </a:r>
            <a:r>
              <a:rPr lang="en-US" dirty="0" smtClean="0">
                <a:solidFill>
                  <a:schemeClr val="tx1"/>
                </a:solidFill>
                <a:latin typeface="+mj-ea"/>
                <a:ea typeface="+mj-ea"/>
              </a:rPr>
              <a:t>level once revenue impact is known</a:t>
            </a:r>
            <a:endParaRPr 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7226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EA72-4B92-FC4F-B363-8C783C43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12" y="322728"/>
            <a:ext cx="6911788" cy="76252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 Service Delivery </a:t>
            </a:r>
            <a:r>
              <a:rPr lang="en-US" sz="4400" dirty="0" smtClean="0">
                <a:solidFill>
                  <a:srgbClr val="002060"/>
                </a:solidFill>
              </a:rPr>
              <a:t>Model Study</a:t>
            </a:r>
            <a:br>
              <a:rPr lang="en-US" sz="4400" dirty="0" smtClean="0">
                <a:solidFill>
                  <a:srgbClr val="002060"/>
                </a:solidFill>
              </a:rPr>
            </a:br>
            <a:r>
              <a:rPr lang="en-US" sz="2700" dirty="0" smtClean="0">
                <a:solidFill>
                  <a:srgbClr val="002060"/>
                </a:solidFill>
              </a:rPr>
              <a:t>FHWA Funds (Transportation Research Board)</a:t>
            </a:r>
            <a:endParaRPr lang="en-AT" sz="27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DE8416-143B-1044-95CB-218A30D7C503}"/>
              </a:ext>
            </a:extLst>
          </p:cNvPr>
          <p:cNvSpPr txBox="1"/>
          <p:nvPr/>
        </p:nvSpPr>
        <p:spPr>
          <a:xfrm>
            <a:off x="3335270" y="1410980"/>
            <a:ext cx="3583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close up of a screen&#10;&#10;Description automatically generated">
            <a:extLst>
              <a:ext uri="{FF2B5EF4-FFF2-40B4-BE49-F238E27FC236}">
                <a16:creationId xmlns:a16="http://schemas.microsoft.com/office/drawing/2014/main" id="{2FD899A2-86D5-ED41-8267-50655A612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D2DD50-C6C3-4941-96F7-0ACCA6759C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255514" y="264172"/>
            <a:ext cx="2124615" cy="985049"/>
          </a:xfrm>
          <a:prstGeom prst="rect">
            <a:avLst/>
          </a:prstGeom>
        </p:spPr>
      </p:pic>
      <p:pic>
        <p:nvPicPr>
          <p:cNvPr id="1026" name="Picture 2" descr="Machine generated alternative text:&#10;Task &#10;1 - Project Launch and Kick-off Meeting &#10;2 - Review Idaho model &amp; survey other state &#10;models &#10;June &#10;COMPLETE &#10;July &#10;August &#10;Month &#10;September &#10;October &#10;November &#10;December &#10;IN PROGRESS &#10;3 - Identify benefits &amp; challenges of possible &#10;solutions &#10;4 - Describe possible recommendations for &#10;current model improvements &#10;5 - Review &amp; compare statutes &amp; regulations &#10;of DMV service delivery in Idaho and other &#10;states &#10;6 - Review info; Assess best practices &amp; &#10;develop recommendations; Draft final report &#10;&amp; present findings to ITD ">
            <a:extLst>
              <a:ext uri="{FF2B5EF4-FFF2-40B4-BE49-F238E27FC236}">
                <a16:creationId xmlns:a16="http://schemas.microsoft.com/office/drawing/2014/main" id="{267AB796-F88F-4B69-88E1-274DF71A1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31" y="1495900"/>
            <a:ext cx="8319892" cy="4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262476" y="1814159"/>
            <a:ext cx="9525" cy="356235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8330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7"/>
          <p:cNvSpPr txBox="1">
            <a:spLocks noGrp="1"/>
          </p:cNvSpPr>
          <p:nvPr>
            <p:ph type="ctrTitle"/>
          </p:nvPr>
        </p:nvSpPr>
        <p:spPr>
          <a:xfrm>
            <a:off x="463032" y="2935698"/>
            <a:ext cx="8031928" cy="720095"/>
          </a:xfrm>
          <a:prstGeom prst="rect">
            <a:avLst/>
          </a:prstGeom>
          <a:noFill/>
        </p:spPr>
        <p:txBody>
          <a:bodyPr>
            <a:normAutofit fontScale="90000"/>
          </a:bodyPr>
          <a:lstStyle>
            <a:lvl1pPr>
              <a:lnSpc>
                <a:spcPts val="8200"/>
              </a:lnSpc>
              <a:defRPr sz="5400">
                <a:solidFill>
                  <a:srgbClr val="002CB9"/>
                </a:solidFill>
              </a:defRPr>
            </a:lvl1pPr>
          </a:lstStyle>
          <a:p>
            <a:r>
              <a:rPr lang="en-US" sz="5700" dirty="0" smtClean="0">
                <a:solidFill>
                  <a:srgbClr val="37548E"/>
                </a:solidFill>
              </a:rPr>
              <a:t>Brian Goeke</a:t>
            </a:r>
            <a:endParaRPr lang="en-US" sz="5800" dirty="0">
              <a:solidFill>
                <a:srgbClr val="37548E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763BDA-54EC-2749-8495-E13D3CFA33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"/>
          <a:stretch/>
        </p:blipFill>
        <p:spPr>
          <a:xfrm>
            <a:off x="1766618" y="383716"/>
            <a:ext cx="5424757" cy="2515115"/>
          </a:xfrm>
          <a:prstGeom prst="rect">
            <a:avLst/>
          </a:prstGeom>
        </p:spPr>
      </p:pic>
      <p:pic>
        <p:nvPicPr>
          <p:cNvPr id="7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573FC0C3-4A97-864C-9263-3DA6E7783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9" y="5499848"/>
            <a:ext cx="9155692" cy="11698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47913" y="3786386"/>
            <a:ext cx="3719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8200"/>
                </a:solidFill>
              </a:rPr>
              <a:t>DMV Policy Manager</a:t>
            </a:r>
            <a:endParaRPr lang="en-US" sz="2800" b="1" dirty="0">
              <a:solidFill>
                <a:srgbClr val="FF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89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9702</TotalTime>
  <Words>1009</Words>
  <Application>Microsoft Office PowerPoint</Application>
  <PresentationFormat>On-screen Show (4:3)</PresentationFormat>
  <Paragraphs>203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Verdana</vt:lpstr>
      <vt:lpstr>Wingdings</vt:lpstr>
      <vt:lpstr>Office Theme</vt:lpstr>
      <vt:lpstr>Alberto Gonzalez</vt:lpstr>
      <vt:lpstr>PowerPoint Presentation</vt:lpstr>
      <vt:lpstr>PowerPoint Presentation</vt:lpstr>
      <vt:lpstr>Service Delivery Evolving</vt:lpstr>
      <vt:lpstr>Service Delivery Evolving</vt:lpstr>
      <vt:lpstr>Service Delivery Evolving</vt:lpstr>
      <vt:lpstr>Service Delivery Evolving</vt:lpstr>
      <vt:lpstr> Service Delivery Model Study FHWA Funds (Transportation Research Board)</vt:lpstr>
      <vt:lpstr>Brian Goeke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Engagement Team</dc:title>
  <dc:creator>Jared Tuttle</dc:creator>
  <cp:lastModifiedBy>Alberto Gonzalez</cp:lastModifiedBy>
  <cp:revision>149</cp:revision>
  <cp:lastPrinted>2021-08-02T13:19:24Z</cp:lastPrinted>
  <dcterms:created xsi:type="dcterms:W3CDTF">2020-09-08T18:57:04Z</dcterms:created>
  <dcterms:modified xsi:type="dcterms:W3CDTF">2021-08-24T13:52:29Z</dcterms:modified>
</cp:coreProperties>
</file>