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9" r:id="rId2"/>
  </p:sldMasterIdLst>
  <p:sldIdLst>
    <p:sldId id="258" r:id="rId3"/>
    <p:sldId id="270" r:id="rId4"/>
    <p:sldId id="261" r:id="rId5"/>
    <p:sldId id="268" r:id="rId6"/>
    <p:sldId id="265" r:id="rId7"/>
    <p:sldId id="263" r:id="rId8"/>
    <p:sldId id="316" r:id="rId9"/>
    <p:sldId id="317" r:id="rId10"/>
    <p:sldId id="304" r:id="rId11"/>
    <p:sldId id="306" r:id="rId12"/>
    <p:sldId id="285" r:id="rId13"/>
    <p:sldId id="319" r:id="rId14"/>
    <p:sldId id="305" r:id="rId15"/>
    <p:sldId id="286" r:id="rId16"/>
    <p:sldId id="308" r:id="rId17"/>
    <p:sldId id="314" r:id="rId18"/>
    <p:sldId id="274" r:id="rId19"/>
    <p:sldId id="312" r:id="rId20"/>
    <p:sldId id="311" r:id="rId21"/>
    <p:sldId id="320" r:id="rId22"/>
    <p:sldId id="26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078E9-E033-4D40-913A-A13B136A527C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ABC683B-D957-4222-928E-FF3587D5BD97}">
      <dgm:prSet custT="1"/>
      <dgm:spPr/>
      <dgm:t>
        <a:bodyPr/>
        <a:lstStyle/>
        <a:p>
          <a:r>
            <a:rPr lang="en-US" sz="3600" b="1" dirty="0"/>
            <a:t>Training</a:t>
          </a:r>
          <a:endParaRPr lang="en-US" sz="2800" b="1" dirty="0"/>
        </a:p>
      </dgm:t>
    </dgm:pt>
    <dgm:pt modelId="{EB5F3EBC-EC27-4BFE-8DA2-9A16A2387FE4}" type="parTrans" cxnId="{D25AD463-F268-445C-9328-F3BD20427BE3}">
      <dgm:prSet/>
      <dgm:spPr/>
      <dgm:t>
        <a:bodyPr/>
        <a:lstStyle/>
        <a:p>
          <a:endParaRPr lang="en-US"/>
        </a:p>
      </dgm:t>
    </dgm:pt>
    <dgm:pt modelId="{9BB1F007-0B3C-4AE2-ACC4-E3383D011371}" type="sibTrans" cxnId="{D25AD463-F268-445C-9328-F3BD20427BE3}">
      <dgm:prSet/>
      <dgm:spPr/>
      <dgm:t>
        <a:bodyPr/>
        <a:lstStyle/>
        <a:p>
          <a:endParaRPr lang="en-US"/>
        </a:p>
      </dgm:t>
    </dgm:pt>
    <dgm:pt modelId="{368AEC9C-B2CE-4E24-94FD-C0278DA79890}">
      <dgm:prSet/>
      <dgm:spPr/>
      <dgm:t>
        <a:bodyPr/>
        <a:lstStyle/>
        <a:p>
          <a:r>
            <a:rPr lang="en-US" dirty="0"/>
            <a:t>Use of Force</a:t>
          </a:r>
        </a:p>
      </dgm:t>
    </dgm:pt>
    <dgm:pt modelId="{FF1025E0-1794-4BA0-8A2B-F686B2E02930}" type="parTrans" cxnId="{7F4BC8B2-4D62-49AC-A322-1F9667E83A4B}">
      <dgm:prSet/>
      <dgm:spPr/>
      <dgm:t>
        <a:bodyPr/>
        <a:lstStyle/>
        <a:p>
          <a:endParaRPr lang="en-US"/>
        </a:p>
      </dgm:t>
    </dgm:pt>
    <dgm:pt modelId="{B8B60482-7FB1-4EBC-980B-3D91055B86F1}" type="sibTrans" cxnId="{7F4BC8B2-4D62-49AC-A322-1F9667E83A4B}">
      <dgm:prSet/>
      <dgm:spPr/>
      <dgm:t>
        <a:bodyPr/>
        <a:lstStyle/>
        <a:p>
          <a:endParaRPr lang="en-US"/>
        </a:p>
      </dgm:t>
    </dgm:pt>
    <dgm:pt modelId="{80906954-A041-4B6E-82E7-49630DEBEBAA}">
      <dgm:prSet/>
      <dgm:spPr/>
      <dgm:t>
        <a:bodyPr/>
        <a:lstStyle/>
        <a:p>
          <a:r>
            <a:rPr lang="en-US"/>
            <a:t>Inmate Well Being Checks</a:t>
          </a:r>
        </a:p>
      </dgm:t>
    </dgm:pt>
    <dgm:pt modelId="{CA3ABCA3-6003-4627-A669-B26A9966BD83}" type="parTrans" cxnId="{954E0344-7DE8-4E25-935C-8CF717334A94}">
      <dgm:prSet/>
      <dgm:spPr/>
      <dgm:t>
        <a:bodyPr/>
        <a:lstStyle/>
        <a:p>
          <a:endParaRPr lang="en-US"/>
        </a:p>
      </dgm:t>
    </dgm:pt>
    <dgm:pt modelId="{F8950E6D-3966-4E4B-A705-70B44DEC8B94}" type="sibTrans" cxnId="{954E0344-7DE8-4E25-935C-8CF717334A94}">
      <dgm:prSet/>
      <dgm:spPr/>
      <dgm:t>
        <a:bodyPr/>
        <a:lstStyle/>
        <a:p>
          <a:endParaRPr lang="en-US"/>
        </a:p>
      </dgm:t>
    </dgm:pt>
    <dgm:pt modelId="{097D233C-97E1-40BD-9EBD-20EE2D4D574F}">
      <dgm:prSet/>
      <dgm:spPr/>
      <dgm:t>
        <a:bodyPr/>
        <a:lstStyle/>
        <a:p>
          <a:r>
            <a:rPr lang="en-US"/>
            <a:t>Medical Intervention</a:t>
          </a:r>
        </a:p>
      </dgm:t>
    </dgm:pt>
    <dgm:pt modelId="{E0909F4C-43A8-46C7-AEE7-D8C91881AD27}" type="parTrans" cxnId="{4DA68E40-9FDC-4517-93BE-8A03DF1D1DB2}">
      <dgm:prSet/>
      <dgm:spPr/>
      <dgm:t>
        <a:bodyPr/>
        <a:lstStyle/>
        <a:p>
          <a:endParaRPr lang="en-US"/>
        </a:p>
      </dgm:t>
    </dgm:pt>
    <dgm:pt modelId="{78A632C2-02E5-463B-ADB7-4BFF06460424}" type="sibTrans" cxnId="{4DA68E40-9FDC-4517-93BE-8A03DF1D1DB2}">
      <dgm:prSet/>
      <dgm:spPr/>
      <dgm:t>
        <a:bodyPr/>
        <a:lstStyle/>
        <a:p>
          <a:endParaRPr lang="en-US"/>
        </a:p>
      </dgm:t>
    </dgm:pt>
    <dgm:pt modelId="{8076C78A-C960-431C-8F8B-42B76172C4D1}">
      <dgm:prSet custT="1"/>
      <dgm:spPr/>
      <dgm:t>
        <a:bodyPr/>
        <a:lstStyle/>
        <a:p>
          <a:r>
            <a:rPr lang="en-US" sz="3600" b="1" dirty="0"/>
            <a:t>Contract &amp; Insurance Review</a:t>
          </a:r>
        </a:p>
      </dgm:t>
    </dgm:pt>
    <dgm:pt modelId="{12D7E7EC-5825-44F4-9C07-2F581468AC3D}" type="parTrans" cxnId="{4A92ABF3-095A-4E72-82C7-D72F21F2C91B}">
      <dgm:prSet/>
      <dgm:spPr/>
      <dgm:t>
        <a:bodyPr/>
        <a:lstStyle/>
        <a:p>
          <a:endParaRPr lang="en-US"/>
        </a:p>
      </dgm:t>
    </dgm:pt>
    <dgm:pt modelId="{BB09CBD8-159B-4810-BD35-693F82B9ACC6}" type="sibTrans" cxnId="{4A92ABF3-095A-4E72-82C7-D72F21F2C91B}">
      <dgm:prSet/>
      <dgm:spPr/>
      <dgm:t>
        <a:bodyPr/>
        <a:lstStyle/>
        <a:p>
          <a:endParaRPr lang="en-US"/>
        </a:p>
      </dgm:t>
    </dgm:pt>
    <dgm:pt modelId="{6776C850-B8CC-4096-8ECD-446D2A0DD556}">
      <dgm:prSet/>
      <dgm:spPr/>
      <dgm:t>
        <a:bodyPr/>
        <a:lstStyle/>
        <a:p>
          <a:r>
            <a:rPr lang="en-US"/>
            <a:t>Medical Provider</a:t>
          </a:r>
        </a:p>
      </dgm:t>
    </dgm:pt>
    <dgm:pt modelId="{AA51160A-C7AA-4EE7-866A-0B4893CA350D}" type="parTrans" cxnId="{3E2F5369-D8E6-42E5-A71B-A00FC95B7C61}">
      <dgm:prSet/>
      <dgm:spPr/>
      <dgm:t>
        <a:bodyPr/>
        <a:lstStyle/>
        <a:p>
          <a:endParaRPr lang="en-US"/>
        </a:p>
      </dgm:t>
    </dgm:pt>
    <dgm:pt modelId="{92299F29-010D-4743-B4EA-C404CD89D325}" type="sibTrans" cxnId="{3E2F5369-D8E6-42E5-A71B-A00FC95B7C61}">
      <dgm:prSet/>
      <dgm:spPr/>
      <dgm:t>
        <a:bodyPr/>
        <a:lstStyle/>
        <a:p>
          <a:endParaRPr lang="en-US"/>
        </a:p>
      </dgm:t>
    </dgm:pt>
    <dgm:pt modelId="{5E6BD340-7BB2-46D3-A839-DA21765423F1}">
      <dgm:prSet/>
      <dgm:spPr/>
      <dgm:t>
        <a:bodyPr/>
        <a:lstStyle/>
        <a:p>
          <a:r>
            <a:rPr lang="en-US"/>
            <a:t>Dental Provider</a:t>
          </a:r>
        </a:p>
      </dgm:t>
    </dgm:pt>
    <dgm:pt modelId="{B7230684-ABFF-4F63-AAF9-9D7D4B212559}" type="parTrans" cxnId="{1B3916E2-133F-449E-BEE0-443DAF2EA791}">
      <dgm:prSet/>
      <dgm:spPr/>
      <dgm:t>
        <a:bodyPr/>
        <a:lstStyle/>
        <a:p>
          <a:endParaRPr lang="en-US"/>
        </a:p>
      </dgm:t>
    </dgm:pt>
    <dgm:pt modelId="{EB34ABC6-CEB8-4E01-B35E-A35CFCEC2B3E}" type="sibTrans" cxnId="{1B3916E2-133F-449E-BEE0-443DAF2EA791}">
      <dgm:prSet/>
      <dgm:spPr/>
      <dgm:t>
        <a:bodyPr/>
        <a:lstStyle/>
        <a:p>
          <a:endParaRPr lang="en-US"/>
        </a:p>
      </dgm:t>
    </dgm:pt>
    <dgm:pt modelId="{4F8AE901-6767-4441-A69B-7641996FD289}">
      <dgm:prSet/>
      <dgm:spPr/>
      <dgm:t>
        <a:bodyPr/>
        <a:lstStyle/>
        <a:p>
          <a:r>
            <a:rPr lang="en-US"/>
            <a:t>Food Services</a:t>
          </a:r>
        </a:p>
      </dgm:t>
    </dgm:pt>
    <dgm:pt modelId="{485C4280-7AD9-4302-8173-5E524C6107F5}" type="parTrans" cxnId="{1C30F8F2-0CB6-4A77-A366-7E24B1163D77}">
      <dgm:prSet/>
      <dgm:spPr/>
      <dgm:t>
        <a:bodyPr/>
        <a:lstStyle/>
        <a:p>
          <a:endParaRPr lang="en-US"/>
        </a:p>
      </dgm:t>
    </dgm:pt>
    <dgm:pt modelId="{0E6F7FC4-9D1E-4BC3-AC64-58F3587D15E9}" type="sibTrans" cxnId="{1C30F8F2-0CB6-4A77-A366-7E24B1163D77}">
      <dgm:prSet/>
      <dgm:spPr/>
      <dgm:t>
        <a:bodyPr/>
        <a:lstStyle/>
        <a:p>
          <a:endParaRPr lang="en-US"/>
        </a:p>
      </dgm:t>
    </dgm:pt>
    <dgm:pt modelId="{5EE0F7BD-263B-4EC6-877D-E3268F7986B5}">
      <dgm:prSet/>
      <dgm:spPr/>
      <dgm:t>
        <a:bodyPr/>
        <a:lstStyle/>
        <a:p>
          <a:r>
            <a:rPr lang="en-US"/>
            <a:t>Other Law Enforcement Agencies</a:t>
          </a:r>
        </a:p>
      </dgm:t>
    </dgm:pt>
    <dgm:pt modelId="{5A3DBEB6-CE5F-413B-BE26-64FF2F8C8BF5}" type="parTrans" cxnId="{82167EFB-859D-4D5C-96A7-7227FBACFEA5}">
      <dgm:prSet/>
      <dgm:spPr/>
      <dgm:t>
        <a:bodyPr/>
        <a:lstStyle/>
        <a:p>
          <a:endParaRPr lang="en-US"/>
        </a:p>
      </dgm:t>
    </dgm:pt>
    <dgm:pt modelId="{571FBF3C-3C91-4E86-8D1A-C07FBE6DDE06}" type="sibTrans" cxnId="{82167EFB-859D-4D5C-96A7-7227FBACFEA5}">
      <dgm:prSet/>
      <dgm:spPr/>
      <dgm:t>
        <a:bodyPr/>
        <a:lstStyle/>
        <a:p>
          <a:endParaRPr lang="en-US"/>
        </a:p>
      </dgm:t>
    </dgm:pt>
    <dgm:pt modelId="{E0F07767-D8A8-4472-A9CE-0049051B7530}" type="pres">
      <dgm:prSet presAssocID="{D76078E9-E033-4D40-913A-A13B136A527C}" presName="linear" presStyleCnt="0">
        <dgm:presLayoutVars>
          <dgm:dir/>
          <dgm:animLvl val="lvl"/>
          <dgm:resizeHandles val="exact"/>
        </dgm:presLayoutVars>
      </dgm:prSet>
      <dgm:spPr/>
    </dgm:pt>
    <dgm:pt modelId="{5189CCB3-5721-470E-A045-5A5B1C4F5315}" type="pres">
      <dgm:prSet presAssocID="{6ABC683B-D957-4222-928E-FF3587D5BD97}" presName="parentLin" presStyleCnt="0"/>
      <dgm:spPr/>
    </dgm:pt>
    <dgm:pt modelId="{E4A91243-B801-4868-955E-78E06F57F57B}" type="pres">
      <dgm:prSet presAssocID="{6ABC683B-D957-4222-928E-FF3587D5BD97}" presName="parentLeftMargin" presStyleLbl="node1" presStyleIdx="0" presStyleCnt="2"/>
      <dgm:spPr/>
    </dgm:pt>
    <dgm:pt modelId="{336FCDA6-A329-4DBB-9213-2A17A5EBA107}" type="pres">
      <dgm:prSet presAssocID="{6ABC683B-D957-4222-928E-FF3587D5BD9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B4C0CDB-1263-46D0-BCE6-BF56D42BE685}" type="pres">
      <dgm:prSet presAssocID="{6ABC683B-D957-4222-928E-FF3587D5BD97}" presName="negativeSpace" presStyleCnt="0"/>
      <dgm:spPr/>
    </dgm:pt>
    <dgm:pt modelId="{668D0B50-7C16-47B9-BB76-CB9998D2D803}" type="pres">
      <dgm:prSet presAssocID="{6ABC683B-D957-4222-928E-FF3587D5BD97}" presName="childText" presStyleLbl="conFgAcc1" presStyleIdx="0" presStyleCnt="2">
        <dgm:presLayoutVars>
          <dgm:bulletEnabled val="1"/>
        </dgm:presLayoutVars>
      </dgm:prSet>
      <dgm:spPr/>
    </dgm:pt>
    <dgm:pt modelId="{80CA1334-AFD8-4D47-A2FF-177F7FEDB05F}" type="pres">
      <dgm:prSet presAssocID="{9BB1F007-0B3C-4AE2-ACC4-E3383D011371}" presName="spaceBetweenRectangles" presStyleCnt="0"/>
      <dgm:spPr/>
    </dgm:pt>
    <dgm:pt modelId="{EEC1DADC-E4B9-46BB-B493-6331DCD3BE10}" type="pres">
      <dgm:prSet presAssocID="{8076C78A-C960-431C-8F8B-42B76172C4D1}" presName="parentLin" presStyleCnt="0"/>
      <dgm:spPr/>
    </dgm:pt>
    <dgm:pt modelId="{1EA8E0FB-6E26-4ADC-99E2-F3200A5F34A5}" type="pres">
      <dgm:prSet presAssocID="{8076C78A-C960-431C-8F8B-42B76172C4D1}" presName="parentLeftMargin" presStyleLbl="node1" presStyleIdx="0" presStyleCnt="2"/>
      <dgm:spPr/>
    </dgm:pt>
    <dgm:pt modelId="{0D87A0BF-744B-4DEC-B9D4-CA618BA0585E}" type="pres">
      <dgm:prSet presAssocID="{8076C78A-C960-431C-8F8B-42B76172C4D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2B99E48-3D47-4311-8EAD-3DBF0CB15A55}" type="pres">
      <dgm:prSet presAssocID="{8076C78A-C960-431C-8F8B-42B76172C4D1}" presName="negativeSpace" presStyleCnt="0"/>
      <dgm:spPr/>
    </dgm:pt>
    <dgm:pt modelId="{11020B0A-79A0-43F9-875C-A47F9A426918}" type="pres">
      <dgm:prSet presAssocID="{8076C78A-C960-431C-8F8B-42B76172C4D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D9F6716-9703-4C7B-A356-B126B33A6C86}" type="presOf" srcId="{80906954-A041-4B6E-82E7-49630DEBEBAA}" destId="{668D0B50-7C16-47B9-BB76-CB9998D2D803}" srcOrd="0" destOrd="1" presId="urn:microsoft.com/office/officeart/2005/8/layout/list1"/>
    <dgm:cxn modelId="{4DA68E40-9FDC-4517-93BE-8A03DF1D1DB2}" srcId="{6ABC683B-D957-4222-928E-FF3587D5BD97}" destId="{097D233C-97E1-40BD-9EBD-20EE2D4D574F}" srcOrd="2" destOrd="0" parTransId="{E0909F4C-43A8-46C7-AEE7-D8C91881AD27}" sibTransId="{78A632C2-02E5-463B-ADB7-4BFF06460424}"/>
    <dgm:cxn modelId="{D25AD463-F268-445C-9328-F3BD20427BE3}" srcId="{D76078E9-E033-4D40-913A-A13B136A527C}" destId="{6ABC683B-D957-4222-928E-FF3587D5BD97}" srcOrd="0" destOrd="0" parTransId="{EB5F3EBC-EC27-4BFE-8DA2-9A16A2387FE4}" sibTransId="{9BB1F007-0B3C-4AE2-ACC4-E3383D011371}"/>
    <dgm:cxn modelId="{954E0344-7DE8-4E25-935C-8CF717334A94}" srcId="{6ABC683B-D957-4222-928E-FF3587D5BD97}" destId="{80906954-A041-4B6E-82E7-49630DEBEBAA}" srcOrd="1" destOrd="0" parTransId="{CA3ABCA3-6003-4627-A669-B26A9966BD83}" sibTransId="{F8950E6D-3966-4E4B-A705-70B44DEC8B94}"/>
    <dgm:cxn modelId="{3E2F5369-D8E6-42E5-A71B-A00FC95B7C61}" srcId="{8076C78A-C960-431C-8F8B-42B76172C4D1}" destId="{6776C850-B8CC-4096-8ECD-446D2A0DD556}" srcOrd="0" destOrd="0" parTransId="{AA51160A-C7AA-4EE7-866A-0B4893CA350D}" sibTransId="{92299F29-010D-4743-B4EA-C404CD89D325}"/>
    <dgm:cxn modelId="{99F87F4D-A325-476E-AAD5-0D39A50E3E5A}" type="presOf" srcId="{6ABC683B-D957-4222-928E-FF3587D5BD97}" destId="{336FCDA6-A329-4DBB-9213-2A17A5EBA107}" srcOrd="1" destOrd="0" presId="urn:microsoft.com/office/officeart/2005/8/layout/list1"/>
    <dgm:cxn modelId="{82858E72-BD15-4763-91F7-71F2F163E756}" type="presOf" srcId="{5EE0F7BD-263B-4EC6-877D-E3268F7986B5}" destId="{11020B0A-79A0-43F9-875C-A47F9A426918}" srcOrd="0" destOrd="3" presId="urn:microsoft.com/office/officeart/2005/8/layout/list1"/>
    <dgm:cxn modelId="{EBFA1B7A-8898-4F7F-BAAB-A92C0386B1E3}" type="presOf" srcId="{097D233C-97E1-40BD-9EBD-20EE2D4D574F}" destId="{668D0B50-7C16-47B9-BB76-CB9998D2D803}" srcOrd="0" destOrd="2" presId="urn:microsoft.com/office/officeart/2005/8/layout/list1"/>
    <dgm:cxn modelId="{7BC15B5A-7098-496D-BDDA-5DAE16B0C6EE}" type="presOf" srcId="{D76078E9-E033-4D40-913A-A13B136A527C}" destId="{E0F07767-D8A8-4472-A9CE-0049051B7530}" srcOrd="0" destOrd="0" presId="urn:microsoft.com/office/officeart/2005/8/layout/list1"/>
    <dgm:cxn modelId="{AFD20C7D-6F89-4D04-9230-48B6D20A9016}" type="presOf" srcId="{8076C78A-C960-431C-8F8B-42B76172C4D1}" destId="{0D87A0BF-744B-4DEC-B9D4-CA618BA0585E}" srcOrd="1" destOrd="0" presId="urn:microsoft.com/office/officeart/2005/8/layout/list1"/>
    <dgm:cxn modelId="{0FBE3B85-CC5A-41CF-A388-3087C0A0C770}" type="presOf" srcId="{6ABC683B-D957-4222-928E-FF3587D5BD97}" destId="{E4A91243-B801-4868-955E-78E06F57F57B}" srcOrd="0" destOrd="0" presId="urn:microsoft.com/office/officeart/2005/8/layout/list1"/>
    <dgm:cxn modelId="{47687A89-8D4B-4DB8-9168-080E98D74D9B}" type="presOf" srcId="{368AEC9C-B2CE-4E24-94FD-C0278DA79890}" destId="{668D0B50-7C16-47B9-BB76-CB9998D2D803}" srcOrd="0" destOrd="0" presId="urn:microsoft.com/office/officeart/2005/8/layout/list1"/>
    <dgm:cxn modelId="{FC4BBDA9-6CFE-4009-A795-51A0EEEC2FC1}" type="presOf" srcId="{5E6BD340-7BB2-46D3-A839-DA21765423F1}" destId="{11020B0A-79A0-43F9-875C-A47F9A426918}" srcOrd="0" destOrd="1" presId="urn:microsoft.com/office/officeart/2005/8/layout/list1"/>
    <dgm:cxn modelId="{7F4BC8B2-4D62-49AC-A322-1F9667E83A4B}" srcId="{6ABC683B-D957-4222-928E-FF3587D5BD97}" destId="{368AEC9C-B2CE-4E24-94FD-C0278DA79890}" srcOrd="0" destOrd="0" parTransId="{FF1025E0-1794-4BA0-8A2B-F686B2E02930}" sibTransId="{B8B60482-7FB1-4EBC-980B-3D91055B86F1}"/>
    <dgm:cxn modelId="{13BFA6C8-19C4-4AFD-81FA-304A63FF849F}" type="presOf" srcId="{6776C850-B8CC-4096-8ECD-446D2A0DD556}" destId="{11020B0A-79A0-43F9-875C-A47F9A426918}" srcOrd="0" destOrd="0" presId="urn:microsoft.com/office/officeart/2005/8/layout/list1"/>
    <dgm:cxn modelId="{2853DBC9-2399-4A33-B9D2-BDDF08B3D551}" type="presOf" srcId="{4F8AE901-6767-4441-A69B-7641996FD289}" destId="{11020B0A-79A0-43F9-875C-A47F9A426918}" srcOrd="0" destOrd="2" presId="urn:microsoft.com/office/officeart/2005/8/layout/list1"/>
    <dgm:cxn modelId="{1B3916E2-133F-449E-BEE0-443DAF2EA791}" srcId="{8076C78A-C960-431C-8F8B-42B76172C4D1}" destId="{5E6BD340-7BB2-46D3-A839-DA21765423F1}" srcOrd="1" destOrd="0" parTransId="{B7230684-ABFF-4F63-AAF9-9D7D4B212559}" sibTransId="{EB34ABC6-CEB8-4E01-B35E-A35CFCEC2B3E}"/>
    <dgm:cxn modelId="{294E8EEF-C4F3-4E88-97DD-6F29397A68E6}" type="presOf" srcId="{8076C78A-C960-431C-8F8B-42B76172C4D1}" destId="{1EA8E0FB-6E26-4ADC-99E2-F3200A5F34A5}" srcOrd="0" destOrd="0" presId="urn:microsoft.com/office/officeart/2005/8/layout/list1"/>
    <dgm:cxn modelId="{1C30F8F2-0CB6-4A77-A366-7E24B1163D77}" srcId="{8076C78A-C960-431C-8F8B-42B76172C4D1}" destId="{4F8AE901-6767-4441-A69B-7641996FD289}" srcOrd="2" destOrd="0" parTransId="{485C4280-7AD9-4302-8173-5E524C6107F5}" sibTransId="{0E6F7FC4-9D1E-4BC3-AC64-58F3587D15E9}"/>
    <dgm:cxn modelId="{4A92ABF3-095A-4E72-82C7-D72F21F2C91B}" srcId="{D76078E9-E033-4D40-913A-A13B136A527C}" destId="{8076C78A-C960-431C-8F8B-42B76172C4D1}" srcOrd="1" destOrd="0" parTransId="{12D7E7EC-5825-44F4-9C07-2F581468AC3D}" sibTransId="{BB09CBD8-159B-4810-BD35-693F82B9ACC6}"/>
    <dgm:cxn modelId="{82167EFB-859D-4D5C-96A7-7227FBACFEA5}" srcId="{8076C78A-C960-431C-8F8B-42B76172C4D1}" destId="{5EE0F7BD-263B-4EC6-877D-E3268F7986B5}" srcOrd="3" destOrd="0" parTransId="{5A3DBEB6-CE5F-413B-BE26-64FF2F8C8BF5}" sibTransId="{571FBF3C-3C91-4E86-8D1A-C07FBE6DDE06}"/>
    <dgm:cxn modelId="{6B54782D-0ABA-45BA-8EF7-BF1C61784C89}" type="presParOf" srcId="{E0F07767-D8A8-4472-A9CE-0049051B7530}" destId="{5189CCB3-5721-470E-A045-5A5B1C4F5315}" srcOrd="0" destOrd="0" presId="urn:microsoft.com/office/officeart/2005/8/layout/list1"/>
    <dgm:cxn modelId="{0A9C8B56-05A8-437F-B240-3982966926A8}" type="presParOf" srcId="{5189CCB3-5721-470E-A045-5A5B1C4F5315}" destId="{E4A91243-B801-4868-955E-78E06F57F57B}" srcOrd="0" destOrd="0" presId="urn:microsoft.com/office/officeart/2005/8/layout/list1"/>
    <dgm:cxn modelId="{FDDBA0CE-69F7-4907-9D3B-AA9BC23DB5BA}" type="presParOf" srcId="{5189CCB3-5721-470E-A045-5A5B1C4F5315}" destId="{336FCDA6-A329-4DBB-9213-2A17A5EBA107}" srcOrd="1" destOrd="0" presId="urn:microsoft.com/office/officeart/2005/8/layout/list1"/>
    <dgm:cxn modelId="{28ECF4DB-8BEF-4C98-84EB-57FAC983CBA0}" type="presParOf" srcId="{E0F07767-D8A8-4472-A9CE-0049051B7530}" destId="{7B4C0CDB-1263-46D0-BCE6-BF56D42BE685}" srcOrd="1" destOrd="0" presId="urn:microsoft.com/office/officeart/2005/8/layout/list1"/>
    <dgm:cxn modelId="{9BF4E3BB-2831-4C42-AE18-0DA3B6D12D12}" type="presParOf" srcId="{E0F07767-D8A8-4472-A9CE-0049051B7530}" destId="{668D0B50-7C16-47B9-BB76-CB9998D2D803}" srcOrd="2" destOrd="0" presId="urn:microsoft.com/office/officeart/2005/8/layout/list1"/>
    <dgm:cxn modelId="{CA19B5B4-B907-49FD-A1B7-17AD3DE6BB98}" type="presParOf" srcId="{E0F07767-D8A8-4472-A9CE-0049051B7530}" destId="{80CA1334-AFD8-4D47-A2FF-177F7FEDB05F}" srcOrd="3" destOrd="0" presId="urn:microsoft.com/office/officeart/2005/8/layout/list1"/>
    <dgm:cxn modelId="{7729618E-4E01-4D6A-9325-C714C7DD7D97}" type="presParOf" srcId="{E0F07767-D8A8-4472-A9CE-0049051B7530}" destId="{EEC1DADC-E4B9-46BB-B493-6331DCD3BE10}" srcOrd="4" destOrd="0" presId="urn:microsoft.com/office/officeart/2005/8/layout/list1"/>
    <dgm:cxn modelId="{C9247AC7-E50E-4B58-B956-395EDEED1B21}" type="presParOf" srcId="{EEC1DADC-E4B9-46BB-B493-6331DCD3BE10}" destId="{1EA8E0FB-6E26-4ADC-99E2-F3200A5F34A5}" srcOrd="0" destOrd="0" presId="urn:microsoft.com/office/officeart/2005/8/layout/list1"/>
    <dgm:cxn modelId="{98034223-18B8-49B6-81B5-406330867C61}" type="presParOf" srcId="{EEC1DADC-E4B9-46BB-B493-6331DCD3BE10}" destId="{0D87A0BF-744B-4DEC-B9D4-CA618BA0585E}" srcOrd="1" destOrd="0" presId="urn:microsoft.com/office/officeart/2005/8/layout/list1"/>
    <dgm:cxn modelId="{C14DA6E8-BBBB-4262-B5BC-21C21CE3F1DC}" type="presParOf" srcId="{E0F07767-D8A8-4472-A9CE-0049051B7530}" destId="{C2B99E48-3D47-4311-8EAD-3DBF0CB15A55}" srcOrd="5" destOrd="0" presId="urn:microsoft.com/office/officeart/2005/8/layout/list1"/>
    <dgm:cxn modelId="{5FB67181-5E22-4320-B04D-5FC2C78C9C12}" type="presParOf" srcId="{E0F07767-D8A8-4472-A9CE-0049051B7530}" destId="{11020B0A-79A0-43F9-875C-A47F9A426918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816837-42B7-48B2-AAAF-3DEDF2192808}" type="doc">
      <dgm:prSet loTypeId="urn:microsoft.com/office/officeart/2005/8/layout/hList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89B73AB-7172-4417-BD9B-91FB545838A8}">
      <dgm:prSet/>
      <dgm:spPr/>
      <dgm:t>
        <a:bodyPr/>
        <a:lstStyle/>
        <a:p>
          <a:r>
            <a:rPr lang="en-US" b="1" dirty="0"/>
            <a:t>Policies &amp; Procedures</a:t>
          </a:r>
        </a:p>
      </dgm:t>
    </dgm:pt>
    <dgm:pt modelId="{F1099E35-F75B-462C-A199-07EFEE33B542}" type="parTrans" cxnId="{C815F2C5-ED57-4D32-AC37-FEF94797191C}">
      <dgm:prSet/>
      <dgm:spPr/>
      <dgm:t>
        <a:bodyPr/>
        <a:lstStyle/>
        <a:p>
          <a:endParaRPr lang="en-US"/>
        </a:p>
      </dgm:t>
    </dgm:pt>
    <dgm:pt modelId="{52CBBC02-E5C6-497C-A4D3-2A8D556A8F9A}" type="sibTrans" cxnId="{C815F2C5-ED57-4D32-AC37-FEF94797191C}">
      <dgm:prSet/>
      <dgm:spPr/>
      <dgm:t>
        <a:bodyPr/>
        <a:lstStyle/>
        <a:p>
          <a:endParaRPr lang="en-US"/>
        </a:p>
      </dgm:t>
    </dgm:pt>
    <dgm:pt modelId="{2196E072-7E0B-46DC-95C6-2D3EDD24FB3E}">
      <dgm:prSet/>
      <dgm:spPr/>
      <dgm:t>
        <a:bodyPr/>
        <a:lstStyle/>
        <a:p>
          <a:r>
            <a:rPr lang="en-US" dirty="0"/>
            <a:t>Updated?</a:t>
          </a:r>
        </a:p>
      </dgm:t>
    </dgm:pt>
    <dgm:pt modelId="{A0E10B12-388F-42F8-A378-18D1C704F457}" type="parTrans" cxnId="{F725DFA6-D790-41EE-BE5F-6C6B1B9D0CB1}">
      <dgm:prSet/>
      <dgm:spPr/>
      <dgm:t>
        <a:bodyPr/>
        <a:lstStyle/>
        <a:p>
          <a:endParaRPr lang="en-US"/>
        </a:p>
      </dgm:t>
    </dgm:pt>
    <dgm:pt modelId="{6C7AF351-98D0-48EA-B56B-91F92ECF617A}" type="sibTrans" cxnId="{F725DFA6-D790-41EE-BE5F-6C6B1B9D0CB1}">
      <dgm:prSet/>
      <dgm:spPr/>
      <dgm:t>
        <a:bodyPr/>
        <a:lstStyle/>
        <a:p>
          <a:endParaRPr lang="en-US"/>
        </a:p>
      </dgm:t>
    </dgm:pt>
    <dgm:pt modelId="{B80BA4D2-DB6C-4B59-ACEE-D5F80C8E5AB1}">
      <dgm:prSet/>
      <dgm:spPr/>
      <dgm:t>
        <a:bodyPr/>
        <a:lstStyle/>
        <a:p>
          <a:r>
            <a:rPr lang="en-US" dirty="0"/>
            <a:t>Training?</a:t>
          </a:r>
        </a:p>
      </dgm:t>
    </dgm:pt>
    <dgm:pt modelId="{9ED02A0A-F42A-4DA5-B74B-1459A3C6F2BA}" type="parTrans" cxnId="{7CD17D56-9650-4DC8-8F46-AB5916BBF143}">
      <dgm:prSet/>
      <dgm:spPr/>
      <dgm:t>
        <a:bodyPr/>
        <a:lstStyle/>
        <a:p>
          <a:endParaRPr lang="en-US"/>
        </a:p>
      </dgm:t>
    </dgm:pt>
    <dgm:pt modelId="{3B28BFDC-B72A-418C-8C4E-475FD9F82394}" type="sibTrans" cxnId="{7CD17D56-9650-4DC8-8F46-AB5916BBF143}">
      <dgm:prSet/>
      <dgm:spPr/>
      <dgm:t>
        <a:bodyPr/>
        <a:lstStyle/>
        <a:p>
          <a:endParaRPr lang="en-US"/>
        </a:p>
      </dgm:t>
    </dgm:pt>
    <dgm:pt modelId="{6A4D97C2-126E-43BA-8F47-C359A0FAF3D5}">
      <dgm:prSet/>
      <dgm:spPr/>
      <dgm:t>
        <a:bodyPr/>
        <a:lstStyle/>
        <a:p>
          <a:r>
            <a:rPr lang="en-US" b="1" dirty="0"/>
            <a:t>Medical Care Provider</a:t>
          </a:r>
        </a:p>
      </dgm:t>
    </dgm:pt>
    <dgm:pt modelId="{0D7543B5-299E-46FC-BC2F-9837051E1C28}" type="parTrans" cxnId="{1CD09CEE-8CDC-41FB-B139-E96E82555952}">
      <dgm:prSet/>
      <dgm:spPr/>
      <dgm:t>
        <a:bodyPr/>
        <a:lstStyle/>
        <a:p>
          <a:endParaRPr lang="en-US"/>
        </a:p>
      </dgm:t>
    </dgm:pt>
    <dgm:pt modelId="{2BA0C0BF-64B5-49FD-9FCB-DE7D30F6939A}" type="sibTrans" cxnId="{1CD09CEE-8CDC-41FB-B139-E96E82555952}">
      <dgm:prSet/>
      <dgm:spPr/>
      <dgm:t>
        <a:bodyPr/>
        <a:lstStyle/>
        <a:p>
          <a:endParaRPr lang="en-US"/>
        </a:p>
      </dgm:t>
    </dgm:pt>
    <dgm:pt modelId="{F56DD9D9-F96F-4242-BFFC-A9C9119BAB9E}">
      <dgm:prSet/>
      <dgm:spPr/>
      <dgm:t>
        <a:bodyPr/>
        <a:lstStyle/>
        <a:p>
          <a:r>
            <a:rPr lang="en-US" dirty="0"/>
            <a:t>On-site?</a:t>
          </a:r>
        </a:p>
      </dgm:t>
    </dgm:pt>
    <dgm:pt modelId="{BE88149C-090C-416E-87D8-756E1024D496}" type="parTrans" cxnId="{ABE91644-EF93-4E19-BD47-3A172D551330}">
      <dgm:prSet/>
      <dgm:spPr/>
      <dgm:t>
        <a:bodyPr/>
        <a:lstStyle/>
        <a:p>
          <a:endParaRPr lang="en-US"/>
        </a:p>
      </dgm:t>
    </dgm:pt>
    <dgm:pt modelId="{E601C42E-C1D5-47BF-AA43-BA7DB8D3643A}" type="sibTrans" cxnId="{ABE91644-EF93-4E19-BD47-3A172D551330}">
      <dgm:prSet/>
      <dgm:spPr/>
      <dgm:t>
        <a:bodyPr/>
        <a:lstStyle/>
        <a:p>
          <a:endParaRPr lang="en-US"/>
        </a:p>
      </dgm:t>
    </dgm:pt>
    <dgm:pt modelId="{6DAF99BC-7F98-49A0-B3AE-6EA3652D62FF}">
      <dgm:prSet/>
      <dgm:spPr/>
      <dgm:t>
        <a:bodyPr/>
        <a:lstStyle/>
        <a:p>
          <a:r>
            <a:rPr lang="en-US" dirty="0"/>
            <a:t>Available?</a:t>
          </a:r>
        </a:p>
      </dgm:t>
    </dgm:pt>
    <dgm:pt modelId="{924B0425-614C-4525-AFB6-EBEF989DAB78}" type="parTrans" cxnId="{96F64F98-DFC1-447C-B1D3-282BFA380579}">
      <dgm:prSet/>
      <dgm:spPr/>
      <dgm:t>
        <a:bodyPr/>
        <a:lstStyle/>
        <a:p>
          <a:endParaRPr lang="en-US"/>
        </a:p>
      </dgm:t>
    </dgm:pt>
    <dgm:pt modelId="{DCD0F188-E3C9-4114-8F4E-3499BEDBBB17}" type="sibTrans" cxnId="{96F64F98-DFC1-447C-B1D3-282BFA380579}">
      <dgm:prSet/>
      <dgm:spPr/>
      <dgm:t>
        <a:bodyPr/>
        <a:lstStyle/>
        <a:p>
          <a:endParaRPr lang="en-US"/>
        </a:p>
      </dgm:t>
    </dgm:pt>
    <dgm:pt modelId="{4EE080BF-D984-4EF4-AD43-90BA6B8A8ECA}">
      <dgm:prSet/>
      <dgm:spPr/>
      <dgm:t>
        <a:bodyPr/>
        <a:lstStyle/>
        <a:p>
          <a:r>
            <a:rPr lang="en-US" b="1" dirty="0"/>
            <a:t>Suicide Prevention Measures</a:t>
          </a:r>
        </a:p>
      </dgm:t>
    </dgm:pt>
    <dgm:pt modelId="{F53FC54E-9F21-40FE-A0FF-968FFFD525CF}" type="parTrans" cxnId="{968147B1-A928-40B0-B0DE-841426D13F84}">
      <dgm:prSet/>
      <dgm:spPr/>
      <dgm:t>
        <a:bodyPr/>
        <a:lstStyle/>
        <a:p>
          <a:endParaRPr lang="en-US"/>
        </a:p>
      </dgm:t>
    </dgm:pt>
    <dgm:pt modelId="{6FE642FF-A1B4-479C-82CA-DA228CADA7D4}" type="sibTrans" cxnId="{968147B1-A928-40B0-B0DE-841426D13F84}">
      <dgm:prSet/>
      <dgm:spPr/>
      <dgm:t>
        <a:bodyPr/>
        <a:lstStyle/>
        <a:p>
          <a:endParaRPr lang="en-US"/>
        </a:p>
      </dgm:t>
    </dgm:pt>
    <dgm:pt modelId="{7F962990-5B87-473A-82FF-7123C6D94191}">
      <dgm:prSet/>
      <dgm:spPr/>
      <dgm:t>
        <a:bodyPr/>
        <a:lstStyle/>
        <a:p>
          <a:r>
            <a:rPr lang="en-US" dirty="0"/>
            <a:t>Are Idaho’s legally mandated jail mental health procedures being done?</a:t>
          </a:r>
        </a:p>
      </dgm:t>
    </dgm:pt>
    <dgm:pt modelId="{CF34A8B8-721C-4ECB-8C0A-FE076EACA611}" type="parTrans" cxnId="{6E61B429-1B06-4660-A36F-83273C3986D9}">
      <dgm:prSet/>
      <dgm:spPr/>
      <dgm:t>
        <a:bodyPr/>
        <a:lstStyle/>
        <a:p>
          <a:endParaRPr lang="en-US"/>
        </a:p>
      </dgm:t>
    </dgm:pt>
    <dgm:pt modelId="{22CDB036-E531-4C52-B2CC-9583321D7813}" type="sibTrans" cxnId="{6E61B429-1B06-4660-A36F-83273C3986D9}">
      <dgm:prSet/>
      <dgm:spPr/>
      <dgm:t>
        <a:bodyPr/>
        <a:lstStyle/>
        <a:p>
          <a:endParaRPr lang="en-US"/>
        </a:p>
      </dgm:t>
    </dgm:pt>
    <dgm:pt modelId="{65A56B6E-7172-4BA3-AFA2-202EDC091B10}">
      <dgm:prSet/>
      <dgm:spPr/>
      <dgm:t>
        <a:bodyPr/>
        <a:lstStyle/>
        <a:p>
          <a:r>
            <a:rPr lang="en-US" b="1" dirty="0"/>
            <a:t>Strip Search Policy &amp; Procedures</a:t>
          </a:r>
        </a:p>
      </dgm:t>
    </dgm:pt>
    <dgm:pt modelId="{D2DB49C6-0757-4C9A-A715-F6F3264ADD96}" type="parTrans" cxnId="{ECBB1E82-1370-4D3D-AD7D-7B0CC946CE51}">
      <dgm:prSet/>
      <dgm:spPr/>
      <dgm:t>
        <a:bodyPr/>
        <a:lstStyle/>
        <a:p>
          <a:endParaRPr lang="en-US"/>
        </a:p>
      </dgm:t>
    </dgm:pt>
    <dgm:pt modelId="{043AA08D-ECD7-4ED9-89E9-EE6BF3E5A674}" type="sibTrans" cxnId="{ECBB1E82-1370-4D3D-AD7D-7B0CC946CE51}">
      <dgm:prSet/>
      <dgm:spPr/>
      <dgm:t>
        <a:bodyPr/>
        <a:lstStyle/>
        <a:p>
          <a:endParaRPr lang="en-US"/>
        </a:p>
      </dgm:t>
    </dgm:pt>
    <dgm:pt modelId="{D16E7906-3268-40D1-AD32-8B1689EDAD41}">
      <dgm:prSet/>
      <dgm:spPr/>
      <dgm:t>
        <a:bodyPr/>
        <a:lstStyle/>
        <a:p>
          <a:r>
            <a:rPr lang="en-US" dirty="0"/>
            <a:t>Where do they happen, &amp; are they legal?</a:t>
          </a:r>
        </a:p>
      </dgm:t>
    </dgm:pt>
    <dgm:pt modelId="{0B486EC7-BA96-4153-A6CF-D2DEDC6279CA}" type="parTrans" cxnId="{7B0216E0-8F36-4429-B785-A128DB795B75}">
      <dgm:prSet/>
      <dgm:spPr/>
      <dgm:t>
        <a:bodyPr/>
        <a:lstStyle/>
        <a:p>
          <a:endParaRPr lang="en-US"/>
        </a:p>
      </dgm:t>
    </dgm:pt>
    <dgm:pt modelId="{5EDB7617-9A6F-4A63-B991-6D5B1BB7E9C2}" type="sibTrans" cxnId="{7B0216E0-8F36-4429-B785-A128DB795B75}">
      <dgm:prSet/>
      <dgm:spPr/>
      <dgm:t>
        <a:bodyPr/>
        <a:lstStyle/>
        <a:p>
          <a:endParaRPr lang="en-US"/>
        </a:p>
      </dgm:t>
    </dgm:pt>
    <dgm:pt modelId="{58E30E89-34E8-419D-8357-F371BD4E2544}">
      <dgm:prSet/>
      <dgm:spPr/>
      <dgm:t>
        <a:bodyPr/>
        <a:lstStyle/>
        <a:p>
          <a:r>
            <a:rPr lang="en-US"/>
            <a:t>Cross-Gender Searches</a:t>
          </a:r>
        </a:p>
      </dgm:t>
    </dgm:pt>
    <dgm:pt modelId="{522E6A88-63BD-46D3-8D9C-4EFECDB4873B}" type="parTrans" cxnId="{BC48FE28-9B32-47DE-B792-F4405FC79B2C}">
      <dgm:prSet/>
      <dgm:spPr/>
      <dgm:t>
        <a:bodyPr/>
        <a:lstStyle/>
        <a:p>
          <a:endParaRPr lang="en-US"/>
        </a:p>
      </dgm:t>
    </dgm:pt>
    <dgm:pt modelId="{036E358A-4E0D-4E5F-8D83-53C9C3AE2BA6}" type="sibTrans" cxnId="{BC48FE28-9B32-47DE-B792-F4405FC79B2C}">
      <dgm:prSet/>
      <dgm:spPr/>
      <dgm:t>
        <a:bodyPr/>
        <a:lstStyle/>
        <a:p>
          <a:endParaRPr lang="en-US"/>
        </a:p>
      </dgm:t>
    </dgm:pt>
    <dgm:pt modelId="{66D5B77D-DF2F-45AA-BBFC-57405F77CEED}" type="pres">
      <dgm:prSet presAssocID="{38816837-42B7-48B2-AAAF-3DEDF2192808}" presName="Name0" presStyleCnt="0">
        <dgm:presLayoutVars>
          <dgm:dir/>
          <dgm:animLvl val="lvl"/>
          <dgm:resizeHandles val="exact"/>
        </dgm:presLayoutVars>
      </dgm:prSet>
      <dgm:spPr/>
    </dgm:pt>
    <dgm:pt modelId="{7DEA6146-E06E-42C3-B236-639676D73540}" type="pres">
      <dgm:prSet presAssocID="{A89B73AB-7172-4417-BD9B-91FB545838A8}" presName="composite" presStyleCnt="0"/>
      <dgm:spPr/>
    </dgm:pt>
    <dgm:pt modelId="{B97B66D1-4F04-45CE-813F-EF448B4576C8}" type="pres">
      <dgm:prSet presAssocID="{A89B73AB-7172-4417-BD9B-91FB545838A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3825E849-B535-4F93-9467-FB8C44C88300}" type="pres">
      <dgm:prSet presAssocID="{A89B73AB-7172-4417-BD9B-91FB545838A8}" presName="desTx" presStyleLbl="alignAccFollowNode1" presStyleIdx="0" presStyleCnt="4">
        <dgm:presLayoutVars>
          <dgm:bulletEnabled val="1"/>
        </dgm:presLayoutVars>
      </dgm:prSet>
      <dgm:spPr/>
    </dgm:pt>
    <dgm:pt modelId="{8EF19AF6-F7AE-409D-A5FF-C53A7973C858}" type="pres">
      <dgm:prSet presAssocID="{52CBBC02-E5C6-497C-A4D3-2A8D556A8F9A}" presName="space" presStyleCnt="0"/>
      <dgm:spPr/>
    </dgm:pt>
    <dgm:pt modelId="{58660B7F-6E4C-4799-A344-131062A11578}" type="pres">
      <dgm:prSet presAssocID="{6A4D97C2-126E-43BA-8F47-C359A0FAF3D5}" presName="composite" presStyleCnt="0"/>
      <dgm:spPr/>
    </dgm:pt>
    <dgm:pt modelId="{EE566BD2-B594-448C-833D-FD6687527D86}" type="pres">
      <dgm:prSet presAssocID="{6A4D97C2-126E-43BA-8F47-C359A0FAF3D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F0D5987A-95B0-4BCA-BB23-DAA6BA3CD2BF}" type="pres">
      <dgm:prSet presAssocID="{6A4D97C2-126E-43BA-8F47-C359A0FAF3D5}" presName="desTx" presStyleLbl="alignAccFollowNode1" presStyleIdx="1" presStyleCnt="4">
        <dgm:presLayoutVars>
          <dgm:bulletEnabled val="1"/>
        </dgm:presLayoutVars>
      </dgm:prSet>
      <dgm:spPr/>
    </dgm:pt>
    <dgm:pt modelId="{CB33AF90-D332-499B-B043-2B6B76DAB1AD}" type="pres">
      <dgm:prSet presAssocID="{2BA0C0BF-64B5-49FD-9FCB-DE7D30F6939A}" presName="space" presStyleCnt="0"/>
      <dgm:spPr/>
    </dgm:pt>
    <dgm:pt modelId="{AAA1F5AC-D73C-4145-87DB-2BEDB1C79E0D}" type="pres">
      <dgm:prSet presAssocID="{4EE080BF-D984-4EF4-AD43-90BA6B8A8ECA}" presName="composite" presStyleCnt="0"/>
      <dgm:spPr/>
    </dgm:pt>
    <dgm:pt modelId="{029E6042-B7F4-4F26-B0DA-7CCE8DB6BB24}" type="pres">
      <dgm:prSet presAssocID="{4EE080BF-D984-4EF4-AD43-90BA6B8A8EC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E044FBAA-600E-45BB-9375-2EE672A91F51}" type="pres">
      <dgm:prSet presAssocID="{4EE080BF-D984-4EF4-AD43-90BA6B8A8ECA}" presName="desTx" presStyleLbl="alignAccFollowNode1" presStyleIdx="2" presStyleCnt="4">
        <dgm:presLayoutVars>
          <dgm:bulletEnabled val="1"/>
        </dgm:presLayoutVars>
      </dgm:prSet>
      <dgm:spPr/>
    </dgm:pt>
    <dgm:pt modelId="{94D9A2AA-F262-4214-A716-38557B9BB8E1}" type="pres">
      <dgm:prSet presAssocID="{6FE642FF-A1B4-479C-82CA-DA228CADA7D4}" presName="space" presStyleCnt="0"/>
      <dgm:spPr/>
    </dgm:pt>
    <dgm:pt modelId="{11EA1B17-99DA-4C50-B963-B9BD85399B1F}" type="pres">
      <dgm:prSet presAssocID="{65A56B6E-7172-4BA3-AFA2-202EDC091B10}" presName="composite" presStyleCnt="0"/>
      <dgm:spPr/>
    </dgm:pt>
    <dgm:pt modelId="{9A1ACD4D-AFFE-4677-ACEE-4E45F07BA61E}" type="pres">
      <dgm:prSet presAssocID="{65A56B6E-7172-4BA3-AFA2-202EDC091B10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09EC0E1-FEE8-4A3D-9027-AC8644F25688}" type="pres">
      <dgm:prSet presAssocID="{65A56B6E-7172-4BA3-AFA2-202EDC091B10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92F94901-C2F7-46E1-9D57-5C82B214FC05}" type="presOf" srcId="{D16E7906-3268-40D1-AD32-8B1689EDAD41}" destId="{A09EC0E1-FEE8-4A3D-9027-AC8644F25688}" srcOrd="0" destOrd="0" presId="urn:microsoft.com/office/officeart/2005/8/layout/hList1"/>
    <dgm:cxn modelId="{D021BE10-23B9-46C6-A197-5661ADDA91BD}" type="presOf" srcId="{6A4D97C2-126E-43BA-8F47-C359A0FAF3D5}" destId="{EE566BD2-B594-448C-833D-FD6687527D86}" srcOrd="0" destOrd="0" presId="urn:microsoft.com/office/officeart/2005/8/layout/hList1"/>
    <dgm:cxn modelId="{2FEA1B12-44CB-439A-9D13-D07DAD4F75D6}" type="presOf" srcId="{4EE080BF-D984-4EF4-AD43-90BA6B8A8ECA}" destId="{029E6042-B7F4-4F26-B0DA-7CCE8DB6BB24}" srcOrd="0" destOrd="0" presId="urn:microsoft.com/office/officeart/2005/8/layout/hList1"/>
    <dgm:cxn modelId="{C1A76C1B-F2F3-4086-95A3-7DC2DA6708E1}" type="presOf" srcId="{A89B73AB-7172-4417-BD9B-91FB545838A8}" destId="{B97B66D1-4F04-45CE-813F-EF448B4576C8}" srcOrd="0" destOrd="0" presId="urn:microsoft.com/office/officeart/2005/8/layout/hList1"/>
    <dgm:cxn modelId="{28E7B11E-8C8B-4EDC-9A15-C90FE34CF202}" type="presOf" srcId="{F56DD9D9-F96F-4242-BFFC-A9C9119BAB9E}" destId="{F0D5987A-95B0-4BCA-BB23-DAA6BA3CD2BF}" srcOrd="0" destOrd="0" presId="urn:microsoft.com/office/officeart/2005/8/layout/hList1"/>
    <dgm:cxn modelId="{BC48FE28-9B32-47DE-B792-F4405FC79B2C}" srcId="{65A56B6E-7172-4BA3-AFA2-202EDC091B10}" destId="{58E30E89-34E8-419D-8357-F371BD4E2544}" srcOrd="1" destOrd="0" parTransId="{522E6A88-63BD-46D3-8D9C-4EFECDB4873B}" sibTransId="{036E358A-4E0D-4E5F-8D83-53C9C3AE2BA6}"/>
    <dgm:cxn modelId="{6E61B429-1B06-4660-A36F-83273C3986D9}" srcId="{4EE080BF-D984-4EF4-AD43-90BA6B8A8ECA}" destId="{7F962990-5B87-473A-82FF-7123C6D94191}" srcOrd="0" destOrd="0" parTransId="{CF34A8B8-721C-4ECB-8C0A-FE076EACA611}" sibTransId="{22CDB036-E531-4C52-B2CC-9583321D7813}"/>
    <dgm:cxn modelId="{B616BA32-AFC2-4066-80A8-CD43264C16F8}" type="presOf" srcId="{65A56B6E-7172-4BA3-AFA2-202EDC091B10}" destId="{9A1ACD4D-AFFE-4677-ACEE-4E45F07BA61E}" srcOrd="0" destOrd="0" presId="urn:microsoft.com/office/officeart/2005/8/layout/hList1"/>
    <dgm:cxn modelId="{ABE91644-EF93-4E19-BD47-3A172D551330}" srcId="{6A4D97C2-126E-43BA-8F47-C359A0FAF3D5}" destId="{F56DD9D9-F96F-4242-BFFC-A9C9119BAB9E}" srcOrd="0" destOrd="0" parTransId="{BE88149C-090C-416E-87D8-756E1024D496}" sibTransId="{E601C42E-C1D5-47BF-AA43-BA7DB8D3643A}"/>
    <dgm:cxn modelId="{67EBCA48-A60E-4C07-89DD-D511A6190CFD}" type="presOf" srcId="{7F962990-5B87-473A-82FF-7123C6D94191}" destId="{E044FBAA-600E-45BB-9375-2EE672A91F51}" srcOrd="0" destOrd="0" presId="urn:microsoft.com/office/officeart/2005/8/layout/hList1"/>
    <dgm:cxn modelId="{AF45236A-29B5-44CB-91AD-0DA322BCB5BC}" type="presOf" srcId="{6DAF99BC-7F98-49A0-B3AE-6EA3652D62FF}" destId="{F0D5987A-95B0-4BCA-BB23-DAA6BA3CD2BF}" srcOrd="0" destOrd="1" presId="urn:microsoft.com/office/officeart/2005/8/layout/hList1"/>
    <dgm:cxn modelId="{4CA4486E-CDCD-4784-B552-4FCD3460EADC}" type="presOf" srcId="{38816837-42B7-48B2-AAAF-3DEDF2192808}" destId="{66D5B77D-DF2F-45AA-BBFC-57405F77CEED}" srcOrd="0" destOrd="0" presId="urn:microsoft.com/office/officeart/2005/8/layout/hList1"/>
    <dgm:cxn modelId="{7CD17D56-9650-4DC8-8F46-AB5916BBF143}" srcId="{A89B73AB-7172-4417-BD9B-91FB545838A8}" destId="{B80BA4D2-DB6C-4B59-ACEE-D5F80C8E5AB1}" srcOrd="1" destOrd="0" parTransId="{9ED02A0A-F42A-4DA5-B74B-1459A3C6F2BA}" sibTransId="{3B28BFDC-B72A-418C-8C4E-475FD9F82394}"/>
    <dgm:cxn modelId="{06D9FA59-0150-40EB-A423-24EE3E7A474E}" type="presOf" srcId="{58E30E89-34E8-419D-8357-F371BD4E2544}" destId="{A09EC0E1-FEE8-4A3D-9027-AC8644F25688}" srcOrd="0" destOrd="1" presId="urn:microsoft.com/office/officeart/2005/8/layout/hList1"/>
    <dgm:cxn modelId="{ECBB1E82-1370-4D3D-AD7D-7B0CC946CE51}" srcId="{38816837-42B7-48B2-AAAF-3DEDF2192808}" destId="{65A56B6E-7172-4BA3-AFA2-202EDC091B10}" srcOrd="3" destOrd="0" parTransId="{D2DB49C6-0757-4C9A-A715-F6F3264ADD96}" sibTransId="{043AA08D-ECD7-4ED9-89E9-EE6BF3E5A674}"/>
    <dgm:cxn modelId="{96F64F98-DFC1-447C-B1D3-282BFA380579}" srcId="{6A4D97C2-126E-43BA-8F47-C359A0FAF3D5}" destId="{6DAF99BC-7F98-49A0-B3AE-6EA3652D62FF}" srcOrd="1" destOrd="0" parTransId="{924B0425-614C-4525-AFB6-EBEF989DAB78}" sibTransId="{DCD0F188-E3C9-4114-8F4E-3499BEDBBB17}"/>
    <dgm:cxn modelId="{F725DFA6-D790-41EE-BE5F-6C6B1B9D0CB1}" srcId="{A89B73AB-7172-4417-BD9B-91FB545838A8}" destId="{2196E072-7E0B-46DC-95C6-2D3EDD24FB3E}" srcOrd="0" destOrd="0" parTransId="{A0E10B12-388F-42F8-A378-18D1C704F457}" sibTransId="{6C7AF351-98D0-48EA-B56B-91F92ECF617A}"/>
    <dgm:cxn modelId="{968147B1-A928-40B0-B0DE-841426D13F84}" srcId="{38816837-42B7-48B2-AAAF-3DEDF2192808}" destId="{4EE080BF-D984-4EF4-AD43-90BA6B8A8ECA}" srcOrd="2" destOrd="0" parTransId="{F53FC54E-9F21-40FE-A0FF-968FFFD525CF}" sibTransId="{6FE642FF-A1B4-479C-82CA-DA228CADA7D4}"/>
    <dgm:cxn modelId="{C815F2C5-ED57-4D32-AC37-FEF94797191C}" srcId="{38816837-42B7-48B2-AAAF-3DEDF2192808}" destId="{A89B73AB-7172-4417-BD9B-91FB545838A8}" srcOrd="0" destOrd="0" parTransId="{F1099E35-F75B-462C-A199-07EFEE33B542}" sibTransId="{52CBBC02-E5C6-497C-A4D3-2A8D556A8F9A}"/>
    <dgm:cxn modelId="{46380AD5-5577-4CCB-8983-9C06D8F8409F}" type="presOf" srcId="{2196E072-7E0B-46DC-95C6-2D3EDD24FB3E}" destId="{3825E849-B535-4F93-9467-FB8C44C88300}" srcOrd="0" destOrd="0" presId="urn:microsoft.com/office/officeart/2005/8/layout/hList1"/>
    <dgm:cxn modelId="{7B0216E0-8F36-4429-B785-A128DB795B75}" srcId="{65A56B6E-7172-4BA3-AFA2-202EDC091B10}" destId="{D16E7906-3268-40D1-AD32-8B1689EDAD41}" srcOrd="0" destOrd="0" parTransId="{0B486EC7-BA96-4153-A6CF-D2DEDC6279CA}" sibTransId="{5EDB7617-9A6F-4A63-B991-6D5B1BB7E9C2}"/>
    <dgm:cxn modelId="{11BCF3E7-4602-4F99-9B1E-97343836C865}" type="presOf" srcId="{B80BA4D2-DB6C-4B59-ACEE-D5F80C8E5AB1}" destId="{3825E849-B535-4F93-9467-FB8C44C88300}" srcOrd="0" destOrd="1" presId="urn:microsoft.com/office/officeart/2005/8/layout/hList1"/>
    <dgm:cxn modelId="{1CD09CEE-8CDC-41FB-B139-E96E82555952}" srcId="{38816837-42B7-48B2-AAAF-3DEDF2192808}" destId="{6A4D97C2-126E-43BA-8F47-C359A0FAF3D5}" srcOrd="1" destOrd="0" parTransId="{0D7543B5-299E-46FC-BC2F-9837051E1C28}" sibTransId="{2BA0C0BF-64B5-49FD-9FCB-DE7D30F6939A}"/>
    <dgm:cxn modelId="{939AF208-179F-4065-B519-B4DAE6A36E42}" type="presParOf" srcId="{66D5B77D-DF2F-45AA-BBFC-57405F77CEED}" destId="{7DEA6146-E06E-42C3-B236-639676D73540}" srcOrd="0" destOrd="0" presId="urn:microsoft.com/office/officeart/2005/8/layout/hList1"/>
    <dgm:cxn modelId="{417D57DE-1CF7-413A-931F-A8D0AF74BC4F}" type="presParOf" srcId="{7DEA6146-E06E-42C3-B236-639676D73540}" destId="{B97B66D1-4F04-45CE-813F-EF448B4576C8}" srcOrd="0" destOrd="0" presId="urn:microsoft.com/office/officeart/2005/8/layout/hList1"/>
    <dgm:cxn modelId="{C44FEB96-739F-4088-A2D7-29511C575785}" type="presParOf" srcId="{7DEA6146-E06E-42C3-B236-639676D73540}" destId="{3825E849-B535-4F93-9467-FB8C44C88300}" srcOrd="1" destOrd="0" presId="urn:microsoft.com/office/officeart/2005/8/layout/hList1"/>
    <dgm:cxn modelId="{F25BAB06-BB49-4528-89C8-5C665F4F0A1A}" type="presParOf" srcId="{66D5B77D-DF2F-45AA-BBFC-57405F77CEED}" destId="{8EF19AF6-F7AE-409D-A5FF-C53A7973C858}" srcOrd="1" destOrd="0" presId="urn:microsoft.com/office/officeart/2005/8/layout/hList1"/>
    <dgm:cxn modelId="{13530E8D-746F-4299-A98A-CB42974BDD04}" type="presParOf" srcId="{66D5B77D-DF2F-45AA-BBFC-57405F77CEED}" destId="{58660B7F-6E4C-4799-A344-131062A11578}" srcOrd="2" destOrd="0" presId="urn:microsoft.com/office/officeart/2005/8/layout/hList1"/>
    <dgm:cxn modelId="{3FDB0FCC-0304-4477-90C6-32DECF342ACB}" type="presParOf" srcId="{58660B7F-6E4C-4799-A344-131062A11578}" destId="{EE566BD2-B594-448C-833D-FD6687527D86}" srcOrd="0" destOrd="0" presId="urn:microsoft.com/office/officeart/2005/8/layout/hList1"/>
    <dgm:cxn modelId="{C881E110-9502-4262-9533-747FED81C1C7}" type="presParOf" srcId="{58660B7F-6E4C-4799-A344-131062A11578}" destId="{F0D5987A-95B0-4BCA-BB23-DAA6BA3CD2BF}" srcOrd="1" destOrd="0" presId="urn:microsoft.com/office/officeart/2005/8/layout/hList1"/>
    <dgm:cxn modelId="{2D890DFA-29AE-4D8F-83FD-0D141BEE4105}" type="presParOf" srcId="{66D5B77D-DF2F-45AA-BBFC-57405F77CEED}" destId="{CB33AF90-D332-499B-B043-2B6B76DAB1AD}" srcOrd="3" destOrd="0" presId="urn:microsoft.com/office/officeart/2005/8/layout/hList1"/>
    <dgm:cxn modelId="{FED62C42-E6F0-4595-B5DF-D60122000AC4}" type="presParOf" srcId="{66D5B77D-DF2F-45AA-BBFC-57405F77CEED}" destId="{AAA1F5AC-D73C-4145-87DB-2BEDB1C79E0D}" srcOrd="4" destOrd="0" presId="urn:microsoft.com/office/officeart/2005/8/layout/hList1"/>
    <dgm:cxn modelId="{DA4CF8A3-173B-48EC-B0AB-91191249A043}" type="presParOf" srcId="{AAA1F5AC-D73C-4145-87DB-2BEDB1C79E0D}" destId="{029E6042-B7F4-4F26-B0DA-7CCE8DB6BB24}" srcOrd="0" destOrd="0" presId="urn:microsoft.com/office/officeart/2005/8/layout/hList1"/>
    <dgm:cxn modelId="{5EC13D82-62BB-4CB0-9D8E-0C14EEAF2C3A}" type="presParOf" srcId="{AAA1F5AC-D73C-4145-87DB-2BEDB1C79E0D}" destId="{E044FBAA-600E-45BB-9375-2EE672A91F51}" srcOrd="1" destOrd="0" presId="urn:microsoft.com/office/officeart/2005/8/layout/hList1"/>
    <dgm:cxn modelId="{09524982-F52B-4F46-8F85-757AE706E360}" type="presParOf" srcId="{66D5B77D-DF2F-45AA-BBFC-57405F77CEED}" destId="{94D9A2AA-F262-4214-A716-38557B9BB8E1}" srcOrd="5" destOrd="0" presId="urn:microsoft.com/office/officeart/2005/8/layout/hList1"/>
    <dgm:cxn modelId="{20F320B0-844D-4978-8484-5DB6670CD632}" type="presParOf" srcId="{66D5B77D-DF2F-45AA-BBFC-57405F77CEED}" destId="{11EA1B17-99DA-4C50-B963-B9BD85399B1F}" srcOrd="6" destOrd="0" presId="urn:microsoft.com/office/officeart/2005/8/layout/hList1"/>
    <dgm:cxn modelId="{05D39F07-98EF-4255-881C-6A8B1F27C546}" type="presParOf" srcId="{11EA1B17-99DA-4C50-B963-B9BD85399B1F}" destId="{9A1ACD4D-AFFE-4677-ACEE-4E45F07BA61E}" srcOrd="0" destOrd="0" presId="urn:microsoft.com/office/officeart/2005/8/layout/hList1"/>
    <dgm:cxn modelId="{09FDB512-E2E8-432E-B18A-557FCC8FFDE4}" type="presParOf" srcId="{11EA1B17-99DA-4C50-B963-B9BD85399B1F}" destId="{A09EC0E1-FEE8-4A3D-9027-AC8644F2568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D0B50-7C16-47B9-BB76-CB9998D2D803}">
      <dsp:nvSpPr>
        <dsp:cNvPr id="0" name=""/>
        <dsp:cNvSpPr/>
      </dsp:nvSpPr>
      <dsp:spPr>
        <a:xfrm>
          <a:off x="0" y="319680"/>
          <a:ext cx="10058399" cy="148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16560" rIns="78064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Use of Force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Inmate Well Being Checks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Medical Intervention</a:t>
          </a:r>
        </a:p>
      </dsp:txBody>
      <dsp:txXfrm>
        <a:off x="0" y="319680"/>
        <a:ext cx="10058399" cy="1480500"/>
      </dsp:txXfrm>
    </dsp:sp>
    <dsp:sp modelId="{336FCDA6-A329-4DBB-9213-2A17A5EBA107}">
      <dsp:nvSpPr>
        <dsp:cNvPr id="0" name=""/>
        <dsp:cNvSpPr/>
      </dsp:nvSpPr>
      <dsp:spPr>
        <a:xfrm>
          <a:off x="502920" y="24479"/>
          <a:ext cx="704088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Training</a:t>
          </a:r>
          <a:endParaRPr lang="en-US" sz="2800" b="1" kern="1200" dirty="0"/>
        </a:p>
      </dsp:txBody>
      <dsp:txXfrm>
        <a:off x="531741" y="53300"/>
        <a:ext cx="6983238" cy="532758"/>
      </dsp:txXfrm>
    </dsp:sp>
    <dsp:sp modelId="{11020B0A-79A0-43F9-875C-A47F9A426918}">
      <dsp:nvSpPr>
        <dsp:cNvPr id="0" name=""/>
        <dsp:cNvSpPr/>
      </dsp:nvSpPr>
      <dsp:spPr>
        <a:xfrm>
          <a:off x="0" y="2203380"/>
          <a:ext cx="10058399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16560" rIns="78064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Medical Provider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Dental Provider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Food Services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Other Law Enforcement Agencies</a:t>
          </a:r>
        </a:p>
      </dsp:txBody>
      <dsp:txXfrm>
        <a:off x="0" y="2203380"/>
        <a:ext cx="10058399" cy="1795500"/>
      </dsp:txXfrm>
    </dsp:sp>
    <dsp:sp modelId="{0D87A0BF-744B-4DEC-B9D4-CA618BA0585E}">
      <dsp:nvSpPr>
        <dsp:cNvPr id="0" name=""/>
        <dsp:cNvSpPr/>
      </dsp:nvSpPr>
      <dsp:spPr>
        <a:xfrm>
          <a:off x="502920" y="1908180"/>
          <a:ext cx="7040880" cy="59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Contract &amp; Insurance Review</a:t>
          </a:r>
        </a:p>
      </dsp:txBody>
      <dsp:txXfrm>
        <a:off x="531741" y="1937001"/>
        <a:ext cx="698323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7B66D1-4F04-45CE-813F-EF448B4576C8}">
      <dsp:nvSpPr>
        <dsp:cNvPr id="0" name=""/>
        <dsp:cNvSpPr/>
      </dsp:nvSpPr>
      <dsp:spPr>
        <a:xfrm>
          <a:off x="3781" y="863361"/>
          <a:ext cx="2273944" cy="683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Policies &amp; Procedures</a:t>
          </a:r>
        </a:p>
      </dsp:txBody>
      <dsp:txXfrm>
        <a:off x="3781" y="863361"/>
        <a:ext cx="2273944" cy="683091"/>
      </dsp:txXfrm>
    </dsp:sp>
    <dsp:sp modelId="{3825E849-B535-4F93-9467-FB8C44C88300}">
      <dsp:nvSpPr>
        <dsp:cNvPr id="0" name=""/>
        <dsp:cNvSpPr/>
      </dsp:nvSpPr>
      <dsp:spPr>
        <a:xfrm>
          <a:off x="3781" y="1546453"/>
          <a:ext cx="2273944" cy="161354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Updated?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Training?</a:t>
          </a:r>
        </a:p>
      </dsp:txBody>
      <dsp:txXfrm>
        <a:off x="3781" y="1546453"/>
        <a:ext cx="2273944" cy="1613545"/>
      </dsp:txXfrm>
    </dsp:sp>
    <dsp:sp modelId="{EE566BD2-B594-448C-833D-FD6687527D86}">
      <dsp:nvSpPr>
        <dsp:cNvPr id="0" name=""/>
        <dsp:cNvSpPr/>
      </dsp:nvSpPr>
      <dsp:spPr>
        <a:xfrm>
          <a:off x="2596078" y="863361"/>
          <a:ext cx="2273944" cy="683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Medical Care Provider</a:t>
          </a:r>
        </a:p>
      </dsp:txBody>
      <dsp:txXfrm>
        <a:off x="2596078" y="863361"/>
        <a:ext cx="2273944" cy="683091"/>
      </dsp:txXfrm>
    </dsp:sp>
    <dsp:sp modelId="{F0D5987A-95B0-4BCA-BB23-DAA6BA3CD2BF}">
      <dsp:nvSpPr>
        <dsp:cNvPr id="0" name=""/>
        <dsp:cNvSpPr/>
      </dsp:nvSpPr>
      <dsp:spPr>
        <a:xfrm>
          <a:off x="2596078" y="1546453"/>
          <a:ext cx="2273944" cy="161354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On-site?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Available?</a:t>
          </a:r>
        </a:p>
      </dsp:txBody>
      <dsp:txXfrm>
        <a:off x="2596078" y="1546453"/>
        <a:ext cx="2273944" cy="1613545"/>
      </dsp:txXfrm>
    </dsp:sp>
    <dsp:sp modelId="{029E6042-B7F4-4F26-B0DA-7CCE8DB6BB24}">
      <dsp:nvSpPr>
        <dsp:cNvPr id="0" name=""/>
        <dsp:cNvSpPr/>
      </dsp:nvSpPr>
      <dsp:spPr>
        <a:xfrm>
          <a:off x="5188376" y="863361"/>
          <a:ext cx="2273944" cy="683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Suicide Prevention Measures</a:t>
          </a:r>
        </a:p>
      </dsp:txBody>
      <dsp:txXfrm>
        <a:off x="5188376" y="863361"/>
        <a:ext cx="2273944" cy="683091"/>
      </dsp:txXfrm>
    </dsp:sp>
    <dsp:sp modelId="{E044FBAA-600E-45BB-9375-2EE672A91F51}">
      <dsp:nvSpPr>
        <dsp:cNvPr id="0" name=""/>
        <dsp:cNvSpPr/>
      </dsp:nvSpPr>
      <dsp:spPr>
        <a:xfrm>
          <a:off x="5188376" y="1546453"/>
          <a:ext cx="2273944" cy="161354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Are Idaho’s legally mandated jail mental health procedures being done?</a:t>
          </a:r>
        </a:p>
      </dsp:txBody>
      <dsp:txXfrm>
        <a:off x="5188376" y="1546453"/>
        <a:ext cx="2273944" cy="1613545"/>
      </dsp:txXfrm>
    </dsp:sp>
    <dsp:sp modelId="{9A1ACD4D-AFFE-4677-ACEE-4E45F07BA61E}">
      <dsp:nvSpPr>
        <dsp:cNvPr id="0" name=""/>
        <dsp:cNvSpPr/>
      </dsp:nvSpPr>
      <dsp:spPr>
        <a:xfrm>
          <a:off x="7780673" y="863361"/>
          <a:ext cx="2273944" cy="6830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Strip Search Policy &amp; Procedures</a:t>
          </a:r>
        </a:p>
      </dsp:txBody>
      <dsp:txXfrm>
        <a:off x="7780673" y="863361"/>
        <a:ext cx="2273944" cy="683091"/>
      </dsp:txXfrm>
    </dsp:sp>
    <dsp:sp modelId="{A09EC0E1-FEE8-4A3D-9027-AC8644F25688}">
      <dsp:nvSpPr>
        <dsp:cNvPr id="0" name=""/>
        <dsp:cNvSpPr/>
      </dsp:nvSpPr>
      <dsp:spPr>
        <a:xfrm>
          <a:off x="7780673" y="1546453"/>
          <a:ext cx="2273944" cy="161354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Where do they happen, &amp; are they legal?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Cross-Gender Searches</a:t>
          </a:r>
        </a:p>
      </dsp:txBody>
      <dsp:txXfrm>
        <a:off x="7780673" y="1546453"/>
        <a:ext cx="2273944" cy="1613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DE45D8F-3616-4697-83B1-461131EACCBE}"/>
              </a:ext>
            </a:extLst>
          </p:cNvPr>
          <p:cNvSpPr/>
          <p:nvPr/>
        </p:nvSpPr>
        <p:spPr>
          <a:xfrm>
            <a:off x="8508989" y="0"/>
            <a:ext cx="3683011" cy="63318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552" y="4455620"/>
            <a:ext cx="6422998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0769EC0-0F0C-48CE-902E-5231E0A9D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326" y="2503280"/>
            <a:ext cx="5062450" cy="1245734"/>
          </a:xfrm>
          <a:prstGeom prst="rect">
            <a:avLst/>
          </a:prstGeom>
        </p:spPr>
      </p:pic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92FB6A7-5D2D-4938-BEFC-38BCFC30DD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8989" y="-2476"/>
            <a:ext cx="3679851" cy="633184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2E1A54F5-BDF9-4D4B-8418-00697287A2A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4F6D5BB6-65B9-4B0D-8B0A-0520115BCB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8DA7807-F99A-4371-93E3-F22E7388F34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31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 V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4079" y="0"/>
            <a:ext cx="808792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3FD3CE27-34B1-41DB-9971-0166DC7C1F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739804"/>
            <a:ext cx="649224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93547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 with Caption V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4079" y="0"/>
            <a:ext cx="808792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3FD3CE27-34B1-41DB-9971-0166DC7C1F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739804"/>
            <a:ext cx="649224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25378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C8E182-2A31-4B03-AD2D-98632ADA2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739804"/>
            <a:ext cx="649224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73807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7C60600-708F-4AE0-A4C5-23903414C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150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05425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you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645C149-4C13-4406-93E9-D1F9662B334D}"/>
              </a:ext>
            </a:extLst>
          </p:cNvPr>
          <p:cNvSpPr txBox="1">
            <a:spLocks/>
          </p:cNvSpPr>
          <p:nvPr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1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7301ED-DA69-4025-B763-666A9B2A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9939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you V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645C149-4C13-4406-93E9-D1F9662B334D}"/>
              </a:ext>
            </a:extLst>
          </p:cNvPr>
          <p:cNvSpPr txBox="1">
            <a:spLocks/>
          </p:cNvSpPr>
          <p:nvPr/>
        </p:nvSpPr>
        <p:spPr>
          <a:xfrm>
            <a:off x="1097280" y="758952"/>
            <a:ext cx="10058400" cy="14439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1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7301ED-DA69-4025-B763-666A9B2A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790582"/>
            <a:ext cx="4638502" cy="305326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6688A4-7C12-47C3-8D09-B491A9A5123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56216" y="2782547"/>
            <a:ext cx="4638503" cy="305326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640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0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DE45D8F-3616-4697-83B1-461131EACCBE}"/>
              </a:ext>
            </a:extLst>
          </p:cNvPr>
          <p:cNvSpPr/>
          <p:nvPr userDrawn="1"/>
        </p:nvSpPr>
        <p:spPr>
          <a:xfrm>
            <a:off x="8508989" y="0"/>
            <a:ext cx="3683011" cy="63318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552" y="4455620"/>
            <a:ext cx="6422998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0769EC0-0F0C-48CE-902E-5231E0A9D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8326" y="2503280"/>
            <a:ext cx="5062450" cy="1245734"/>
          </a:xfrm>
          <a:prstGeom prst="rect">
            <a:avLst/>
          </a:prstGeom>
        </p:spPr>
      </p:pic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492FB6A7-5D2D-4938-BEFC-38BCFC30DD8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08989" y="-2476"/>
            <a:ext cx="3679851" cy="63318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Date Placeholder 31">
            <a:extLst>
              <a:ext uri="{FF2B5EF4-FFF2-40B4-BE49-F238E27FC236}">
                <a16:creationId xmlns:a16="http://schemas.microsoft.com/office/drawing/2014/main" id="{2E1A54F5-BDF9-4D4B-8418-00697287A2A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6C27C16-19D4-4027-9C62-B26B19FAF244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33" name="Footer Placeholder 32">
            <a:extLst>
              <a:ext uri="{FF2B5EF4-FFF2-40B4-BE49-F238E27FC236}">
                <a16:creationId xmlns:a16="http://schemas.microsoft.com/office/drawing/2014/main" id="{4F6D5BB6-65B9-4B0D-8B0A-0520115BCB4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28DA7807-F99A-4371-93E3-F22E7388F34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A381DAD4-C17F-4CCF-88BC-8489F1A6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29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7920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9DB-4E53-4561-B648-0C97F954A6ED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DA4263F-A519-4A1E-AAB6-37C86CF40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7280" y="1845734"/>
            <a:ext cx="4937759" cy="40233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50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A42-1A45-4FB0-8BE1-C01D6544A525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A381DAD4-C17F-4CCF-88BC-8489F1A6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5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7920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DA4263F-A519-4A1E-AAB6-37C86CF40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97280" y="1845734"/>
            <a:ext cx="4937759" cy="40233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68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4CA42-1A45-4FB0-8BE1-C01D6544A525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A381DAD4-C17F-4CCF-88BC-8489F1A6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5825F4D-47D9-4576-A737-972CDF9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27C16-19D4-4027-9C62-B26B19FAF244}" type="datetime1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A4F5FAC-F0A4-437D-8700-4AC192D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FCC432-0AF1-42DE-9DCD-956DCF9A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0A669-39C0-4C32-B29A-FDEE8A70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290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B9DB-4E53-4561-B648-0C97F954A6ED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9120AED-E11C-43D4-9549-4FDC9A74E2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19" y="3956858"/>
            <a:ext cx="4937759" cy="1912236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DA4263F-A519-4A1E-AAB6-37C86CF40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919" y="1845734"/>
            <a:ext cx="4937759" cy="191223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891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94CDE3-5EDA-420E-BBB0-5BDF029FDCCD}"/>
              </a:ext>
            </a:extLst>
          </p:cNvPr>
          <p:cNvSpPr/>
          <p:nvPr userDrawn="1"/>
        </p:nvSpPr>
        <p:spPr>
          <a:xfrm>
            <a:off x="0" y="3857414"/>
            <a:ext cx="12192000" cy="2476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24AA7E-A0F7-451D-9ADD-2C1E1FEAA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942A0-3CD7-4786-BAFD-E8B4041641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6C27C16-19D4-4027-9C62-B26B19FAF244}" type="datetime1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C616C-777F-4C71-A6C7-2751FB4A35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Footer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A4794-607D-4327-B164-CE9E4A5DAB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D0A669-39C0-4C32-B29A-FDEE8A7056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199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8F65-68DA-4DE0-AA51-C1705F712F09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2977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984A68-9AA0-4E1F-8800-276F24FC8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167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V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104079" y="0"/>
            <a:ext cx="808792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3B79E4A-1422-43DE-B397-8AA34503285C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3FD3CE27-34B1-41DB-9971-0166DC7C1F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739804"/>
            <a:ext cx="6492240" cy="5257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 V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104079" y="0"/>
            <a:ext cx="808792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3B79E4A-1422-43DE-B397-8AA34503285C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3FD3CE27-34B1-41DB-9971-0166DC7C1F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739804"/>
            <a:ext cx="6492240" cy="5257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74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3B79E4A-1422-43DE-B397-8AA34503285C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C8E182-2A31-4B03-AD2D-98632ADA278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00600" y="739804"/>
            <a:ext cx="6492240" cy="5257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28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79680-FDFB-4F63-A942-14E00CD81373}" type="datetime1">
              <a:rPr lang="en-US" smtClean="0"/>
              <a:t>6/2/2021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7C60600-708F-4AE0-A4C5-23903414C4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91507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700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 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645C149-4C13-4406-93E9-D1F9662B334D}"/>
              </a:ext>
            </a:extLst>
          </p:cNvPr>
          <p:cNvSpPr txBox="1">
            <a:spLocks/>
          </p:cNvSpPr>
          <p:nvPr userDrawn="1"/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1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7301ED-DA69-4025-B763-666A9B2A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5816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 V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B645C149-4C13-4406-93E9-D1F9662B334D}"/>
              </a:ext>
            </a:extLst>
          </p:cNvPr>
          <p:cNvSpPr txBox="1">
            <a:spLocks/>
          </p:cNvSpPr>
          <p:nvPr userDrawn="1"/>
        </p:nvSpPr>
        <p:spPr>
          <a:xfrm>
            <a:off x="1097280" y="758952"/>
            <a:ext cx="10058400" cy="14439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1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57301ED-DA69-4025-B763-666A9B2A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2790582"/>
            <a:ext cx="4638502" cy="305326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6688A4-7C12-47C3-8D09-B491A9A5123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56216" y="2782547"/>
            <a:ext cx="4638503" cy="3053265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899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3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5825F4D-47D9-4576-A737-972CDF9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A4F5FAC-F0A4-437D-8700-4AC192D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FCC432-0AF1-42DE-9DCD-956DCF9A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&amp;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D9120AED-E11C-43D4-9549-4FDC9A74E2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19" y="3956858"/>
            <a:ext cx="4937759" cy="19122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FDA4263F-A519-4A1E-AAB6-37C86CF407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17919" y="1845734"/>
            <a:ext cx="4937759" cy="191223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63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94CDE3-5EDA-420E-BBB0-5BDF029FDCCD}"/>
              </a:ext>
            </a:extLst>
          </p:cNvPr>
          <p:cNvSpPr/>
          <p:nvPr/>
        </p:nvSpPr>
        <p:spPr>
          <a:xfrm>
            <a:off x="0" y="3857414"/>
            <a:ext cx="12192000" cy="247688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C24AA7E-A0F7-451D-9ADD-2C1E1FEAAA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2942A0-3CD7-4786-BAFD-E8B4041641A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EC616C-777F-4C71-A6C7-2751FB4A359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A4794-607D-4327-B164-CE9E4A5DAB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3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/>
          <a:lstStyle/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45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4984A68-9AA0-4E1F-8800-276F24FC8E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0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F15B9D2C-99A8-4414-BF0E-D175BFFCC996}" type="datetimeFigureOut">
              <a:rPr lang="en-US" smtClean="0"/>
              <a:t>6/2/2021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C307C6-E14A-4435-BA7A-2D45F8570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7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ED355101-3BD2-48D5-896E-50AB25B3C14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2D6333E-0874-4F0E-9393-E6950CA7F73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96570" y="281657"/>
            <a:ext cx="2007256" cy="3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71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FFFFFF"/>
                </a:solidFill>
              </a:defRPr>
            </a:lvl1pPr>
          </a:lstStyle>
          <a:p>
            <a:fld id="{16C27C16-19D4-4027-9C62-B26B19FAF244}" type="datetime1">
              <a:rPr lang="en-US" smtClean="0"/>
              <a:pPr/>
              <a:t>6/2/2021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7C307C6-E14A-4435-BA7A-2D45F8570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597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EDD0A669-39C0-4C32-B29A-FDEE8A7056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2D6333E-0874-4F0E-9393-E6950CA7F73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896570" y="281657"/>
            <a:ext cx="2007256" cy="3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9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haddadandsherwin.com/wrongful-death/" TargetMode="Externa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02A1-0C00-4E29-AC9B-14A051595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8199" y="694267"/>
            <a:ext cx="3843867" cy="5452532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en-US" sz="6500" b="1" spc="-150" dirty="0">
                <a:solidFill>
                  <a:schemeClr val="tx2"/>
                </a:solidFill>
              </a:rPr>
              <a:t>Law Enforcement Liability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en-US" sz="2900" b="1" dirty="0"/>
              <a:t>IACC Conference</a:t>
            </a:r>
          </a:p>
          <a:p>
            <a:pPr marL="0" indent="0" algn="ctr">
              <a:buNone/>
            </a:pPr>
            <a:r>
              <a:rPr lang="en-US" sz="2900" b="1" dirty="0">
                <a:solidFill>
                  <a:schemeClr val="tx2"/>
                </a:solidFill>
              </a:rPr>
              <a:t>Coeur d’Alene</a:t>
            </a:r>
          </a:p>
          <a:p>
            <a:pPr marL="0" indent="0" algn="ctr">
              <a:buNone/>
            </a:pPr>
            <a:r>
              <a:rPr lang="en-US" sz="2900" b="1" dirty="0"/>
              <a:t>June 10, 2021</a:t>
            </a:r>
            <a:endParaRPr lang="en-US" sz="29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0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0CE69-5808-4BE0-8FC6-D779F5CF3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49" y="352438"/>
            <a:ext cx="4357808" cy="10138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>
                <a:solidFill>
                  <a:schemeClr val="bg2"/>
                </a:solidFill>
              </a:rPr>
              <a:t>Patrol  Claims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61FF5-6466-420A-996A-1084E1F0B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6971" y="1684336"/>
            <a:ext cx="4061018" cy="4587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sz="2200" b="1" dirty="0">
                <a:solidFill>
                  <a:schemeClr val="bg2"/>
                </a:solidFill>
              </a:rPr>
              <a:t>Use of Emergency Vehicle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Responding to calls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High speed pursuit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Use of lights &amp; siren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Policy &amp; procedure violation</a:t>
            </a:r>
          </a:p>
          <a:p>
            <a:pPr marL="201168" lvl="1" indent="0">
              <a:buNone/>
            </a:pPr>
            <a:endParaRPr lang="en-US" sz="2000" dirty="0">
              <a:solidFill>
                <a:schemeClr val="bg2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sz="2200" b="1" dirty="0">
                <a:solidFill>
                  <a:schemeClr val="bg2"/>
                </a:solidFill>
              </a:rPr>
              <a:t>Arrest Procedure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Excessive use of force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Unreasonable search seizure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2"/>
                </a:solidFill>
              </a:rPr>
              <a:t>No probable cause</a:t>
            </a:r>
          </a:p>
          <a:p>
            <a:pPr lvl="1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2" descr="Ada sheriff's deputy involved in Kuna crash | Local News | idahopress.com">
            <a:extLst>
              <a:ext uri="{FF2B5EF4-FFF2-40B4-BE49-F238E27FC236}">
                <a16:creationId xmlns:a16="http://schemas.microsoft.com/office/drawing/2014/main" id="{764D8122-4B27-443C-AABE-69B3D62558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7" r="1" b="1"/>
          <a:stretch/>
        </p:blipFill>
        <p:spPr bwMode="auto">
          <a:xfrm>
            <a:off x="5347516" y="1505386"/>
            <a:ext cx="5987512" cy="440292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25AE-60D2-4BB3-AD68-4B70975C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Patrol Risk Management Tool</a:t>
            </a:r>
          </a:p>
        </p:txBody>
      </p:sp>
      <p:pic>
        <p:nvPicPr>
          <p:cNvPr id="4098" name="Picture 2" descr="New In Blue: 6 Months With Madison Police Recruits | Wisconsin Public Radio">
            <a:extLst>
              <a:ext uri="{FF2B5EF4-FFF2-40B4-BE49-F238E27FC236}">
                <a16:creationId xmlns:a16="http://schemas.microsoft.com/office/drawing/2014/main" id="{B50132C6-F979-4DEB-8D4A-6871FF00BF4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" r="3" b="3"/>
          <a:stretch/>
        </p:blipFill>
        <p:spPr bwMode="auto">
          <a:xfrm>
            <a:off x="581191" y="2228002"/>
            <a:ext cx="5422390" cy="363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E192-8E02-46A0-80F6-DA116ECB6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931" y="2228003"/>
            <a:ext cx="4974878" cy="363304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/>
              <a:t> </a:t>
            </a:r>
            <a:r>
              <a:rPr lang="en-US" sz="3600" b="1" dirty="0"/>
              <a:t>Training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Emergency vehicle use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Use of Force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Physical control techniques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Less-lethal options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K9 deployment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n-US" sz="2000" dirty="0"/>
              <a:t>Communication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De-escalation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Cultural awareness</a:t>
            </a:r>
          </a:p>
        </p:txBody>
      </p:sp>
    </p:spTree>
    <p:extLst>
      <p:ext uri="{BB962C8B-B14F-4D97-AF65-F5344CB8AC3E}">
        <p14:creationId xmlns:p14="http://schemas.microsoft.com/office/powerpoint/2010/main" val="3937147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25AE-60D2-4BB3-AD68-4B70975C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135" y="1227801"/>
            <a:ext cx="7157865" cy="10138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Patrol Risk Management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E192-8E02-46A0-80F6-DA116ECB6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9382" y="1896533"/>
            <a:ext cx="6608417" cy="39622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C89B55"/>
              </a:buClr>
            </a:pPr>
            <a:r>
              <a:rPr lang="en-US" sz="2800" b="1" dirty="0"/>
              <a:t>Policy &amp; Procedure Review</a:t>
            </a:r>
          </a:p>
          <a:p>
            <a:pPr>
              <a:buClr>
                <a:srgbClr val="C89B55"/>
              </a:buClr>
            </a:pPr>
            <a:endParaRPr lang="en-US" sz="2800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Updated Patrol Policy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Training on that Policy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A7962D1E-BEE9-45EA-9C6A-A78FAC13B6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9" b="6272"/>
          <a:stretch/>
        </p:blipFill>
        <p:spPr>
          <a:xfrm rot="5400000">
            <a:off x="-1063489" y="1063486"/>
            <a:ext cx="6321287" cy="419431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93421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4717-BE27-4239-BED1-3DEFC5604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Detention Claim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0422-7C71-4173-B21C-96EC3290E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7524" y="2024020"/>
            <a:ext cx="4885329" cy="383703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Clr>
                <a:srgbClr val="C9806E"/>
              </a:buClr>
            </a:pPr>
            <a:endParaRPr lang="en-US" sz="1700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Excessive use of Force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Inmate Management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Medical care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Lack of/or inadequate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Wrongful Death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Suicide/mental illness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Medical condition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Search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Provisions made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Availability to practice</a:t>
            </a:r>
          </a:p>
        </p:txBody>
      </p:sp>
      <p:pic>
        <p:nvPicPr>
          <p:cNvPr id="1026" name="Picture 2" descr="Deaths in Utah's county jails support advocates' zero fatalities goal |  Police &amp; Fire | standard.net">
            <a:extLst>
              <a:ext uri="{FF2B5EF4-FFF2-40B4-BE49-F238E27FC236}">
                <a16:creationId xmlns:a16="http://schemas.microsoft.com/office/drawing/2014/main" id="{87991834-7E05-4667-A81F-7EF07AE174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" b="1"/>
          <a:stretch/>
        </p:blipFill>
        <p:spPr bwMode="auto">
          <a:xfrm>
            <a:off x="5883965" y="2024019"/>
            <a:ext cx="5726844" cy="383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68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2C8A-5B00-4C1D-B4A0-8A6287B1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Detention</a:t>
            </a:r>
            <a:br>
              <a:rPr lang="en-US" dirty="0"/>
            </a:br>
            <a:r>
              <a:rPr lang="en-US" dirty="0"/>
              <a:t>Risk Management Tools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6D90E8-93B7-41A8-9400-2FB1F22BC3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769658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40070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2C8A-5B00-4C1D-B4A0-8A6287B1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67603"/>
            <a:ext cx="10058400" cy="1450757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Detention</a:t>
            </a:r>
            <a:br>
              <a:rPr lang="en-US" dirty="0"/>
            </a:br>
            <a:r>
              <a:rPr lang="en-US" dirty="0"/>
              <a:t>Risk Management Tools Continued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980373-A2BE-4FF5-80D0-306E288B8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00704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5621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594359"/>
            <a:ext cx="3480537" cy="2286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Continuing</a:t>
            </a:r>
            <a:br>
              <a:rPr lang="en-US" sz="4400" dirty="0"/>
            </a:br>
            <a:r>
              <a:rPr lang="en-US" sz="4400" dirty="0"/>
              <a:t>Risk Exposures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333" y="2880359"/>
            <a:ext cx="3686253" cy="3379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/>
              <a:t>Overcrowding</a:t>
            </a:r>
            <a:endParaRPr lang="en-US" sz="3200" b="1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tx1"/>
              </a:solidFill>
            </a:endParaRPr>
          </a:p>
          <a:p>
            <a:pPr marL="515938" lvl="1" indent="-287338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Increased violence</a:t>
            </a:r>
          </a:p>
          <a:p>
            <a:pPr marL="515938" lvl="1" indent="-287338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Classification &amp; separation</a:t>
            </a:r>
          </a:p>
          <a:p>
            <a:endParaRPr lang="en-US" dirty="0"/>
          </a:p>
        </p:txBody>
      </p:sp>
      <p:pic>
        <p:nvPicPr>
          <p:cNvPr id="5122" name="Picture 2" descr="Davis v. Canyon County | ACLU of Idaho">
            <a:extLst>
              <a:ext uri="{FF2B5EF4-FFF2-40B4-BE49-F238E27FC236}">
                <a16:creationId xmlns:a16="http://schemas.microsoft.com/office/drawing/2014/main" id="{5472014D-3FF5-426B-8E55-F926DFE31B6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r="17586" b="-1"/>
          <a:stretch/>
        </p:blipFill>
        <p:spPr bwMode="auto">
          <a:xfrm>
            <a:off x="4800600" y="739804"/>
            <a:ext cx="649224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67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Continuing Risk Exposures</a:t>
            </a:r>
          </a:p>
        </p:txBody>
      </p:sp>
      <p:pic>
        <p:nvPicPr>
          <p:cNvPr id="3074" name="Picture 2" descr="More than 50 employers seek full-time and part-time employees at Meridian career  fair | ktvb.com">
            <a:extLst>
              <a:ext uri="{FF2B5EF4-FFF2-40B4-BE49-F238E27FC236}">
                <a16:creationId xmlns:a16="http://schemas.microsoft.com/office/drawing/2014/main" id="{E4E745A1-AFCB-40AA-868C-99FFC4DBA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5" r="2092" b="1"/>
          <a:stretch/>
        </p:blipFill>
        <p:spPr bwMode="auto">
          <a:xfrm>
            <a:off x="581193" y="2228003"/>
            <a:ext cx="5422390" cy="3633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930" y="2614809"/>
            <a:ext cx="5422392" cy="285943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b="1" dirty="0"/>
              <a:t>Lack of Detention Deputies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Inmate well-being hampered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/>
              <a:t>Using inappropriate staff for facilities</a:t>
            </a:r>
          </a:p>
        </p:txBody>
      </p:sp>
    </p:spTree>
    <p:extLst>
      <p:ext uri="{BB962C8B-B14F-4D97-AF65-F5344CB8AC3E}">
        <p14:creationId xmlns:p14="http://schemas.microsoft.com/office/powerpoint/2010/main" val="428223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70" y="0"/>
            <a:ext cx="330973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Continuing</a:t>
            </a:r>
            <a:br>
              <a:rPr lang="en-US" dirty="0"/>
            </a:br>
            <a:r>
              <a:rPr lang="en-US" dirty="0"/>
              <a:t>Risk Exposures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417" y="3015532"/>
            <a:ext cx="3627783" cy="3379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b="1" dirty="0"/>
              <a:t>Medical </a:t>
            </a:r>
            <a:r>
              <a:rPr lang="en-US" sz="3600" b="1" dirty="0">
                <a:solidFill>
                  <a:schemeClr val="tx1"/>
                </a:solidFill>
              </a:rPr>
              <a:t>Provider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Access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Responsive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Insurance</a:t>
            </a:r>
          </a:p>
          <a:p>
            <a:pPr lvl="1"/>
            <a:endParaRPr lang="en-US" sz="1500" dirty="0">
              <a:solidFill>
                <a:schemeClr val="tx1"/>
              </a:solidFill>
            </a:endParaRPr>
          </a:p>
          <a:p>
            <a:pPr marL="324000" lvl="1" indent="0"/>
            <a:endParaRPr lang="en-US" sz="15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6146" name="Picture 2" descr="Va. Beach city jail looking for new medical provider - The Virginian-Pilot  - The Virginian-Pilot">
            <a:extLst>
              <a:ext uri="{FF2B5EF4-FFF2-40B4-BE49-F238E27FC236}">
                <a16:creationId xmlns:a16="http://schemas.microsoft.com/office/drawing/2014/main" id="{498947E6-9E72-42A0-AA8E-C3F50C8EDA86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3" r="11298" b="1"/>
          <a:stretch/>
        </p:blipFill>
        <p:spPr bwMode="auto">
          <a:xfrm>
            <a:off x="4800600" y="739804"/>
            <a:ext cx="6492240" cy="525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297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6996F-B20E-4889-BD0D-F357C07F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748" y="1124256"/>
            <a:ext cx="3887377" cy="12576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Continuing Risk Exposures</a:t>
            </a: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B76F5-76C9-42A5-BB6E-1C3D5037F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75480" y="2320625"/>
            <a:ext cx="3427985" cy="35045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/>
              <a:t>Facilities</a:t>
            </a:r>
            <a:endParaRPr lang="en-US" sz="3200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Deterioration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3200" dirty="0"/>
              <a:t>Fire Safety</a:t>
            </a:r>
          </a:p>
          <a:p>
            <a:endParaRPr lang="en-US" dirty="0"/>
          </a:p>
        </p:txBody>
      </p:sp>
      <p:pic>
        <p:nvPicPr>
          <p:cNvPr id="6" name="Content Placeholder 5" descr="A picture containing indoor, kitchen, oven, wooden&#10;&#10;Description automatically generated">
            <a:extLst>
              <a:ext uri="{FF2B5EF4-FFF2-40B4-BE49-F238E27FC236}">
                <a16:creationId xmlns:a16="http://schemas.microsoft.com/office/drawing/2014/main" id="{0317B2B1-3FB5-4D42-9FE9-126B1DEBFB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7546" b="-2"/>
          <a:stretch/>
        </p:blipFill>
        <p:spPr>
          <a:xfrm rot="5400000">
            <a:off x="4186286" y="731508"/>
            <a:ext cx="2242083" cy="3027579"/>
          </a:xfrm>
          <a:prstGeom prst="rect">
            <a:avLst/>
          </a:prstGeom>
        </p:spPr>
      </p:pic>
      <p:pic>
        <p:nvPicPr>
          <p:cNvPr id="10" name="Picture 9" descr="A picture containing indoor, person, miller&#10;&#10;Description automatically generated">
            <a:extLst>
              <a:ext uri="{FF2B5EF4-FFF2-40B4-BE49-F238E27FC236}">
                <a16:creationId xmlns:a16="http://schemas.microsoft.com/office/drawing/2014/main" id="{97541230-C3A6-46AD-A58A-340F7A46F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r="2" b="2"/>
          <a:stretch/>
        </p:blipFill>
        <p:spPr>
          <a:xfrm rot="5400000">
            <a:off x="-161532" y="1960931"/>
            <a:ext cx="4700928" cy="302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window, cabinet&#10;&#10;Description automatically generated">
            <a:extLst>
              <a:ext uri="{FF2B5EF4-FFF2-40B4-BE49-F238E27FC236}">
                <a16:creationId xmlns:a16="http://schemas.microsoft.com/office/drawing/2014/main" id="{069C8796-3A14-4570-B5B2-20A74D9471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0" r="33096" b="-3"/>
          <a:stretch/>
        </p:blipFill>
        <p:spPr>
          <a:xfrm rot="5400000">
            <a:off x="4115469" y="3152789"/>
            <a:ext cx="2384078" cy="302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24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34FF7-41BC-4081-88FD-FF82E4496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286603"/>
            <a:ext cx="10371909" cy="145075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Chad Sarmento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ED0C0-D761-4A96-9AC3-705EA5000E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6600" y="1903790"/>
            <a:ext cx="6251684" cy="400217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accent1"/>
                </a:solidFill>
              </a:rPr>
              <a:t>Law Enforcement Risk Manager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 23 Years </a:t>
            </a:r>
            <a:r>
              <a:rPr lang="en-US" sz="2400" b="1" i="1" dirty="0">
                <a:solidFill>
                  <a:schemeClr val="tx1"/>
                </a:solidFill>
              </a:rPr>
              <a:t>Idaho</a:t>
            </a:r>
            <a:r>
              <a:rPr lang="en-US" sz="2400" b="1" dirty="0">
                <a:solidFill>
                  <a:schemeClr val="tx1"/>
                </a:solidFill>
              </a:rPr>
              <a:t> Law Enforcement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 Patrol Commander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 Jail Commander </a:t>
            </a:r>
          </a:p>
          <a:p>
            <a:pPr marL="182563" lvl="1" indent="-182563">
              <a:lnSpc>
                <a:spcPct val="21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tx1"/>
                </a:solidFill>
              </a:rPr>
              <a:t>Police Officers Standards Training (POST) Instructor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en-US" sz="2400" b="1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AF8AD96-4361-45D0-8F8B-E5A0D1F0080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359" t="1" r="5071" b="-3273"/>
          <a:stretch/>
        </p:blipFill>
        <p:spPr>
          <a:xfrm>
            <a:off x="629161" y="1665678"/>
            <a:ext cx="5187439" cy="4814636"/>
          </a:xfr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44085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AA82B-0D26-4146-BAF0-1C4BD8F71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281" y="383427"/>
            <a:ext cx="3983699" cy="132089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2"/>
                </a:solidFill>
              </a:rPr>
              <a:t>Getting &amp; Using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0F818-0FC0-4F9C-BE5C-5292298FA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4537" y="2147767"/>
            <a:ext cx="3903663" cy="398975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200" dirty="0"/>
              <a:t> Visiting your agency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n-US" sz="2200" dirty="0"/>
              <a:t> Working with law enforcement &amp; their stakeholders</a:t>
            </a:r>
          </a:p>
          <a:p>
            <a:pPr marL="169863" indent="-169863">
              <a:buFont typeface="Wingdings" panose="05000000000000000000" pitchFamily="2" charset="2"/>
              <a:buChar char="§"/>
            </a:pPr>
            <a:r>
              <a:rPr lang="en-US" sz="2200" dirty="0"/>
              <a:t> Seeing first-hand success   &amp; struggles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2200" dirty="0"/>
              <a:t> Forming achievable improvement plans</a:t>
            </a:r>
          </a:p>
          <a:p>
            <a:pPr marL="228600" indent="-228600">
              <a:buFont typeface="Wingdings" panose="05000000000000000000" pitchFamily="2" charset="2"/>
              <a:buChar char="§"/>
            </a:pPr>
            <a:r>
              <a:rPr lang="en-US" sz="2200" dirty="0"/>
              <a:t> Reducing risk through training</a:t>
            </a:r>
          </a:p>
          <a:p>
            <a:pPr marL="0" indent="0"/>
            <a:endParaRPr lang="en-US" dirty="0"/>
          </a:p>
        </p:txBody>
      </p:sp>
      <p:pic>
        <p:nvPicPr>
          <p:cNvPr id="6" name="Content Placeholder 5" descr="A picture containing text, person, indoor, wall&#10;&#10;Description automatically generated">
            <a:extLst>
              <a:ext uri="{FF2B5EF4-FFF2-40B4-BE49-F238E27FC236}">
                <a16:creationId xmlns:a16="http://schemas.microsoft.com/office/drawing/2014/main" id="{6162EBC9-B821-454C-B522-2F1018A786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" b="-3"/>
          <a:stretch/>
        </p:blipFill>
        <p:spPr>
          <a:xfrm>
            <a:off x="8635994" y="3688984"/>
            <a:ext cx="3208873" cy="244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0239C-BD77-4CF3-9FAF-6E886CCF8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5" b="-3"/>
          <a:stretch/>
        </p:blipFill>
        <p:spPr>
          <a:xfrm>
            <a:off x="5316678" y="1128541"/>
            <a:ext cx="3209257" cy="244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B13AC3-136A-46C8-A29B-F9D635F43F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r="-3" b="-3"/>
          <a:stretch/>
        </p:blipFill>
        <p:spPr>
          <a:xfrm>
            <a:off x="8635994" y="1128543"/>
            <a:ext cx="3208873" cy="24485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B882E-E87E-41FA-B158-7D70FFC533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 b="-3"/>
          <a:stretch/>
        </p:blipFill>
        <p:spPr>
          <a:xfrm>
            <a:off x="5325145" y="3688982"/>
            <a:ext cx="3209257" cy="244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565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6349043-E238-476D-BBFA-3142DFB6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50" y="0"/>
            <a:ext cx="3386667" cy="1852473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302A1-0C00-4E29-AC9B-14A051595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783" y="4502425"/>
            <a:ext cx="3717234" cy="1852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Chad Sarmento</a:t>
            </a:r>
          </a:p>
          <a:p>
            <a:pPr>
              <a:buNone/>
            </a:pPr>
            <a:r>
              <a:rPr lang="en-US" sz="2000" b="1" dirty="0"/>
              <a:t>Law Enforcement Risk Manager</a:t>
            </a:r>
          </a:p>
          <a:p>
            <a:pPr marL="0" indent="0">
              <a:buNone/>
            </a:pPr>
            <a:r>
              <a:rPr lang="en-US" sz="2000" b="1" dirty="0"/>
              <a:t>208-246-8203</a:t>
            </a:r>
          </a:p>
          <a:p>
            <a:pPr marL="0" indent="0">
              <a:buNone/>
            </a:pPr>
            <a:r>
              <a:rPr lang="en-US" sz="2000" b="1" dirty="0"/>
              <a:t>csarmento@icrmp.org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A73F8B-86F3-46EC-B30C-CA923631B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573405"/>
            <a:ext cx="6492240" cy="1590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763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3054-2AEC-4985-84EA-C1F4E1D0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41" y="286603"/>
            <a:ext cx="10750339" cy="145075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Law Enforcement – A Risky Venture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8E6A8-8D73-43BF-A719-3172E9C621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74959" y="2109563"/>
            <a:ext cx="4274288" cy="3493795"/>
          </a:xfrm>
        </p:spPr>
        <p:txBody>
          <a:bodyPr>
            <a:normAutofit lnSpcReduction="10000"/>
          </a:bodyPr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dirty="0"/>
              <a:t> </a:t>
            </a:r>
            <a:r>
              <a:rPr lang="en-US" sz="2200" b="1" dirty="0">
                <a:solidFill>
                  <a:schemeClr val="tx1"/>
                </a:solidFill>
              </a:rPr>
              <a:t>Use of Force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High Speed Driving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Civil Rights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Criminal &amp; Gangs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Mental Illness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Drug Abuse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Medical Conditions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2200" b="1" dirty="0">
                <a:solidFill>
                  <a:schemeClr val="tx1"/>
                </a:solidFill>
              </a:rPr>
              <a:t> Innocent Bystander</a:t>
            </a:r>
          </a:p>
        </p:txBody>
      </p:sp>
      <p:pic>
        <p:nvPicPr>
          <p:cNvPr id="7" name="Picture 2" descr="In one week there were at least 9 instances of police using excessive force  caught on camera – Boston News, Weather, Sports | WHDH 7News">
            <a:extLst>
              <a:ext uri="{FF2B5EF4-FFF2-40B4-BE49-F238E27FC236}">
                <a16:creationId xmlns:a16="http://schemas.microsoft.com/office/drawing/2014/main" id="{7652B726-1F91-49F5-A23A-ED489F35C1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57" y="2109562"/>
            <a:ext cx="5822992" cy="349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74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A5F85-D7BD-4FAC-9076-DABE6D78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Law Enforcement Liability Risk</a:t>
            </a:r>
            <a:br>
              <a:rPr lang="en-US" sz="4000" dirty="0"/>
            </a:br>
            <a:r>
              <a:rPr lang="en-US" sz="4400" dirty="0"/>
              <a:t>(Exposures)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DCDFA-FECD-4CE5-B411-9D55BFB775F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/>
              <a:t>In Custody Jail Deaths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Deliberate indifference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/>
              <a:t>Civil Rights Violations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Inmate access while in custody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Medical access for both new &amp; pre-existing problems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Rights from illegal search &amp; seizures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Including stopping &amp; individual by use of firearm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/>
              <a:t>Lack of Policies/Training for Personnel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Emergency medical procedures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Responding to an unconscious suspect/inmate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70C2C-0789-4BA2-BFB9-223E0CD53E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/>
              <a:t>Excessive Use of Force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Lack of policies or properly trained personnel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/>
              <a:t>Vehicle Accidents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Pursuits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Lack of ongoing driver’s training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dirty="0"/>
              <a:t>Lack of policy regarding high-risk pursuits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General driving accidents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000" b="1" dirty="0"/>
              <a:t>Employment/Promotion Decisions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To include disciplinary procedures provided by county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Discrimination/Harassment/Retaliation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57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AD68E-136E-44CD-B4DD-41F15042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106" y="530036"/>
            <a:ext cx="10425764" cy="9506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But At What Cost?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C8BA9-1944-4966-B58F-A30DDA720F92}"/>
              </a:ext>
            </a:extLst>
          </p:cNvPr>
          <p:cNvSpPr txBox="1"/>
          <p:nvPr/>
        </p:nvSpPr>
        <p:spPr>
          <a:xfrm>
            <a:off x="904775" y="2094817"/>
            <a:ext cx="4926531" cy="291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9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Pursuit &amp; Emergency Vehicle Response:</a:t>
            </a:r>
          </a:p>
          <a:p>
            <a:pPr marL="762000" lvl="2" indent="-3048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$3.9 Million - Police chase injured 3 </a:t>
            </a:r>
            <a:r>
              <a:rPr lang="en-US" sz="2200" dirty="0">
                <a:solidFill>
                  <a:srgbClr val="FFFFFF"/>
                </a:solidFill>
                <a:latin typeface="Roboto"/>
              </a:rPr>
              <a:t>p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edestrians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727075" lvl="3" indent="-269875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3 teenagers injured when struck by stolen vehicle eluding police pursuit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B6CAC-6962-43B3-93FB-D4A75BD04F3C}"/>
              </a:ext>
            </a:extLst>
          </p:cNvPr>
          <p:cNvSpPr txBox="1"/>
          <p:nvPr/>
        </p:nvSpPr>
        <p:spPr>
          <a:xfrm>
            <a:off x="6588492" y="2094817"/>
            <a:ext cx="4926531" cy="296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92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Jail Death / Lack of Medical Care</a:t>
            </a:r>
          </a:p>
          <a:p>
            <a:pPr marL="762000" lvl="2" indent="-304800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$8.3 Million - Wrongful </a:t>
            </a:r>
            <a:r>
              <a:rPr lang="en-US" sz="2200" dirty="0">
                <a:solidFill>
                  <a:srgbClr val="FFFFFF"/>
                </a:solidFill>
                <a:latin typeface="Roboto"/>
              </a:rPr>
              <a:t>d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eath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Of inmate in </a:t>
            </a:r>
            <a:r>
              <a:rPr lang="en-US" sz="2200" dirty="0">
                <a:solidFill>
                  <a:srgbClr val="FFFFFF"/>
                </a:solidFill>
                <a:latin typeface="Roboto"/>
              </a:rPr>
              <a:t>c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ounty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Roboto"/>
              </a:rPr>
              <a:t>j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ail</a:t>
            </a:r>
          </a:p>
          <a:p>
            <a:pPr marL="727075" lvl="3" indent="-269875">
              <a:spcBef>
                <a:spcPct val="20000"/>
              </a:spcBef>
              <a:spcAft>
                <a:spcPts val="600"/>
              </a:spcAft>
              <a:buClr>
                <a:srgbClr val="FFFFFF"/>
              </a:buClr>
              <a:buSzPct val="92000"/>
              <a:buFont typeface="Wingdings 2" panose="05020102010507070707" pitchFamily="18" charset="2"/>
              <a:buChar char="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After four years of litigation Alameda County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Corizon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Health, Inc. ended a 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wrongful death civil rights case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by agreeing to pay $8.3 million.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613969-F173-425E-A6ED-7819B702094E}"/>
              </a:ext>
            </a:extLst>
          </p:cNvPr>
          <p:cNvCxnSpPr/>
          <p:nvPr/>
        </p:nvCxnSpPr>
        <p:spPr>
          <a:xfrm>
            <a:off x="1894703" y="1589903"/>
            <a:ext cx="7801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59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images of broken police car">
            <a:extLst>
              <a:ext uri="{FF2B5EF4-FFF2-40B4-BE49-F238E27FC236}">
                <a16:creationId xmlns:a16="http://schemas.microsoft.com/office/drawing/2014/main" id="{3C29707B-9640-4238-9DD6-DEB619539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9091" b="7458"/>
          <a:stretch/>
        </p:blipFill>
        <p:spPr bwMode="auto">
          <a:xfrm>
            <a:off x="4390768" y="815547"/>
            <a:ext cx="7570680" cy="5700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A9CAAF-19DF-4992-BBC5-8B316DDB7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6652"/>
            <a:ext cx="3200400" cy="198782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br>
              <a:rPr lang="en-US" sz="3200" dirty="0">
                <a:solidFill>
                  <a:schemeClr val="accent1"/>
                </a:solidFill>
                <a:latin typeface="Montserrat" panose="00000500000000000000" pitchFamily="2" charset="0"/>
              </a:rPr>
            </a:br>
            <a:r>
              <a:rPr lang="en-US" sz="3200" dirty="0">
                <a:solidFill>
                  <a:schemeClr val="accent1"/>
                </a:solidFill>
                <a:latin typeface="Montserrat" panose="00000500000000000000" pitchFamily="2" charset="0"/>
              </a:rPr>
              <a:t>What are we doing to Help with risk?</a:t>
            </a:r>
            <a:br>
              <a:rPr lang="en-US" sz="3200" dirty="0">
                <a:latin typeface="Montserrat" panose="00000500000000000000" pitchFamily="2" charset="0"/>
              </a:rPr>
            </a:br>
            <a:endParaRPr lang="en-US" sz="3200" dirty="0">
              <a:latin typeface="Montserrat" panose="00000500000000000000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486D1-BA7C-4CDE-911F-342E994B7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3200"/>
            <a:ext cx="3200400" cy="3836503"/>
          </a:xfrm>
          <a:solidFill>
            <a:schemeClr val="tx1"/>
          </a:solidFill>
        </p:spPr>
        <p:txBody>
          <a:bodyPr>
            <a:normAutofit/>
          </a:bodyPr>
          <a:lstStyle/>
          <a:p>
            <a:pPr lvl="0" algn="ctr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</a:pPr>
            <a:endParaRPr lang="en-US" sz="1800" dirty="0">
              <a:latin typeface="Gill Sans MT" panose="020B0502020104020203"/>
            </a:endParaRPr>
          </a:p>
          <a:p>
            <a:pPr lvl="0" algn="ctr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</a:pPr>
            <a:r>
              <a:rPr lang="en-US" sz="1800" dirty="0">
                <a:latin typeface="Gill Sans MT" panose="020B0502020104020203"/>
              </a:rPr>
              <a:t>In 2019, introduced Law Enforcement Risk Management Program </a:t>
            </a:r>
          </a:p>
          <a:p>
            <a:pPr lvl="0" algn="ctr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903163"/>
              </a:buClr>
              <a:buSzPct val="92000"/>
            </a:pPr>
            <a:endParaRPr lang="en-US" sz="1800" dirty="0">
              <a:latin typeface="Gill Sans MT" panose="020B0502020104020203"/>
            </a:endParaRPr>
          </a:p>
          <a:p>
            <a:pPr lvl="1" indent="-3048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  <a:latin typeface="Gill Sans MT" panose="020B0502020104020203"/>
              </a:rPr>
              <a:t>Designated person to work on high-risk areas</a:t>
            </a:r>
          </a:p>
          <a:p>
            <a:pPr lvl="1" indent="-3048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  <a:latin typeface="Gill Sans MT" panose="020B0502020104020203"/>
              </a:rPr>
              <a:t>Point of contact with your law enforcement leadership</a:t>
            </a:r>
          </a:p>
          <a:p>
            <a:pPr lvl="1" indent="-3048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bg1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rgbClr val="FFFFFF"/>
                </a:solidFill>
                <a:latin typeface="Gill Sans MT" panose="020B0502020104020203"/>
              </a:rPr>
              <a:t>Developer/organizer for ongoing liability issues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3209F9-E9FD-42CD-87AA-0362D1115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686" y="272132"/>
            <a:ext cx="2054762" cy="36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4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E7C1384-55D3-4D09-B569-340AC9CE79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2" b="3"/>
          <a:stretch/>
        </p:blipFill>
        <p:spPr>
          <a:xfrm>
            <a:off x="-3" y="10"/>
            <a:ext cx="4068140" cy="2057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15737E-D10B-4FCD-B8DC-265BC938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7325" y="916843"/>
            <a:ext cx="6400367" cy="14313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Idaho Laws Requiring You To Have Law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B783-84BE-4BFC-AC4B-3DA7B9D55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794" y="2452342"/>
            <a:ext cx="7784757" cy="41148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000" dirty="0">
                <a:solidFill>
                  <a:srgbClr val="FFFFFF"/>
                </a:solidFill>
              </a:rPr>
              <a:t>Idaho Code 31-2202 – Sheriff Duties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</a:rPr>
              <a:t>Preserve peace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</a:rPr>
              <a:t>Take charge 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</a:rPr>
              <a:t>Keep county jail &amp; prisoners</a:t>
            </a:r>
          </a:p>
          <a:p>
            <a:pPr lvl="2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FFFFFF"/>
                </a:solidFill>
              </a:rPr>
              <a:t>Serve processes, notices, &amp; maintain records</a:t>
            </a:r>
          </a:p>
        </p:txBody>
      </p:sp>
      <p:pic>
        <p:nvPicPr>
          <p:cNvPr id="54" name="Content Placeholder 7">
            <a:extLst>
              <a:ext uri="{FF2B5EF4-FFF2-40B4-BE49-F238E27FC236}">
                <a16:creationId xmlns:a16="http://schemas.microsoft.com/office/drawing/2014/main" id="{0A881FB4-AF9A-4D0D-B667-1EB22DA98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2" r="-4" b="15276"/>
          <a:stretch/>
        </p:blipFill>
        <p:spPr>
          <a:xfrm>
            <a:off x="-14832" y="2202003"/>
            <a:ext cx="4066040" cy="1983380"/>
          </a:xfrm>
          <a:prstGeom prst="rect">
            <a:avLst/>
          </a:prstGeom>
        </p:spPr>
      </p:pic>
      <p:pic>
        <p:nvPicPr>
          <p:cNvPr id="2050" name="Picture 2" descr="Adams County Sheriff's Truck">
            <a:extLst>
              <a:ext uri="{FF2B5EF4-FFF2-40B4-BE49-F238E27FC236}">
                <a16:creationId xmlns:a16="http://schemas.microsoft.com/office/drawing/2014/main" id="{0A39E729-638C-48C1-A969-D2E5DF770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9" r="-2" b="16771"/>
          <a:stretch/>
        </p:blipFill>
        <p:spPr bwMode="auto">
          <a:xfrm>
            <a:off x="0" y="4329563"/>
            <a:ext cx="4066040" cy="199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10" descr="Idaho Sheriffs Association">
            <a:extLst>
              <a:ext uri="{FF2B5EF4-FFF2-40B4-BE49-F238E27FC236}">
                <a16:creationId xmlns:a16="http://schemas.microsoft.com/office/drawing/2014/main" id="{210A3C66-7DDE-4246-9928-108A9289E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00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5737E-D10B-4FCD-B8DC-265BC938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1336" y="1169296"/>
            <a:ext cx="7157865" cy="1013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dirty="0">
                <a:solidFill>
                  <a:schemeClr val="accent1"/>
                </a:solidFill>
              </a:rPr>
            </a:br>
            <a:br>
              <a:rPr lang="en-US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Idaho Laws Requiring You To Have Law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8B783-84BE-4BFC-AC4B-3DA7B9D55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1336" y="2183096"/>
            <a:ext cx="7157866" cy="39622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Clr>
                <a:srgbClr val="A48759"/>
              </a:buClr>
            </a:pPr>
            <a:r>
              <a:rPr lang="en-US" sz="3200" dirty="0"/>
              <a:t>Idaho Code 20-601</a:t>
            </a:r>
          </a:p>
          <a:p>
            <a:pPr>
              <a:buClr>
                <a:srgbClr val="A48759"/>
              </a:buClr>
              <a:buFont typeface="Wingdings" panose="05000000000000000000" pitchFamily="2" charset="2"/>
              <a:buChar char="q"/>
            </a:pPr>
            <a:endParaRPr lang="en-US" sz="2400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Jails kept by Sheriff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Must provide medical care, food &amp; shelter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Must provide transportation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US" sz="2000" b="1" dirty="0"/>
              <a:t>If no jail, housing arrangements must be made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Boise, Camas, Franklin, Lincoln, Minidoka, Oneida, Teton</a:t>
            </a:r>
          </a:p>
        </p:txBody>
      </p:sp>
      <p:pic>
        <p:nvPicPr>
          <p:cNvPr id="10" name="Content Placeholder 9" descr="A picture containing indoor&#10;&#10;Description automatically generated">
            <a:extLst>
              <a:ext uri="{FF2B5EF4-FFF2-40B4-BE49-F238E27FC236}">
                <a16:creationId xmlns:a16="http://schemas.microsoft.com/office/drawing/2014/main" id="{F2CC5B3C-0568-46FE-9A39-02A01C64B6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b="2612"/>
          <a:stretch/>
        </p:blipFill>
        <p:spPr>
          <a:xfrm rot="5400000">
            <a:off x="-1363133" y="1363133"/>
            <a:ext cx="6857999" cy="4131733"/>
          </a:xfrm>
          <a:prstGeom prst="rect">
            <a:avLst/>
          </a:prstGeom>
        </p:spPr>
      </p:pic>
      <p:sp>
        <p:nvSpPr>
          <p:cNvPr id="9" name="AutoShape 10" descr="Idaho Sheriffs Association">
            <a:extLst>
              <a:ext uri="{FF2B5EF4-FFF2-40B4-BE49-F238E27FC236}">
                <a16:creationId xmlns:a16="http://schemas.microsoft.com/office/drawing/2014/main" id="{210A3C66-7DDE-4246-9928-108A9289E3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6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EE174-A705-4A25-AFD0-D3CF23E7F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23" y="276664"/>
            <a:ext cx="10058400" cy="1450757"/>
          </a:xfrm>
        </p:spPr>
        <p:txBody>
          <a:bodyPr/>
          <a:lstStyle/>
          <a:p>
            <a:r>
              <a:rPr lang="en-US" dirty="0"/>
              <a:t>Law Enforcement Liability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562A1F-1C38-4588-9511-0FE5562C8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3446" y="2250892"/>
            <a:ext cx="3410848" cy="536005"/>
          </a:xfrm>
        </p:spPr>
        <p:txBody>
          <a:bodyPr/>
          <a:lstStyle/>
          <a:p>
            <a:r>
              <a:rPr lang="en-US" sz="2800" dirty="0"/>
              <a:t>Patrol</a:t>
            </a:r>
          </a:p>
        </p:txBody>
      </p:sp>
      <p:pic>
        <p:nvPicPr>
          <p:cNvPr id="3074" name="Picture 2" descr="Blaine County Introduces New K-9s">
            <a:extLst>
              <a:ext uri="{FF2B5EF4-FFF2-40B4-BE49-F238E27FC236}">
                <a16:creationId xmlns:a16="http://schemas.microsoft.com/office/drawing/2014/main" id="{FAA2E949-4BAB-40FF-BDE0-C1AE913679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823" y="2883580"/>
            <a:ext cx="4938712" cy="277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7211-373F-4A61-A067-D5B74744F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20907" y="2250892"/>
            <a:ext cx="3084223" cy="553373"/>
          </a:xfrm>
        </p:spPr>
        <p:txBody>
          <a:bodyPr>
            <a:normAutofit/>
          </a:bodyPr>
          <a:lstStyle/>
          <a:p>
            <a:r>
              <a:rPr lang="en-US" sz="2800" dirty="0"/>
              <a:t>Detention</a:t>
            </a:r>
          </a:p>
        </p:txBody>
      </p:sp>
      <p:pic>
        <p:nvPicPr>
          <p:cNvPr id="3076" name="Picture 4" descr="COVID-19 Risks Prompt Some California Counties to Ease Jail Populations -  California Health Care Foundation">
            <a:extLst>
              <a:ext uri="{FF2B5EF4-FFF2-40B4-BE49-F238E27FC236}">
                <a16:creationId xmlns:a16="http://schemas.microsoft.com/office/drawing/2014/main" id="{49AF699A-CCAA-456F-93D8-405F5AB3DEAD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5182" y="2900948"/>
            <a:ext cx="5839995" cy="2759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045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ICRMP">
      <a:dk1>
        <a:srgbClr val="4D4D4F"/>
      </a:dk1>
      <a:lt1>
        <a:srgbClr val="FFFFFF"/>
      </a:lt1>
      <a:dk2>
        <a:srgbClr val="8A2A2B"/>
      </a:dk2>
      <a:lt2>
        <a:srgbClr val="FFFFFF"/>
      </a:lt2>
      <a:accent1>
        <a:srgbClr val="4D4D4F"/>
      </a:accent1>
      <a:accent2>
        <a:srgbClr val="8A2A2B"/>
      </a:accent2>
      <a:accent3>
        <a:srgbClr val="91A5A4"/>
      </a:accent3>
      <a:accent4>
        <a:srgbClr val="FFFFFF"/>
      </a:accent4>
      <a:accent5>
        <a:srgbClr val="FFFFFF"/>
      </a:accent5>
      <a:accent6>
        <a:srgbClr val="FFFFFF"/>
      </a:accent6>
      <a:hlink>
        <a:srgbClr val="2998E3"/>
      </a:hlink>
      <a:folHlink>
        <a:srgbClr val="8C8C8C"/>
      </a:folHlink>
    </a:clrScheme>
    <a:fontScheme name="ICRMP Font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CRMP-Powerpoint-Template" id="{599F5043-6D95-41DE-9106-4A04B4E1AE4C}" vid="{3069A22C-D87D-4BF2-8D68-584B73658A93}"/>
    </a:ext>
  </a:extLst>
</a:theme>
</file>

<file path=ppt/theme/theme2.xml><?xml version="1.0" encoding="utf-8"?>
<a:theme xmlns:a="http://schemas.openxmlformats.org/drawingml/2006/main" name="1_Retrospect">
  <a:themeElements>
    <a:clrScheme name="ICRMP">
      <a:dk1>
        <a:srgbClr val="4D4D4F"/>
      </a:dk1>
      <a:lt1>
        <a:srgbClr val="FFFFFF"/>
      </a:lt1>
      <a:dk2>
        <a:srgbClr val="8A2A2B"/>
      </a:dk2>
      <a:lt2>
        <a:srgbClr val="FFFFFF"/>
      </a:lt2>
      <a:accent1>
        <a:srgbClr val="4D4D4F"/>
      </a:accent1>
      <a:accent2>
        <a:srgbClr val="8A2A2B"/>
      </a:accent2>
      <a:accent3>
        <a:srgbClr val="91A5A4"/>
      </a:accent3>
      <a:accent4>
        <a:srgbClr val="FFFFFF"/>
      </a:accent4>
      <a:accent5>
        <a:srgbClr val="FFFFFF"/>
      </a:accent5>
      <a:accent6>
        <a:srgbClr val="FFFFFF"/>
      </a:accent6>
      <a:hlink>
        <a:srgbClr val="2998E3"/>
      </a:hlink>
      <a:folHlink>
        <a:srgbClr val="8C8C8C"/>
      </a:folHlink>
    </a:clrScheme>
    <a:fontScheme name="ICRMP Font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IACC  Chad</Template>
  <TotalTime>674</TotalTime>
  <Words>653</Words>
  <Application>Microsoft Office PowerPoint</Application>
  <PresentationFormat>Widescreen</PresentationFormat>
  <Paragraphs>170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Gill Sans MT</vt:lpstr>
      <vt:lpstr>Montserrat</vt:lpstr>
      <vt:lpstr>Roboto</vt:lpstr>
      <vt:lpstr>Wingdings</vt:lpstr>
      <vt:lpstr>Wingdings 2</vt:lpstr>
      <vt:lpstr>Retrospect</vt:lpstr>
      <vt:lpstr>1_Retrospect</vt:lpstr>
      <vt:lpstr>PowerPoint Presentation</vt:lpstr>
      <vt:lpstr>Chad Sarmento</vt:lpstr>
      <vt:lpstr>Law Enforcement – A Risky Venture</vt:lpstr>
      <vt:lpstr>Law Enforcement Liability Risk (Exposures)</vt:lpstr>
      <vt:lpstr>But At What Cost?</vt:lpstr>
      <vt:lpstr> What are we doing to Help with risk? </vt:lpstr>
      <vt:lpstr>Idaho Laws Requiring You To Have Law Enforcement</vt:lpstr>
      <vt:lpstr>  Idaho Laws Requiring You To Have Law Enforcement</vt:lpstr>
      <vt:lpstr>Law Enforcement Liability</vt:lpstr>
      <vt:lpstr>Patrol  Claims</vt:lpstr>
      <vt:lpstr>Patrol Risk Management Tool</vt:lpstr>
      <vt:lpstr>Patrol Risk Management Tool</vt:lpstr>
      <vt:lpstr>Detention Claim Areas</vt:lpstr>
      <vt:lpstr>Detention Risk Management Tools</vt:lpstr>
      <vt:lpstr>Detention Risk Management Tools Continued</vt:lpstr>
      <vt:lpstr>Continuing Risk Exposures </vt:lpstr>
      <vt:lpstr>Continuing Risk Exposures</vt:lpstr>
      <vt:lpstr>Continuing Risk Exposures </vt:lpstr>
      <vt:lpstr>Continuing Risk Exposures </vt:lpstr>
      <vt:lpstr>Getting &amp; Using Information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Sarmento</dc:creator>
  <cp:lastModifiedBy>Sandy Moser</cp:lastModifiedBy>
  <cp:revision>55</cp:revision>
  <dcterms:created xsi:type="dcterms:W3CDTF">2021-01-11T20:09:28Z</dcterms:created>
  <dcterms:modified xsi:type="dcterms:W3CDTF">2021-06-02T18:32:29Z</dcterms:modified>
</cp:coreProperties>
</file>