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4" r:id="rId1"/>
    <p:sldMasterId id="2147483845" r:id="rId2"/>
  </p:sldMasterIdLst>
  <p:notesMasterIdLst>
    <p:notesMasterId r:id="rId70"/>
  </p:notesMasterIdLst>
  <p:handoutMasterIdLst>
    <p:handoutMasterId r:id="rId71"/>
  </p:handoutMasterIdLst>
  <p:sldIdLst>
    <p:sldId id="258" r:id="rId3"/>
    <p:sldId id="261" r:id="rId4"/>
    <p:sldId id="265" r:id="rId5"/>
    <p:sldId id="266" r:id="rId6"/>
    <p:sldId id="424" r:id="rId7"/>
    <p:sldId id="269" r:id="rId8"/>
    <p:sldId id="493" r:id="rId9"/>
    <p:sldId id="482" r:id="rId10"/>
    <p:sldId id="350" r:id="rId11"/>
    <p:sldId id="270" r:id="rId12"/>
    <p:sldId id="271" r:id="rId13"/>
    <p:sldId id="516" r:id="rId14"/>
    <p:sldId id="404" r:id="rId15"/>
    <p:sldId id="500" r:id="rId16"/>
    <p:sldId id="508" r:id="rId17"/>
    <p:sldId id="329" r:id="rId18"/>
    <p:sldId id="1142" r:id="rId19"/>
    <p:sldId id="543" r:id="rId20"/>
    <p:sldId id="545" r:id="rId21"/>
    <p:sldId id="498" r:id="rId22"/>
    <p:sldId id="517" r:id="rId23"/>
    <p:sldId id="519" r:id="rId24"/>
    <p:sldId id="518" r:id="rId25"/>
    <p:sldId id="495" r:id="rId26"/>
    <p:sldId id="521" r:id="rId27"/>
    <p:sldId id="522" r:id="rId28"/>
    <p:sldId id="525" r:id="rId29"/>
    <p:sldId id="1141" r:id="rId30"/>
    <p:sldId id="277" r:id="rId31"/>
    <p:sldId id="278" r:id="rId32"/>
    <p:sldId id="381" r:id="rId33"/>
    <p:sldId id="333" r:id="rId34"/>
    <p:sldId id="282" r:id="rId35"/>
    <p:sldId id="464" r:id="rId36"/>
    <p:sldId id="465" r:id="rId37"/>
    <p:sldId id="528" r:id="rId38"/>
    <p:sldId id="532" r:id="rId39"/>
    <p:sldId id="533" r:id="rId40"/>
    <p:sldId id="540" r:id="rId41"/>
    <p:sldId id="541" r:id="rId42"/>
    <p:sldId id="542" r:id="rId43"/>
    <p:sldId id="283" r:id="rId44"/>
    <p:sldId id="285" r:id="rId45"/>
    <p:sldId id="334" r:id="rId46"/>
    <p:sldId id="526" r:id="rId47"/>
    <p:sldId id="544" r:id="rId48"/>
    <p:sldId id="286" r:id="rId49"/>
    <p:sldId id="287" r:id="rId50"/>
    <p:sldId id="377" r:id="rId51"/>
    <p:sldId id="302" r:id="rId52"/>
    <p:sldId id="303" r:id="rId53"/>
    <p:sldId id="335" r:id="rId54"/>
    <p:sldId id="336" r:id="rId55"/>
    <p:sldId id="337" r:id="rId56"/>
    <p:sldId id="515" r:id="rId57"/>
    <p:sldId id="401" r:id="rId58"/>
    <p:sldId id="345" r:id="rId59"/>
    <p:sldId id="437" r:id="rId60"/>
    <p:sldId id="509" r:id="rId61"/>
    <p:sldId id="510" r:id="rId62"/>
    <p:sldId id="1116" r:id="rId63"/>
    <p:sldId id="1118" r:id="rId64"/>
    <p:sldId id="1117" r:id="rId65"/>
    <p:sldId id="466" r:id="rId66"/>
    <p:sldId id="356" r:id="rId67"/>
    <p:sldId id="484" r:id="rId68"/>
    <p:sldId id="316" r:id="rId69"/>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864">
          <p15:clr>
            <a:srgbClr val="A4A3A4"/>
          </p15:clr>
        </p15:guide>
        <p15:guide id="2" pos="2880" userDrawn="1">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357" autoAdjust="0"/>
  </p:normalViewPr>
  <p:slideViewPr>
    <p:cSldViewPr>
      <p:cViewPr varScale="1">
        <p:scale>
          <a:sx n="114" d="100"/>
          <a:sy n="114" d="100"/>
        </p:scale>
        <p:origin x="1506" y="102"/>
      </p:cViewPr>
      <p:guideLst>
        <p:guide orient="horz" pos="864"/>
        <p:guide pos="2880"/>
      </p:guideLst>
    </p:cSldViewPr>
  </p:slideViewPr>
  <p:notesTextViewPr>
    <p:cViewPr>
      <p:scale>
        <a:sx n="3" d="2"/>
        <a:sy n="3" d="2"/>
      </p:scale>
      <p:origin x="0" y="0"/>
    </p:cViewPr>
  </p:notesTextViewPr>
  <p:sorterViewPr>
    <p:cViewPr>
      <p:scale>
        <a:sx n="80" d="100"/>
        <a:sy n="80" d="100"/>
      </p:scale>
      <p:origin x="0" y="2172"/>
    </p:cViewPr>
  </p:sorterViewPr>
  <p:notesViewPr>
    <p:cSldViewPr>
      <p:cViewPr varScale="1">
        <p:scale>
          <a:sx n="85" d="100"/>
          <a:sy n="85" d="100"/>
        </p:scale>
        <p:origin x="-3762" y="-7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8" y="1"/>
            <a:ext cx="3170583" cy="480388"/>
          </a:xfrm>
          <a:prstGeom prst="rect">
            <a:avLst/>
          </a:prstGeom>
        </p:spPr>
        <p:txBody>
          <a:bodyPr vert="horz" lIns="96737" tIns="48367" rIns="96737" bIns="48367" rtlCol="0"/>
          <a:lstStyle>
            <a:lvl1pPr algn="l">
              <a:defRPr sz="1200">
                <a:latin typeface="Arial" charset="0"/>
                <a:cs typeface="+mn-cs"/>
              </a:defRPr>
            </a:lvl1pPr>
          </a:lstStyle>
          <a:p>
            <a:pPr>
              <a:defRPr/>
            </a:pPr>
            <a:endParaRPr lang="en-US"/>
          </a:p>
        </p:txBody>
      </p:sp>
      <p:sp>
        <p:nvSpPr>
          <p:cNvPr id="3" name="Date Placeholder 2"/>
          <p:cNvSpPr>
            <a:spLocks noGrp="1"/>
          </p:cNvSpPr>
          <p:nvPr>
            <p:ph type="dt" sz="quarter" idx="1"/>
          </p:nvPr>
        </p:nvSpPr>
        <p:spPr>
          <a:xfrm>
            <a:off x="4142968" y="1"/>
            <a:ext cx="3170583" cy="480388"/>
          </a:xfrm>
          <a:prstGeom prst="rect">
            <a:avLst/>
          </a:prstGeom>
        </p:spPr>
        <p:txBody>
          <a:bodyPr vert="horz" lIns="96737" tIns="48367" rIns="96737" bIns="48367" rtlCol="0"/>
          <a:lstStyle>
            <a:lvl1pPr algn="r">
              <a:defRPr sz="1200">
                <a:latin typeface="Arial" charset="0"/>
                <a:cs typeface="+mn-cs"/>
              </a:defRPr>
            </a:lvl1pPr>
          </a:lstStyle>
          <a:p>
            <a:pPr>
              <a:defRPr/>
            </a:pPr>
            <a:fld id="{BC75115D-B834-40AB-9453-A992AC49261D}" type="datetimeFigureOut">
              <a:rPr lang="en-US"/>
              <a:pPr>
                <a:defRPr/>
              </a:pPr>
              <a:t>5/25/2021</a:t>
            </a:fld>
            <a:endParaRPr lang="en-US" dirty="0"/>
          </a:p>
        </p:txBody>
      </p:sp>
      <p:sp>
        <p:nvSpPr>
          <p:cNvPr id="4" name="Footer Placeholder 3"/>
          <p:cNvSpPr>
            <a:spLocks noGrp="1"/>
          </p:cNvSpPr>
          <p:nvPr>
            <p:ph type="ftr" sz="quarter" idx="2"/>
          </p:nvPr>
        </p:nvSpPr>
        <p:spPr>
          <a:xfrm>
            <a:off x="8" y="9119177"/>
            <a:ext cx="3170583" cy="480388"/>
          </a:xfrm>
          <a:prstGeom prst="rect">
            <a:avLst/>
          </a:prstGeom>
        </p:spPr>
        <p:txBody>
          <a:bodyPr vert="horz" lIns="96737" tIns="48367" rIns="96737" bIns="48367" rtlCol="0" anchor="b"/>
          <a:lstStyle>
            <a:lvl1pPr algn="l">
              <a:defRPr sz="1200">
                <a:latin typeface="Arial" charset="0"/>
                <a:cs typeface="+mn-cs"/>
              </a:defRPr>
            </a:lvl1pPr>
          </a:lstStyle>
          <a:p>
            <a:pPr>
              <a:defRPr/>
            </a:pPr>
            <a:endParaRPr lang="en-US"/>
          </a:p>
        </p:txBody>
      </p:sp>
      <p:sp>
        <p:nvSpPr>
          <p:cNvPr id="5" name="Slide Number Placeholder 4"/>
          <p:cNvSpPr>
            <a:spLocks noGrp="1"/>
          </p:cNvSpPr>
          <p:nvPr>
            <p:ph type="sldNum" sz="quarter" idx="3"/>
          </p:nvPr>
        </p:nvSpPr>
        <p:spPr>
          <a:xfrm>
            <a:off x="4142968" y="9119177"/>
            <a:ext cx="3170583" cy="480388"/>
          </a:xfrm>
          <a:prstGeom prst="rect">
            <a:avLst/>
          </a:prstGeom>
        </p:spPr>
        <p:txBody>
          <a:bodyPr vert="horz" lIns="96737" tIns="48367" rIns="96737" bIns="48367" rtlCol="0" anchor="b"/>
          <a:lstStyle>
            <a:lvl1pPr algn="r">
              <a:defRPr sz="1200">
                <a:latin typeface="Arial" charset="0"/>
                <a:cs typeface="+mn-cs"/>
              </a:defRPr>
            </a:lvl1pPr>
          </a:lstStyle>
          <a:p>
            <a:pPr>
              <a:defRPr/>
            </a:pPr>
            <a:fld id="{FF15B5F2-CBA0-48A7-98C3-06B46FDE7E5C}" type="slidenum">
              <a:rPr lang="en-US"/>
              <a:pPr>
                <a:defRPr/>
              </a:pPr>
              <a:t>‹#›</a:t>
            </a:fld>
            <a:endParaRPr lang="en-US"/>
          </a:p>
        </p:txBody>
      </p:sp>
    </p:spTree>
    <p:extLst>
      <p:ext uri="{BB962C8B-B14F-4D97-AF65-F5344CB8AC3E}">
        <p14:creationId xmlns:p14="http://schemas.microsoft.com/office/powerpoint/2010/main" val="77016205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8" y="1"/>
            <a:ext cx="3170583" cy="480388"/>
          </a:xfrm>
          <a:prstGeom prst="rect">
            <a:avLst/>
          </a:prstGeom>
        </p:spPr>
        <p:txBody>
          <a:bodyPr vert="horz" lIns="96737" tIns="48367" rIns="96737" bIns="48367"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4142968" y="1"/>
            <a:ext cx="3170583" cy="480388"/>
          </a:xfrm>
          <a:prstGeom prst="rect">
            <a:avLst/>
          </a:prstGeom>
        </p:spPr>
        <p:txBody>
          <a:bodyPr vert="horz" lIns="96737" tIns="48367" rIns="96737" bIns="48367" rtlCol="0"/>
          <a:lstStyle>
            <a:lvl1pPr algn="r" fontAlgn="auto">
              <a:spcBef>
                <a:spcPts val="0"/>
              </a:spcBef>
              <a:spcAft>
                <a:spcPts val="0"/>
              </a:spcAft>
              <a:defRPr sz="1200">
                <a:latin typeface="+mn-lt"/>
                <a:cs typeface="+mn-cs"/>
              </a:defRPr>
            </a:lvl1pPr>
          </a:lstStyle>
          <a:p>
            <a:pPr>
              <a:defRPr/>
            </a:pPr>
            <a:fld id="{0BA3EB09-AE56-4870-8A1E-C381BBEF016E}" type="datetimeFigureOut">
              <a:rPr lang="en-US"/>
              <a:pPr>
                <a:defRPr/>
              </a:pPr>
              <a:t>5/25/2021</a:t>
            </a:fld>
            <a:endParaRPr lang="en-US"/>
          </a:p>
        </p:txBody>
      </p:sp>
      <p:sp>
        <p:nvSpPr>
          <p:cNvPr id="4" name="Slide Image Placeholder 3"/>
          <p:cNvSpPr>
            <a:spLocks noGrp="1" noRot="1" noChangeAspect="1"/>
          </p:cNvSpPr>
          <p:nvPr>
            <p:ph type="sldImg" idx="2"/>
          </p:nvPr>
        </p:nvSpPr>
        <p:spPr>
          <a:xfrm>
            <a:off x="1255713" y="719138"/>
            <a:ext cx="4803775" cy="3602037"/>
          </a:xfrm>
          <a:prstGeom prst="rect">
            <a:avLst/>
          </a:prstGeom>
          <a:noFill/>
          <a:ln w="12700">
            <a:solidFill>
              <a:prstClr val="black"/>
            </a:solidFill>
          </a:ln>
        </p:spPr>
        <p:txBody>
          <a:bodyPr vert="horz" lIns="96737" tIns="48367" rIns="96737" bIns="48367" rtlCol="0" anchor="ctr"/>
          <a:lstStyle/>
          <a:p>
            <a:pPr lvl="0"/>
            <a:endParaRPr lang="en-US" noProof="0"/>
          </a:p>
        </p:txBody>
      </p:sp>
      <p:sp>
        <p:nvSpPr>
          <p:cNvPr id="5" name="Notes Placeholder 4"/>
          <p:cNvSpPr>
            <a:spLocks noGrp="1"/>
          </p:cNvSpPr>
          <p:nvPr>
            <p:ph type="body" sz="quarter" idx="3"/>
          </p:nvPr>
        </p:nvSpPr>
        <p:spPr>
          <a:xfrm>
            <a:off x="732186" y="4561232"/>
            <a:ext cx="5850835" cy="4320213"/>
          </a:xfrm>
          <a:prstGeom prst="rect">
            <a:avLst/>
          </a:prstGeom>
        </p:spPr>
        <p:txBody>
          <a:bodyPr vert="horz" lIns="96737" tIns="48367" rIns="96737" bIns="48367"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8" y="9119177"/>
            <a:ext cx="3170583" cy="480388"/>
          </a:xfrm>
          <a:prstGeom prst="rect">
            <a:avLst/>
          </a:prstGeom>
        </p:spPr>
        <p:txBody>
          <a:bodyPr vert="horz" lIns="96737" tIns="48367" rIns="96737" bIns="48367"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4142968" y="9119177"/>
            <a:ext cx="3170583" cy="480388"/>
          </a:xfrm>
          <a:prstGeom prst="rect">
            <a:avLst/>
          </a:prstGeom>
        </p:spPr>
        <p:txBody>
          <a:bodyPr vert="horz" lIns="96737" tIns="48367" rIns="96737" bIns="48367" rtlCol="0" anchor="b"/>
          <a:lstStyle>
            <a:lvl1pPr algn="r" fontAlgn="auto">
              <a:spcBef>
                <a:spcPts val="0"/>
              </a:spcBef>
              <a:spcAft>
                <a:spcPts val="0"/>
              </a:spcAft>
              <a:defRPr sz="1200">
                <a:latin typeface="+mn-lt"/>
                <a:cs typeface="+mn-cs"/>
              </a:defRPr>
            </a:lvl1pPr>
          </a:lstStyle>
          <a:p>
            <a:pPr>
              <a:defRPr/>
            </a:pPr>
            <a:fld id="{38052603-00BC-4050-B0C3-11F90DB6E48D}" type="slidenum">
              <a:rPr lang="en-US"/>
              <a:pPr>
                <a:defRPr/>
              </a:pPr>
              <a:t>‹#›</a:t>
            </a:fld>
            <a:endParaRPr lang="en-US"/>
          </a:p>
        </p:txBody>
      </p:sp>
    </p:spTree>
    <p:extLst>
      <p:ext uri="{BB962C8B-B14F-4D97-AF65-F5344CB8AC3E}">
        <p14:creationId xmlns:p14="http://schemas.microsoft.com/office/powerpoint/2010/main" val="115636067"/>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693277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26018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114550"/>
            <a:ext cx="7924800" cy="1771650"/>
          </a:xfrm>
        </p:spPr>
        <p:txBody>
          <a:bodyPr/>
          <a:lstStyle>
            <a:lvl1pPr algn="r">
              <a:defRPr sz="6000" cap="all" baseline="0">
                <a:solidFill>
                  <a:schemeClr val="tx1"/>
                </a:solidFill>
              </a:defRPr>
            </a:lvl1pPr>
          </a:lstStyle>
          <a:p>
            <a:r>
              <a:rPr lang="en-US" dirty="0"/>
              <a:t>Click to edit Master title style</a:t>
            </a:r>
            <a:endParaRPr/>
          </a:p>
        </p:txBody>
      </p:sp>
      <p:sp>
        <p:nvSpPr>
          <p:cNvPr id="3" name="Subtitle 2"/>
          <p:cNvSpPr>
            <a:spLocks noGrp="1"/>
          </p:cNvSpPr>
          <p:nvPr>
            <p:ph type="subTitle" idx="1"/>
          </p:nvPr>
        </p:nvSpPr>
        <p:spPr>
          <a:xfrm>
            <a:off x="838200" y="3886200"/>
            <a:ext cx="7924800" cy="1219200"/>
          </a:xfrm>
        </p:spPr>
        <p:txBody>
          <a:bodyPr>
            <a:normAutofit/>
          </a:bodyPr>
          <a:lstStyle>
            <a:lvl1pPr marL="0" indent="0" algn="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a:p>
        </p:txBody>
      </p:sp>
      <p:sp>
        <p:nvSpPr>
          <p:cNvPr id="4" name="Date Placeholder 3"/>
          <p:cNvSpPr>
            <a:spLocks noGrp="1"/>
          </p:cNvSpPr>
          <p:nvPr>
            <p:ph type="dt" sz="half" idx="10"/>
          </p:nvPr>
        </p:nvSpPr>
        <p:spPr/>
        <p:txBody>
          <a:bodyPr/>
          <a:lstStyle>
            <a:lvl1pPr>
              <a:defRPr/>
            </a:lvl1pPr>
          </a:lstStyle>
          <a:p>
            <a:pPr>
              <a:defRPr/>
            </a:pPr>
            <a:fld id="{0490BDA5-A0B0-4BEE-B30A-98FEE74686AA}" type="datetime1">
              <a:rPr lang="en-US" smtClean="0"/>
              <a:t>5/25/2021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628F4A5-C063-4083-BF4F-09DA33853294}" type="slidenum">
              <a:rPr lang="en-US"/>
              <a:pPr>
                <a:defRPr/>
              </a:pPr>
              <a:t>‹#›</a:t>
            </a:fld>
            <a:endParaRPr lang="en-US"/>
          </a:p>
        </p:txBody>
      </p:sp>
    </p:spTree>
    <p:extLst>
      <p:ext uri="{BB962C8B-B14F-4D97-AF65-F5344CB8AC3E}">
        <p14:creationId xmlns:p14="http://schemas.microsoft.com/office/powerpoint/2010/main" val="6252444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5153" y="273050"/>
            <a:ext cx="2680447" cy="1162050"/>
          </a:xfrm>
        </p:spPr>
        <p:txBody>
          <a:bodyPr anchor="b"/>
          <a:lstStyle>
            <a:lvl1pPr algn="l">
              <a:defRPr sz="2400" b="0"/>
            </a:lvl1pPr>
          </a:lstStyle>
          <a:p>
            <a:r>
              <a:rPr lang="en-US"/>
              <a:t>Click to edit Master title style</a:t>
            </a:r>
            <a:endParaRPr/>
          </a:p>
        </p:txBody>
      </p:sp>
      <p:sp>
        <p:nvSpPr>
          <p:cNvPr id="3" name="Content Placeholder 2"/>
          <p:cNvSpPr>
            <a:spLocks noGrp="1"/>
          </p:cNvSpPr>
          <p:nvPr>
            <p:ph idx="1"/>
          </p:nvPr>
        </p:nvSpPr>
        <p:spPr>
          <a:xfrm>
            <a:off x="3575049" y="914400"/>
            <a:ext cx="5338763" cy="4799013"/>
          </a:xfrm>
        </p:spPr>
        <p:txBody>
          <a:bodyPr>
            <a:normAutofit/>
          </a:bodyPr>
          <a:lstStyle>
            <a:lvl1pPr>
              <a:defRPr sz="2000"/>
            </a:lvl1pPr>
            <a:lvl2pPr>
              <a:defRPr sz="1800"/>
            </a:lvl2pPr>
            <a:lvl3pPr>
              <a:defRPr sz="1600">
                <a:solidFill>
                  <a:schemeClr val="tx2"/>
                </a:solidFill>
              </a:defRPr>
            </a:lvl3pPr>
            <a:lvl4pPr>
              <a:defRPr sz="1600">
                <a:solidFill>
                  <a:schemeClr val="accent1">
                    <a:lumMod val="50000"/>
                  </a:schemeClr>
                </a:solidFill>
              </a:defRPr>
            </a:lvl4pPr>
            <a:lvl5pPr>
              <a:defRPr sz="1600">
                <a:solidFill>
                  <a:schemeClr val="accent4">
                    <a:lumMod val="50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215153" y="1905001"/>
            <a:ext cx="2223247" cy="4037012"/>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A31D4B8-8D87-40F6-BD67-ACF64D98964A}" type="datetime1">
              <a:rPr lang="en-US" smtClean="0"/>
              <a:t>5/25/2021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F56166C-534E-4B33-85AB-504F399358AB}" type="slidenum">
              <a:rPr lang="en-US"/>
              <a:pPr>
                <a:defRPr/>
              </a:pPr>
              <a:t>‹#›</a:t>
            </a:fld>
            <a:endParaRPr lang="en-US"/>
          </a:p>
        </p:txBody>
      </p:sp>
    </p:spTree>
    <p:extLst>
      <p:ext uri="{BB962C8B-B14F-4D97-AF65-F5344CB8AC3E}">
        <p14:creationId xmlns:p14="http://schemas.microsoft.com/office/powerpoint/2010/main" val="22173565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3575304" y="914400"/>
            <a:ext cx="5340096" cy="48006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anchor="ctr"/>
          <a:lstStyle/>
          <a:p>
            <a:pPr algn="ctr">
              <a:defRPr/>
            </a:pPr>
            <a:endParaRPr/>
          </a:p>
        </p:txBody>
      </p:sp>
      <p:sp>
        <p:nvSpPr>
          <p:cNvPr id="2" name="Title 1"/>
          <p:cNvSpPr>
            <a:spLocks noGrp="1"/>
          </p:cNvSpPr>
          <p:nvPr>
            <p:ph type="title"/>
          </p:nvPr>
        </p:nvSpPr>
        <p:spPr>
          <a:xfrm>
            <a:off x="219456" y="274320"/>
            <a:ext cx="2679192" cy="1161288"/>
          </a:xfrm>
        </p:spPr>
        <p:txBody>
          <a:bodyPr anchor="b"/>
          <a:lstStyle>
            <a:lvl1pPr algn="l">
              <a:defRPr sz="2400" b="0"/>
            </a:lvl1pPr>
          </a:lstStyle>
          <a:p>
            <a:r>
              <a:rPr lang="en-US"/>
              <a:t>Click to edit Master title style</a:t>
            </a:r>
            <a:endParaRPr/>
          </a:p>
        </p:txBody>
      </p:sp>
      <p:sp>
        <p:nvSpPr>
          <p:cNvPr id="4" name="Text Placeholder 3"/>
          <p:cNvSpPr>
            <a:spLocks noGrp="1"/>
          </p:cNvSpPr>
          <p:nvPr>
            <p:ph type="body" sz="half" idx="2"/>
          </p:nvPr>
        </p:nvSpPr>
        <p:spPr>
          <a:xfrm>
            <a:off x="219456" y="1901952"/>
            <a:ext cx="2221992" cy="4041648"/>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p:cNvSpPr>
            <a:spLocks noGrp="1"/>
          </p:cNvSpPr>
          <p:nvPr>
            <p:ph type="pic" idx="1"/>
          </p:nvPr>
        </p:nvSpPr>
        <p:spPr>
          <a:xfrm>
            <a:off x="3895344" y="1234440"/>
            <a:ext cx="4700016" cy="4160520"/>
          </a:xfrm>
          <a:solidFill>
            <a:schemeClr val="bg1"/>
          </a:solidFill>
          <a:effectLst>
            <a:innerShdw blurRad="152400">
              <a:schemeClr val="bg2">
                <a:lumMod val="25000"/>
              </a:schemeClr>
            </a:innerShdw>
            <a:softEdge rad="19050"/>
          </a:effectLst>
        </p:spPr>
        <p:txBody>
          <a:bodyPr rtlCol="0">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noProof="0"/>
          </a:p>
        </p:txBody>
      </p:sp>
      <p:sp>
        <p:nvSpPr>
          <p:cNvPr id="6" name="Date Placeholder 4"/>
          <p:cNvSpPr>
            <a:spLocks noGrp="1"/>
          </p:cNvSpPr>
          <p:nvPr>
            <p:ph type="dt" sz="half" idx="10"/>
          </p:nvPr>
        </p:nvSpPr>
        <p:spPr/>
        <p:txBody>
          <a:bodyPr/>
          <a:lstStyle>
            <a:lvl1pPr>
              <a:defRPr/>
            </a:lvl1pPr>
          </a:lstStyle>
          <a:p>
            <a:pPr>
              <a:defRPr/>
            </a:pPr>
            <a:fld id="{6D36D901-4484-489C-A3A6-073179A578AE}" type="datetime1">
              <a:rPr lang="en-US" smtClean="0"/>
              <a:t>5/25/2021</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A43B0888-9BE0-4456-9D29-85342D0E35BE}" type="slidenum">
              <a:rPr lang="en-US"/>
              <a:pPr>
                <a:defRPr/>
              </a:pPr>
              <a:t>‹#›</a:t>
            </a:fld>
            <a:endParaRPr lang="en-US"/>
          </a:p>
        </p:txBody>
      </p:sp>
    </p:spTree>
    <p:extLst>
      <p:ext uri="{BB962C8B-B14F-4D97-AF65-F5344CB8AC3E}">
        <p14:creationId xmlns:p14="http://schemas.microsoft.com/office/powerpoint/2010/main" val="1024296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sp>
        <p:nvSpPr>
          <p:cNvPr id="5" name="Rectangle 4"/>
          <p:cNvSpPr/>
          <p:nvPr/>
        </p:nvSpPr>
        <p:spPr>
          <a:xfrm>
            <a:off x="550863" y="685800"/>
            <a:ext cx="8138160" cy="384048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anchor="ctr"/>
          <a:lstStyle/>
          <a:p>
            <a:pPr algn="ctr">
              <a:defRPr/>
            </a:pPr>
            <a:endParaRPr/>
          </a:p>
        </p:txBody>
      </p:sp>
      <p:sp>
        <p:nvSpPr>
          <p:cNvPr id="2" name="Title 1"/>
          <p:cNvSpPr>
            <a:spLocks noGrp="1"/>
          </p:cNvSpPr>
          <p:nvPr>
            <p:ph type="title"/>
          </p:nvPr>
        </p:nvSpPr>
        <p:spPr>
          <a:xfrm>
            <a:off x="1908810" y="4828310"/>
            <a:ext cx="6780213" cy="640080"/>
          </a:xfrm>
        </p:spPr>
        <p:txBody>
          <a:bodyPr anchor="b"/>
          <a:lstStyle>
            <a:lvl1pPr algn="r">
              <a:defRPr sz="2400" b="0"/>
            </a:lvl1pPr>
          </a:lstStyle>
          <a:p>
            <a:r>
              <a:rPr lang="en-US"/>
              <a:t>Click to edit Master title style</a:t>
            </a:r>
            <a:endParaRPr/>
          </a:p>
        </p:txBody>
      </p:sp>
      <p:sp>
        <p:nvSpPr>
          <p:cNvPr id="4" name="Text Placeholder 3"/>
          <p:cNvSpPr>
            <a:spLocks noGrp="1"/>
          </p:cNvSpPr>
          <p:nvPr>
            <p:ph type="body" sz="half" idx="2"/>
          </p:nvPr>
        </p:nvSpPr>
        <p:spPr>
          <a:xfrm>
            <a:off x="1908811" y="5486400"/>
            <a:ext cx="6780212" cy="640358"/>
          </a:xfrm>
        </p:spPr>
        <p:txBody>
          <a:bodyPr/>
          <a:lstStyle>
            <a:lvl1pPr marL="0" indent="0" algn="r">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p:cNvSpPr>
            <a:spLocks noGrp="1"/>
          </p:cNvSpPr>
          <p:nvPr>
            <p:ph type="pic" idx="1"/>
          </p:nvPr>
        </p:nvSpPr>
        <p:spPr>
          <a:xfrm>
            <a:off x="916623" y="1005840"/>
            <a:ext cx="7406640" cy="3200400"/>
          </a:xfrm>
          <a:solidFill>
            <a:schemeClr val="tx1"/>
          </a:solidFill>
          <a:effectLst>
            <a:innerShdw blurRad="152400">
              <a:schemeClr val="bg2">
                <a:lumMod val="25000"/>
              </a:schemeClr>
            </a:innerShdw>
            <a:softEdge rad="19050"/>
          </a:effectLst>
        </p:spPr>
        <p:txBody>
          <a:bodyPr rtlCol="0">
            <a:normAutofit/>
          </a:bodyPr>
          <a:lstStyle>
            <a:lvl1pPr marL="0" indent="0">
              <a:buNone/>
              <a:defRPr sz="2000">
                <a:solidFill>
                  <a:schemeClr val="bg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noProof="0"/>
          </a:p>
        </p:txBody>
      </p:sp>
      <p:sp>
        <p:nvSpPr>
          <p:cNvPr id="6" name="Date Placeholder 4"/>
          <p:cNvSpPr>
            <a:spLocks noGrp="1"/>
          </p:cNvSpPr>
          <p:nvPr>
            <p:ph type="dt" sz="half" idx="10"/>
          </p:nvPr>
        </p:nvSpPr>
        <p:spPr/>
        <p:txBody>
          <a:bodyPr/>
          <a:lstStyle>
            <a:lvl1pPr>
              <a:defRPr/>
            </a:lvl1pPr>
          </a:lstStyle>
          <a:p>
            <a:pPr>
              <a:defRPr/>
            </a:pPr>
            <a:fld id="{8062BC44-192A-4030-8917-88516E88CB9D}" type="datetime1">
              <a:rPr lang="en-US" smtClean="0"/>
              <a:t>5/25/2021</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2F72BA33-FBE5-4A82-943C-4FC03C5FCC6C}" type="slidenum">
              <a:rPr lang="en-US"/>
              <a:pPr>
                <a:defRPr/>
              </a:pPr>
              <a:t>‹#›</a:t>
            </a:fld>
            <a:endParaRPr lang="en-US"/>
          </a:p>
        </p:txBody>
      </p:sp>
    </p:spTree>
    <p:extLst>
      <p:ext uri="{BB962C8B-B14F-4D97-AF65-F5344CB8AC3E}">
        <p14:creationId xmlns:p14="http://schemas.microsoft.com/office/powerpoint/2010/main" val="2504402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2 Pictures with Caption">
    <p:spTree>
      <p:nvGrpSpPr>
        <p:cNvPr id="1" name=""/>
        <p:cNvGrpSpPr/>
        <p:nvPr/>
      </p:nvGrpSpPr>
      <p:grpSpPr>
        <a:xfrm>
          <a:off x="0" y="0"/>
          <a:ext cx="0" cy="0"/>
          <a:chOff x="0" y="0"/>
          <a:chExt cx="0" cy="0"/>
        </a:xfrm>
      </p:grpSpPr>
      <p:sp>
        <p:nvSpPr>
          <p:cNvPr id="6" name="Rectangle 5"/>
          <p:cNvSpPr>
            <a:spLocks/>
          </p:cNvSpPr>
          <p:nvPr/>
        </p:nvSpPr>
        <p:spPr>
          <a:xfrm>
            <a:off x="3575304" y="914400"/>
            <a:ext cx="2514600" cy="48006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anchor="ctr"/>
          <a:lstStyle/>
          <a:p>
            <a:pPr algn="ctr">
              <a:defRPr/>
            </a:pPr>
            <a:endParaRPr/>
          </a:p>
        </p:txBody>
      </p:sp>
      <p:sp>
        <p:nvSpPr>
          <p:cNvPr id="7" name="Rectangle 6"/>
          <p:cNvSpPr>
            <a:spLocks/>
          </p:cNvSpPr>
          <p:nvPr/>
        </p:nvSpPr>
        <p:spPr>
          <a:xfrm>
            <a:off x="6400800" y="914400"/>
            <a:ext cx="2514600" cy="48006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anchor="ctr"/>
          <a:lstStyle/>
          <a:p>
            <a:pPr algn="ctr">
              <a:defRPr/>
            </a:pPr>
            <a:endParaRPr/>
          </a:p>
        </p:txBody>
      </p:sp>
      <p:sp>
        <p:nvSpPr>
          <p:cNvPr id="2" name="Title 1"/>
          <p:cNvSpPr>
            <a:spLocks noGrp="1"/>
          </p:cNvSpPr>
          <p:nvPr>
            <p:ph type="title"/>
          </p:nvPr>
        </p:nvSpPr>
        <p:spPr>
          <a:xfrm>
            <a:off x="219456" y="274320"/>
            <a:ext cx="2679192" cy="1161288"/>
          </a:xfrm>
        </p:spPr>
        <p:txBody>
          <a:bodyPr anchor="b"/>
          <a:lstStyle>
            <a:lvl1pPr algn="l">
              <a:defRPr sz="2400" b="0"/>
            </a:lvl1pPr>
          </a:lstStyle>
          <a:p>
            <a:r>
              <a:rPr lang="en-US"/>
              <a:t>Click to edit Master title style</a:t>
            </a:r>
            <a:endParaRPr/>
          </a:p>
        </p:txBody>
      </p:sp>
      <p:sp>
        <p:nvSpPr>
          <p:cNvPr id="4" name="Text Placeholder 3"/>
          <p:cNvSpPr>
            <a:spLocks noGrp="1"/>
          </p:cNvSpPr>
          <p:nvPr>
            <p:ph type="body" sz="half" idx="2"/>
          </p:nvPr>
        </p:nvSpPr>
        <p:spPr>
          <a:xfrm>
            <a:off x="219456" y="1901952"/>
            <a:ext cx="2221992" cy="4041648"/>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p:cNvSpPr>
            <a:spLocks noGrp="1"/>
          </p:cNvSpPr>
          <p:nvPr>
            <p:ph type="pic" idx="1"/>
          </p:nvPr>
        </p:nvSpPr>
        <p:spPr>
          <a:xfrm>
            <a:off x="3918204" y="1257300"/>
            <a:ext cx="1828800" cy="4114800"/>
          </a:xfrm>
          <a:solidFill>
            <a:schemeClr val="bg1"/>
          </a:solidFill>
          <a:effectLst>
            <a:innerShdw blurRad="152400">
              <a:schemeClr val="bg2">
                <a:lumMod val="25000"/>
              </a:schemeClr>
            </a:innerShdw>
            <a:softEdge rad="19050"/>
          </a:effectLst>
        </p:spPr>
        <p:txBody>
          <a:bodyPr rtlCol="0">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noProof="0"/>
          </a:p>
        </p:txBody>
      </p:sp>
      <p:sp>
        <p:nvSpPr>
          <p:cNvPr id="12" name="Picture Placeholder 2"/>
          <p:cNvSpPr>
            <a:spLocks noGrp="1"/>
          </p:cNvSpPr>
          <p:nvPr>
            <p:ph type="pic" idx="13"/>
          </p:nvPr>
        </p:nvSpPr>
        <p:spPr>
          <a:xfrm>
            <a:off x="6743700" y="1257300"/>
            <a:ext cx="1828800" cy="4114800"/>
          </a:xfrm>
          <a:solidFill>
            <a:schemeClr val="bg1"/>
          </a:solidFill>
          <a:effectLst>
            <a:innerShdw blurRad="152400">
              <a:schemeClr val="bg2">
                <a:lumMod val="25000"/>
              </a:schemeClr>
            </a:innerShdw>
            <a:softEdge rad="19050"/>
          </a:effectLst>
        </p:spPr>
        <p:txBody>
          <a:bodyPr rtlCol="0">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noProof="0"/>
          </a:p>
        </p:txBody>
      </p:sp>
      <p:sp>
        <p:nvSpPr>
          <p:cNvPr id="8" name="Date Placeholder 4"/>
          <p:cNvSpPr>
            <a:spLocks noGrp="1"/>
          </p:cNvSpPr>
          <p:nvPr>
            <p:ph type="dt" sz="half" idx="14"/>
          </p:nvPr>
        </p:nvSpPr>
        <p:spPr/>
        <p:txBody>
          <a:bodyPr/>
          <a:lstStyle>
            <a:lvl1pPr>
              <a:defRPr/>
            </a:lvl1pPr>
          </a:lstStyle>
          <a:p>
            <a:pPr>
              <a:defRPr/>
            </a:pPr>
            <a:fld id="{707B226F-0C95-410E-A99D-933C5C583B39}" type="datetime1">
              <a:rPr lang="en-US" smtClean="0"/>
              <a:t>5/25/2021</a:t>
            </a:fld>
            <a:endParaRPr lang="en-US"/>
          </a:p>
        </p:txBody>
      </p:sp>
      <p:sp>
        <p:nvSpPr>
          <p:cNvPr id="9" name="Footer Placeholder 5"/>
          <p:cNvSpPr>
            <a:spLocks noGrp="1"/>
          </p:cNvSpPr>
          <p:nvPr>
            <p:ph type="ftr" sz="quarter" idx="15"/>
          </p:nvPr>
        </p:nvSpPr>
        <p:spPr/>
        <p:txBody>
          <a:bodyPr/>
          <a:lstStyle>
            <a:lvl1pPr>
              <a:defRPr/>
            </a:lvl1pPr>
          </a:lstStyle>
          <a:p>
            <a:pPr>
              <a:defRPr/>
            </a:pPr>
            <a:endParaRPr lang="en-US"/>
          </a:p>
        </p:txBody>
      </p:sp>
      <p:sp>
        <p:nvSpPr>
          <p:cNvPr id="10" name="Slide Number Placeholder 6"/>
          <p:cNvSpPr>
            <a:spLocks noGrp="1"/>
          </p:cNvSpPr>
          <p:nvPr>
            <p:ph type="sldNum" sz="quarter" idx="16"/>
          </p:nvPr>
        </p:nvSpPr>
        <p:spPr/>
        <p:txBody>
          <a:bodyPr/>
          <a:lstStyle>
            <a:lvl1pPr>
              <a:defRPr/>
            </a:lvl1pPr>
          </a:lstStyle>
          <a:p>
            <a:pPr>
              <a:defRPr/>
            </a:pPr>
            <a:fld id="{B5D80845-F3A0-4898-9F8B-8988D0A742EF}" type="slidenum">
              <a:rPr lang="en-US"/>
              <a:pPr>
                <a:defRPr/>
              </a:pPr>
              <a:t>‹#›</a:t>
            </a:fld>
            <a:endParaRPr lang="en-US"/>
          </a:p>
        </p:txBody>
      </p:sp>
    </p:spTree>
    <p:extLst>
      <p:ext uri="{BB962C8B-B14F-4D97-AF65-F5344CB8AC3E}">
        <p14:creationId xmlns:p14="http://schemas.microsoft.com/office/powerpoint/2010/main" val="1936022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 Pictures with Caption, Alt.">
    <p:spTree>
      <p:nvGrpSpPr>
        <p:cNvPr id="1" name=""/>
        <p:cNvGrpSpPr/>
        <p:nvPr/>
      </p:nvGrpSpPr>
      <p:grpSpPr>
        <a:xfrm>
          <a:off x="0" y="0"/>
          <a:ext cx="0" cy="0"/>
          <a:chOff x="0" y="0"/>
          <a:chExt cx="0" cy="0"/>
        </a:xfrm>
      </p:grpSpPr>
      <p:sp>
        <p:nvSpPr>
          <p:cNvPr id="6" name="Rectangle 5"/>
          <p:cNvSpPr/>
          <p:nvPr/>
        </p:nvSpPr>
        <p:spPr>
          <a:xfrm>
            <a:off x="3575304" y="914400"/>
            <a:ext cx="5340096"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anchor="ctr"/>
          <a:lstStyle/>
          <a:p>
            <a:pPr algn="ctr">
              <a:defRPr/>
            </a:pPr>
            <a:endParaRPr/>
          </a:p>
        </p:txBody>
      </p:sp>
      <p:sp>
        <p:nvSpPr>
          <p:cNvPr id="7" name="Rectangle 6"/>
          <p:cNvSpPr/>
          <p:nvPr/>
        </p:nvSpPr>
        <p:spPr>
          <a:xfrm>
            <a:off x="3566160" y="3429000"/>
            <a:ext cx="5340096"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anchor="ctr"/>
          <a:lstStyle/>
          <a:p>
            <a:pPr algn="ctr">
              <a:defRPr/>
            </a:pPr>
            <a:endParaRPr/>
          </a:p>
        </p:txBody>
      </p:sp>
      <p:sp>
        <p:nvSpPr>
          <p:cNvPr id="2" name="Title 1"/>
          <p:cNvSpPr>
            <a:spLocks noGrp="1"/>
          </p:cNvSpPr>
          <p:nvPr>
            <p:ph type="title"/>
          </p:nvPr>
        </p:nvSpPr>
        <p:spPr>
          <a:xfrm>
            <a:off x="219456" y="274320"/>
            <a:ext cx="2679192" cy="1161288"/>
          </a:xfrm>
        </p:spPr>
        <p:txBody>
          <a:bodyPr anchor="b"/>
          <a:lstStyle>
            <a:lvl1pPr algn="l">
              <a:defRPr sz="2400" b="0"/>
            </a:lvl1pPr>
          </a:lstStyle>
          <a:p>
            <a:r>
              <a:rPr lang="en-US"/>
              <a:t>Click to edit Master title style</a:t>
            </a:r>
            <a:endParaRPr/>
          </a:p>
        </p:txBody>
      </p:sp>
      <p:sp>
        <p:nvSpPr>
          <p:cNvPr id="4" name="Text Placeholder 3"/>
          <p:cNvSpPr>
            <a:spLocks noGrp="1"/>
          </p:cNvSpPr>
          <p:nvPr>
            <p:ph type="body" sz="half" idx="2"/>
          </p:nvPr>
        </p:nvSpPr>
        <p:spPr>
          <a:xfrm>
            <a:off x="219456" y="1901952"/>
            <a:ext cx="2221992" cy="4041648"/>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p:cNvSpPr>
            <a:spLocks noGrp="1"/>
          </p:cNvSpPr>
          <p:nvPr>
            <p:ph type="pic" idx="1"/>
          </p:nvPr>
        </p:nvSpPr>
        <p:spPr>
          <a:xfrm>
            <a:off x="3895344" y="1257300"/>
            <a:ext cx="4700016" cy="1600200"/>
          </a:xfrm>
          <a:solidFill>
            <a:schemeClr val="bg1"/>
          </a:solidFill>
          <a:effectLst>
            <a:innerShdw blurRad="152400">
              <a:schemeClr val="bg2">
                <a:lumMod val="25000"/>
              </a:schemeClr>
            </a:innerShdw>
            <a:softEdge rad="19050"/>
          </a:effectLst>
        </p:spPr>
        <p:txBody>
          <a:bodyPr rtlCol="0">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noProof="0"/>
          </a:p>
        </p:txBody>
      </p:sp>
      <p:sp>
        <p:nvSpPr>
          <p:cNvPr id="14" name="Picture Placeholder 2"/>
          <p:cNvSpPr>
            <a:spLocks noGrp="1"/>
          </p:cNvSpPr>
          <p:nvPr>
            <p:ph type="pic" idx="13"/>
          </p:nvPr>
        </p:nvSpPr>
        <p:spPr>
          <a:xfrm>
            <a:off x="3886200" y="3771900"/>
            <a:ext cx="4700016" cy="1600200"/>
          </a:xfrm>
          <a:solidFill>
            <a:schemeClr val="bg1"/>
          </a:solidFill>
          <a:effectLst>
            <a:innerShdw blurRad="152400">
              <a:schemeClr val="bg2">
                <a:lumMod val="25000"/>
              </a:schemeClr>
            </a:innerShdw>
            <a:softEdge rad="19050"/>
          </a:effectLst>
        </p:spPr>
        <p:txBody>
          <a:bodyPr rtlCol="0">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noProof="0"/>
          </a:p>
        </p:txBody>
      </p:sp>
      <p:sp>
        <p:nvSpPr>
          <p:cNvPr id="8" name="Date Placeholder 4"/>
          <p:cNvSpPr>
            <a:spLocks noGrp="1"/>
          </p:cNvSpPr>
          <p:nvPr>
            <p:ph type="dt" sz="half" idx="14"/>
          </p:nvPr>
        </p:nvSpPr>
        <p:spPr/>
        <p:txBody>
          <a:bodyPr/>
          <a:lstStyle>
            <a:lvl1pPr>
              <a:defRPr/>
            </a:lvl1pPr>
          </a:lstStyle>
          <a:p>
            <a:pPr>
              <a:defRPr/>
            </a:pPr>
            <a:fld id="{9BABD7E7-54FD-449E-A610-9970819BBF5E}" type="datetime1">
              <a:rPr lang="en-US" smtClean="0"/>
              <a:t>5/25/2021</a:t>
            </a:fld>
            <a:endParaRPr lang="en-US"/>
          </a:p>
        </p:txBody>
      </p:sp>
      <p:sp>
        <p:nvSpPr>
          <p:cNvPr id="9" name="Footer Placeholder 5"/>
          <p:cNvSpPr>
            <a:spLocks noGrp="1"/>
          </p:cNvSpPr>
          <p:nvPr>
            <p:ph type="ftr" sz="quarter" idx="15"/>
          </p:nvPr>
        </p:nvSpPr>
        <p:spPr/>
        <p:txBody>
          <a:bodyPr/>
          <a:lstStyle>
            <a:lvl1pPr>
              <a:defRPr/>
            </a:lvl1pPr>
          </a:lstStyle>
          <a:p>
            <a:pPr>
              <a:defRPr/>
            </a:pPr>
            <a:endParaRPr lang="en-US"/>
          </a:p>
        </p:txBody>
      </p:sp>
      <p:sp>
        <p:nvSpPr>
          <p:cNvPr id="10" name="Slide Number Placeholder 6"/>
          <p:cNvSpPr>
            <a:spLocks noGrp="1"/>
          </p:cNvSpPr>
          <p:nvPr>
            <p:ph type="sldNum" sz="quarter" idx="16"/>
          </p:nvPr>
        </p:nvSpPr>
        <p:spPr/>
        <p:txBody>
          <a:bodyPr/>
          <a:lstStyle>
            <a:lvl1pPr>
              <a:defRPr/>
            </a:lvl1pPr>
          </a:lstStyle>
          <a:p>
            <a:pPr>
              <a:defRPr/>
            </a:pPr>
            <a:fld id="{AC8E0C31-9F3E-44FE-85F9-15D8D8F0A9D9}" type="slidenum">
              <a:rPr lang="en-US"/>
              <a:pPr>
                <a:defRPr/>
              </a:pPr>
              <a:t>‹#›</a:t>
            </a:fld>
            <a:endParaRPr lang="en-US"/>
          </a:p>
        </p:txBody>
      </p:sp>
    </p:spTree>
    <p:extLst>
      <p:ext uri="{BB962C8B-B14F-4D97-AF65-F5344CB8AC3E}">
        <p14:creationId xmlns:p14="http://schemas.microsoft.com/office/powerpoint/2010/main" val="5690623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3 Pictures with Caption">
    <p:spTree>
      <p:nvGrpSpPr>
        <p:cNvPr id="1" name=""/>
        <p:cNvGrpSpPr/>
        <p:nvPr/>
      </p:nvGrpSpPr>
      <p:grpSpPr>
        <a:xfrm>
          <a:off x="0" y="0"/>
          <a:ext cx="0" cy="0"/>
          <a:chOff x="0" y="0"/>
          <a:chExt cx="0" cy="0"/>
        </a:xfrm>
      </p:grpSpPr>
      <p:sp>
        <p:nvSpPr>
          <p:cNvPr id="7" name="Rectangle 6"/>
          <p:cNvSpPr/>
          <p:nvPr/>
        </p:nvSpPr>
        <p:spPr>
          <a:xfrm>
            <a:off x="3575304" y="914400"/>
            <a:ext cx="5340096"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anchor="ctr"/>
          <a:lstStyle/>
          <a:p>
            <a:pPr algn="ctr">
              <a:defRPr/>
            </a:pPr>
            <a:endParaRPr/>
          </a:p>
        </p:txBody>
      </p:sp>
      <p:sp>
        <p:nvSpPr>
          <p:cNvPr id="8" name="Rectangle 7"/>
          <p:cNvSpPr/>
          <p:nvPr/>
        </p:nvSpPr>
        <p:spPr>
          <a:xfrm>
            <a:off x="3581400" y="3427413"/>
            <a:ext cx="2514600"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anchor="ctr"/>
          <a:lstStyle/>
          <a:p>
            <a:pPr algn="ctr">
              <a:defRPr/>
            </a:pPr>
            <a:endParaRPr/>
          </a:p>
        </p:txBody>
      </p:sp>
      <p:sp>
        <p:nvSpPr>
          <p:cNvPr id="9" name="Rectangle 8"/>
          <p:cNvSpPr/>
          <p:nvPr/>
        </p:nvSpPr>
        <p:spPr>
          <a:xfrm>
            <a:off x="6400800" y="3427413"/>
            <a:ext cx="2514600"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anchor="ctr"/>
          <a:lstStyle/>
          <a:p>
            <a:pPr algn="ctr">
              <a:defRPr/>
            </a:pPr>
            <a:endParaRPr/>
          </a:p>
        </p:txBody>
      </p:sp>
      <p:sp>
        <p:nvSpPr>
          <p:cNvPr id="2" name="Title 1"/>
          <p:cNvSpPr>
            <a:spLocks noGrp="1"/>
          </p:cNvSpPr>
          <p:nvPr>
            <p:ph type="title"/>
          </p:nvPr>
        </p:nvSpPr>
        <p:spPr>
          <a:xfrm>
            <a:off x="219456" y="274320"/>
            <a:ext cx="2679192" cy="1161288"/>
          </a:xfrm>
        </p:spPr>
        <p:txBody>
          <a:bodyPr anchor="b"/>
          <a:lstStyle>
            <a:lvl1pPr algn="l">
              <a:defRPr sz="2400" b="0"/>
            </a:lvl1pPr>
          </a:lstStyle>
          <a:p>
            <a:r>
              <a:rPr lang="en-US"/>
              <a:t>Click to edit Master title style</a:t>
            </a:r>
            <a:endParaRPr/>
          </a:p>
        </p:txBody>
      </p:sp>
      <p:sp>
        <p:nvSpPr>
          <p:cNvPr id="4" name="Text Placeholder 3"/>
          <p:cNvSpPr>
            <a:spLocks noGrp="1"/>
          </p:cNvSpPr>
          <p:nvPr>
            <p:ph type="body" sz="half" idx="2"/>
          </p:nvPr>
        </p:nvSpPr>
        <p:spPr>
          <a:xfrm>
            <a:off x="219456" y="1901952"/>
            <a:ext cx="2221992" cy="4041648"/>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p:cNvSpPr>
            <a:spLocks noGrp="1"/>
          </p:cNvSpPr>
          <p:nvPr>
            <p:ph type="pic" idx="1"/>
          </p:nvPr>
        </p:nvSpPr>
        <p:spPr>
          <a:xfrm>
            <a:off x="3895344" y="1257300"/>
            <a:ext cx="4700016" cy="1600200"/>
          </a:xfrm>
          <a:solidFill>
            <a:schemeClr val="bg1"/>
          </a:solidFill>
          <a:effectLst>
            <a:innerShdw blurRad="152400">
              <a:schemeClr val="bg2">
                <a:lumMod val="25000"/>
              </a:schemeClr>
            </a:innerShdw>
            <a:softEdge rad="19050"/>
          </a:effectLst>
        </p:spPr>
        <p:txBody>
          <a:bodyPr rtlCol="0">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noProof="0"/>
          </a:p>
        </p:txBody>
      </p:sp>
      <p:sp>
        <p:nvSpPr>
          <p:cNvPr id="10" name="Picture Placeholder 2"/>
          <p:cNvSpPr>
            <a:spLocks noGrp="1"/>
          </p:cNvSpPr>
          <p:nvPr>
            <p:ph type="pic" idx="13"/>
          </p:nvPr>
        </p:nvSpPr>
        <p:spPr>
          <a:xfrm>
            <a:off x="3924300" y="3770313"/>
            <a:ext cx="1828800" cy="1600200"/>
          </a:xfrm>
          <a:solidFill>
            <a:schemeClr val="bg1"/>
          </a:solidFill>
          <a:effectLst>
            <a:innerShdw blurRad="152400">
              <a:schemeClr val="bg2">
                <a:lumMod val="25000"/>
              </a:schemeClr>
            </a:innerShdw>
            <a:softEdge rad="19050"/>
          </a:effectLst>
        </p:spPr>
        <p:txBody>
          <a:bodyPr rtlCol="0">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noProof="0"/>
          </a:p>
        </p:txBody>
      </p:sp>
      <p:sp>
        <p:nvSpPr>
          <p:cNvPr id="12" name="Picture Placeholder 2"/>
          <p:cNvSpPr>
            <a:spLocks noGrp="1"/>
          </p:cNvSpPr>
          <p:nvPr>
            <p:ph type="pic" idx="14"/>
          </p:nvPr>
        </p:nvSpPr>
        <p:spPr>
          <a:xfrm>
            <a:off x="6742113" y="3770313"/>
            <a:ext cx="1828800" cy="1600200"/>
          </a:xfrm>
          <a:solidFill>
            <a:schemeClr val="bg1"/>
          </a:solidFill>
          <a:effectLst>
            <a:innerShdw blurRad="152400">
              <a:schemeClr val="bg2">
                <a:lumMod val="25000"/>
              </a:schemeClr>
            </a:innerShdw>
            <a:softEdge rad="19050"/>
          </a:effectLst>
        </p:spPr>
        <p:txBody>
          <a:bodyPr rtlCol="0">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noProof="0"/>
          </a:p>
        </p:txBody>
      </p:sp>
      <p:sp>
        <p:nvSpPr>
          <p:cNvPr id="11" name="Date Placeholder 4"/>
          <p:cNvSpPr>
            <a:spLocks noGrp="1"/>
          </p:cNvSpPr>
          <p:nvPr>
            <p:ph type="dt" sz="half" idx="15"/>
          </p:nvPr>
        </p:nvSpPr>
        <p:spPr/>
        <p:txBody>
          <a:bodyPr/>
          <a:lstStyle>
            <a:lvl1pPr>
              <a:defRPr/>
            </a:lvl1pPr>
          </a:lstStyle>
          <a:p>
            <a:pPr>
              <a:defRPr/>
            </a:pPr>
            <a:fld id="{97BE62AE-64D7-4E38-8AED-166157127023}" type="datetime1">
              <a:rPr lang="en-US" smtClean="0"/>
              <a:t>5/25/2021</a:t>
            </a:fld>
            <a:endParaRPr lang="en-US"/>
          </a:p>
        </p:txBody>
      </p:sp>
      <p:sp>
        <p:nvSpPr>
          <p:cNvPr id="13" name="Footer Placeholder 5"/>
          <p:cNvSpPr>
            <a:spLocks noGrp="1"/>
          </p:cNvSpPr>
          <p:nvPr>
            <p:ph type="ftr" sz="quarter" idx="16"/>
          </p:nvPr>
        </p:nvSpPr>
        <p:spPr/>
        <p:txBody>
          <a:bodyPr/>
          <a:lstStyle>
            <a:lvl1pPr>
              <a:defRPr/>
            </a:lvl1pPr>
          </a:lstStyle>
          <a:p>
            <a:pPr>
              <a:defRPr/>
            </a:pPr>
            <a:endParaRPr lang="en-US"/>
          </a:p>
        </p:txBody>
      </p:sp>
      <p:sp>
        <p:nvSpPr>
          <p:cNvPr id="14" name="Slide Number Placeholder 6"/>
          <p:cNvSpPr>
            <a:spLocks noGrp="1"/>
          </p:cNvSpPr>
          <p:nvPr>
            <p:ph type="sldNum" sz="quarter" idx="17"/>
          </p:nvPr>
        </p:nvSpPr>
        <p:spPr/>
        <p:txBody>
          <a:bodyPr/>
          <a:lstStyle>
            <a:lvl1pPr>
              <a:defRPr/>
            </a:lvl1pPr>
          </a:lstStyle>
          <a:p>
            <a:pPr>
              <a:defRPr/>
            </a:pPr>
            <a:fld id="{804DDBB2-3A05-4BDA-B376-FF27A227E1D6}" type="slidenum">
              <a:rPr lang="en-US"/>
              <a:pPr>
                <a:defRPr/>
              </a:pPr>
              <a:t>‹#›</a:t>
            </a:fld>
            <a:endParaRPr lang="en-US"/>
          </a:p>
        </p:txBody>
      </p:sp>
    </p:spTree>
    <p:extLst>
      <p:ext uri="{BB962C8B-B14F-4D97-AF65-F5344CB8AC3E}">
        <p14:creationId xmlns:p14="http://schemas.microsoft.com/office/powerpoint/2010/main" val="16499153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8" name="Rectangle 7"/>
          <p:cNvSpPr/>
          <p:nvPr/>
        </p:nvSpPr>
        <p:spPr>
          <a:xfrm>
            <a:off x="3581400" y="3427413"/>
            <a:ext cx="2514600"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anchor="ctr"/>
          <a:lstStyle/>
          <a:p>
            <a:pPr algn="ctr">
              <a:defRPr/>
            </a:pPr>
            <a:endParaRPr/>
          </a:p>
        </p:txBody>
      </p:sp>
      <p:sp>
        <p:nvSpPr>
          <p:cNvPr id="9" name="Rectangle 8"/>
          <p:cNvSpPr/>
          <p:nvPr/>
        </p:nvSpPr>
        <p:spPr>
          <a:xfrm>
            <a:off x="6400800" y="3427413"/>
            <a:ext cx="2514600"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anchor="ctr"/>
          <a:lstStyle/>
          <a:p>
            <a:pPr algn="ctr">
              <a:defRPr/>
            </a:pPr>
            <a:endParaRPr/>
          </a:p>
        </p:txBody>
      </p:sp>
      <p:sp>
        <p:nvSpPr>
          <p:cNvPr id="11" name="Rectangle 10"/>
          <p:cNvSpPr/>
          <p:nvPr/>
        </p:nvSpPr>
        <p:spPr>
          <a:xfrm>
            <a:off x="3581400" y="914400"/>
            <a:ext cx="2514600"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anchor="ctr"/>
          <a:lstStyle/>
          <a:p>
            <a:pPr algn="ctr">
              <a:defRPr/>
            </a:pPr>
            <a:endParaRPr/>
          </a:p>
        </p:txBody>
      </p:sp>
      <p:sp>
        <p:nvSpPr>
          <p:cNvPr id="13" name="Rectangle 12"/>
          <p:cNvSpPr/>
          <p:nvPr/>
        </p:nvSpPr>
        <p:spPr>
          <a:xfrm>
            <a:off x="6400800" y="914400"/>
            <a:ext cx="2514600"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anchor="ctr"/>
          <a:lstStyle/>
          <a:p>
            <a:pPr algn="ctr">
              <a:defRPr/>
            </a:pPr>
            <a:endParaRPr/>
          </a:p>
        </p:txBody>
      </p:sp>
      <p:sp>
        <p:nvSpPr>
          <p:cNvPr id="2" name="Title 1"/>
          <p:cNvSpPr>
            <a:spLocks noGrp="1"/>
          </p:cNvSpPr>
          <p:nvPr>
            <p:ph type="title"/>
          </p:nvPr>
        </p:nvSpPr>
        <p:spPr>
          <a:xfrm>
            <a:off x="219456" y="274320"/>
            <a:ext cx="2679192" cy="1161288"/>
          </a:xfrm>
        </p:spPr>
        <p:txBody>
          <a:bodyPr anchor="b"/>
          <a:lstStyle>
            <a:lvl1pPr algn="l">
              <a:defRPr sz="2400" b="0"/>
            </a:lvl1pPr>
          </a:lstStyle>
          <a:p>
            <a:r>
              <a:rPr lang="en-US"/>
              <a:t>Click to edit Master title style</a:t>
            </a:r>
            <a:endParaRPr/>
          </a:p>
        </p:txBody>
      </p:sp>
      <p:sp>
        <p:nvSpPr>
          <p:cNvPr id="4" name="Text Placeholder 3"/>
          <p:cNvSpPr>
            <a:spLocks noGrp="1"/>
          </p:cNvSpPr>
          <p:nvPr>
            <p:ph type="body" sz="half" idx="2"/>
          </p:nvPr>
        </p:nvSpPr>
        <p:spPr>
          <a:xfrm>
            <a:off x="219456" y="1901952"/>
            <a:ext cx="2221992" cy="4041648"/>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Picture Placeholder 2"/>
          <p:cNvSpPr>
            <a:spLocks noGrp="1"/>
          </p:cNvSpPr>
          <p:nvPr>
            <p:ph type="pic" idx="13"/>
          </p:nvPr>
        </p:nvSpPr>
        <p:spPr>
          <a:xfrm>
            <a:off x="3924300" y="3770313"/>
            <a:ext cx="1828800" cy="1600200"/>
          </a:xfrm>
          <a:solidFill>
            <a:schemeClr val="bg1"/>
          </a:solidFill>
          <a:effectLst>
            <a:innerShdw blurRad="152400">
              <a:schemeClr val="bg2">
                <a:lumMod val="25000"/>
              </a:schemeClr>
            </a:innerShdw>
            <a:softEdge rad="19050"/>
          </a:effectLst>
        </p:spPr>
        <p:txBody>
          <a:bodyPr rtlCol="0">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noProof="0"/>
          </a:p>
        </p:txBody>
      </p:sp>
      <p:sp>
        <p:nvSpPr>
          <p:cNvPr id="12" name="Picture Placeholder 2"/>
          <p:cNvSpPr>
            <a:spLocks noGrp="1"/>
          </p:cNvSpPr>
          <p:nvPr>
            <p:ph type="pic" idx="14"/>
          </p:nvPr>
        </p:nvSpPr>
        <p:spPr>
          <a:xfrm>
            <a:off x="6742113" y="3770313"/>
            <a:ext cx="1828800" cy="1600200"/>
          </a:xfrm>
          <a:solidFill>
            <a:schemeClr val="bg1"/>
          </a:solidFill>
          <a:effectLst>
            <a:innerShdw blurRad="152400">
              <a:schemeClr val="bg2">
                <a:lumMod val="25000"/>
              </a:schemeClr>
            </a:innerShdw>
            <a:softEdge rad="19050"/>
          </a:effectLst>
        </p:spPr>
        <p:txBody>
          <a:bodyPr rtlCol="0">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noProof="0"/>
          </a:p>
        </p:txBody>
      </p:sp>
      <p:sp>
        <p:nvSpPr>
          <p:cNvPr id="14" name="Picture Placeholder 2"/>
          <p:cNvSpPr>
            <a:spLocks noGrp="1"/>
          </p:cNvSpPr>
          <p:nvPr>
            <p:ph type="pic" idx="15"/>
          </p:nvPr>
        </p:nvSpPr>
        <p:spPr>
          <a:xfrm>
            <a:off x="3924300" y="1261872"/>
            <a:ext cx="1828800" cy="1600200"/>
          </a:xfrm>
          <a:solidFill>
            <a:schemeClr val="bg1"/>
          </a:solidFill>
          <a:effectLst>
            <a:innerShdw blurRad="152400">
              <a:schemeClr val="bg2">
                <a:lumMod val="25000"/>
              </a:schemeClr>
            </a:innerShdw>
            <a:softEdge rad="19050"/>
          </a:effectLst>
        </p:spPr>
        <p:txBody>
          <a:bodyPr rtlCol="0">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noProof="0"/>
          </a:p>
        </p:txBody>
      </p:sp>
      <p:sp>
        <p:nvSpPr>
          <p:cNvPr id="16" name="Picture Placeholder 2"/>
          <p:cNvSpPr>
            <a:spLocks noGrp="1"/>
          </p:cNvSpPr>
          <p:nvPr>
            <p:ph type="pic" idx="16"/>
          </p:nvPr>
        </p:nvSpPr>
        <p:spPr>
          <a:xfrm>
            <a:off x="6742113" y="1261872"/>
            <a:ext cx="1828800" cy="1600200"/>
          </a:xfrm>
          <a:solidFill>
            <a:schemeClr val="bg1"/>
          </a:solidFill>
          <a:effectLst>
            <a:innerShdw blurRad="152400">
              <a:schemeClr val="bg2">
                <a:lumMod val="25000"/>
              </a:schemeClr>
            </a:innerShdw>
            <a:softEdge rad="19050"/>
          </a:effectLst>
        </p:spPr>
        <p:txBody>
          <a:bodyPr rtlCol="0">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noProof="0"/>
          </a:p>
        </p:txBody>
      </p:sp>
      <p:sp>
        <p:nvSpPr>
          <p:cNvPr id="15" name="Date Placeholder 4"/>
          <p:cNvSpPr>
            <a:spLocks noGrp="1"/>
          </p:cNvSpPr>
          <p:nvPr>
            <p:ph type="dt" sz="half" idx="17"/>
          </p:nvPr>
        </p:nvSpPr>
        <p:spPr/>
        <p:txBody>
          <a:bodyPr/>
          <a:lstStyle>
            <a:lvl1pPr>
              <a:defRPr/>
            </a:lvl1pPr>
          </a:lstStyle>
          <a:p>
            <a:pPr>
              <a:defRPr/>
            </a:pPr>
            <a:fld id="{F69AE61C-0385-424C-8193-1D467206144F}" type="datetime1">
              <a:rPr lang="en-US" smtClean="0"/>
              <a:t>5/25/2021</a:t>
            </a:fld>
            <a:endParaRPr lang="en-US"/>
          </a:p>
        </p:txBody>
      </p:sp>
      <p:sp>
        <p:nvSpPr>
          <p:cNvPr id="17" name="Footer Placeholder 5"/>
          <p:cNvSpPr>
            <a:spLocks noGrp="1"/>
          </p:cNvSpPr>
          <p:nvPr>
            <p:ph type="ftr" sz="quarter" idx="18"/>
          </p:nvPr>
        </p:nvSpPr>
        <p:spPr/>
        <p:txBody>
          <a:bodyPr/>
          <a:lstStyle>
            <a:lvl1pPr>
              <a:defRPr/>
            </a:lvl1pPr>
          </a:lstStyle>
          <a:p>
            <a:pPr>
              <a:defRPr/>
            </a:pPr>
            <a:endParaRPr lang="en-US"/>
          </a:p>
        </p:txBody>
      </p:sp>
      <p:sp>
        <p:nvSpPr>
          <p:cNvPr id="18" name="Slide Number Placeholder 6"/>
          <p:cNvSpPr>
            <a:spLocks noGrp="1"/>
          </p:cNvSpPr>
          <p:nvPr>
            <p:ph type="sldNum" sz="quarter" idx="19"/>
          </p:nvPr>
        </p:nvSpPr>
        <p:spPr/>
        <p:txBody>
          <a:bodyPr/>
          <a:lstStyle>
            <a:lvl1pPr>
              <a:defRPr/>
            </a:lvl1pPr>
          </a:lstStyle>
          <a:p>
            <a:pPr>
              <a:defRPr/>
            </a:pPr>
            <a:fld id="{1D7BA4F2-360C-4E64-B2C0-4D59CE56A206}" type="slidenum">
              <a:rPr lang="en-US"/>
              <a:pPr>
                <a:defRPr/>
              </a:pPr>
              <a:t>‹#›</a:t>
            </a:fld>
            <a:endParaRPr lang="en-US"/>
          </a:p>
        </p:txBody>
      </p:sp>
    </p:spTree>
    <p:extLst>
      <p:ext uri="{BB962C8B-B14F-4D97-AF65-F5344CB8AC3E}">
        <p14:creationId xmlns:p14="http://schemas.microsoft.com/office/powerpoint/2010/main" val="33783796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a:lvl1pPr>
          </a:lstStyle>
          <a:p>
            <a:pPr>
              <a:defRPr/>
            </a:pPr>
            <a:fld id="{E2C6170E-5FDF-4929-A761-4774EE36E5DA}" type="datetime1">
              <a:rPr lang="en-US" smtClean="0"/>
              <a:t>5/25/2021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2C4DD03-7EDC-44C9-A767-544E70C5BEA7}" type="slidenum">
              <a:rPr lang="en-US"/>
              <a:pPr>
                <a:defRPr/>
              </a:pPr>
              <a:t>‹#›</a:t>
            </a:fld>
            <a:endParaRPr lang="en-US"/>
          </a:p>
        </p:txBody>
      </p:sp>
    </p:spTree>
    <p:extLst>
      <p:ext uri="{BB962C8B-B14F-4D97-AF65-F5344CB8AC3E}">
        <p14:creationId xmlns:p14="http://schemas.microsoft.com/office/powerpoint/2010/main" val="11344488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9364" y="699247"/>
            <a:ext cx="1667435" cy="5014166"/>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457199" y="699247"/>
            <a:ext cx="6037729" cy="501416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a:lvl1pPr>
          </a:lstStyle>
          <a:p>
            <a:pPr>
              <a:defRPr/>
            </a:pPr>
            <a:fld id="{DBEA9DD5-F69E-4DDB-AA82-DAEE92DCB9E8}" type="datetime1">
              <a:rPr lang="en-US" smtClean="0"/>
              <a:t>5/25/2021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F895513-60E6-4D39-A67A-4F98064F1D8F}" type="slidenum">
              <a:rPr lang="en-US"/>
              <a:pPr>
                <a:defRPr/>
              </a:pPr>
              <a:t>‹#›</a:t>
            </a:fld>
            <a:endParaRPr lang="en-US"/>
          </a:p>
        </p:txBody>
      </p:sp>
    </p:spTree>
    <p:extLst>
      <p:ext uri="{BB962C8B-B14F-4D97-AF65-F5344CB8AC3E}">
        <p14:creationId xmlns:p14="http://schemas.microsoft.com/office/powerpoint/2010/main" val="12710236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solidFill>
                  <a:schemeClr val="tx1"/>
                </a:solidFill>
              </a:defRPr>
            </a:lvl1pPr>
          </a:lstStyle>
          <a:p>
            <a:r>
              <a:rPr lang="en-US" dirty="0"/>
              <a:t>Click to edit Master title style</a:t>
            </a:r>
          </a:p>
        </p:txBody>
      </p:sp>
      <p:sp>
        <p:nvSpPr>
          <p:cNvPr id="3" name="Table Placeholder 2"/>
          <p:cNvSpPr>
            <a:spLocks noGrp="1"/>
          </p:cNvSpPr>
          <p:nvPr>
            <p:ph type="tbl" idx="1"/>
          </p:nvPr>
        </p:nvSpPr>
        <p:spPr>
          <a:xfrm>
            <a:off x="457200" y="1600200"/>
            <a:ext cx="8229600" cy="4525963"/>
          </a:xfrm>
        </p:spPr>
        <p:txBody>
          <a:bodyPr rtlCol="0">
            <a:normAutofit/>
          </a:bodyPr>
          <a:lstStyle>
            <a:lvl1pPr>
              <a:defRPr>
                <a:solidFill>
                  <a:schemeClr val="tx1"/>
                </a:solidFill>
              </a:defRPr>
            </a:lvl1pPr>
          </a:lstStyle>
          <a:p>
            <a:pPr lvl="0"/>
            <a:endParaRPr lang="en-US" noProof="0" dirty="0"/>
          </a:p>
        </p:txBody>
      </p:sp>
      <p:sp>
        <p:nvSpPr>
          <p:cNvPr id="4" name="Rectangle 22"/>
          <p:cNvSpPr>
            <a:spLocks noGrp="1"/>
          </p:cNvSpPr>
          <p:nvPr>
            <p:ph type="dt" sz="half" idx="10"/>
          </p:nvPr>
        </p:nvSpPr>
        <p:spPr/>
        <p:txBody>
          <a:bodyPr/>
          <a:lstStyle>
            <a:lvl1pPr>
              <a:defRPr/>
            </a:lvl1pPr>
          </a:lstStyle>
          <a:p>
            <a:pPr>
              <a:defRPr/>
            </a:pPr>
            <a:fld id="{C235E542-E049-485A-AC1C-30CE101BB5C6}" type="datetime1">
              <a:rPr lang="en-US" smtClean="0"/>
              <a:t>5/25/2021</a:t>
            </a:fld>
            <a:endParaRPr dirty="0"/>
          </a:p>
        </p:txBody>
      </p:sp>
      <p:sp>
        <p:nvSpPr>
          <p:cNvPr id="5" name="Rectangle 18"/>
          <p:cNvSpPr>
            <a:spLocks noGrp="1"/>
          </p:cNvSpPr>
          <p:nvPr>
            <p:ph type="ftr" sz="quarter" idx="11"/>
          </p:nvPr>
        </p:nvSpPr>
        <p:spPr/>
        <p:txBody>
          <a:bodyPr/>
          <a:lstStyle>
            <a:lvl1pPr>
              <a:defRPr/>
            </a:lvl1pPr>
          </a:lstStyle>
          <a:p>
            <a:pPr>
              <a:defRPr/>
            </a:pPr>
            <a:endParaRPr/>
          </a:p>
        </p:txBody>
      </p:sp>
      <p:sp>
        <p:nvSpPr>
          <p:cNvPr id="6" name="Rectangle 15"/>
          <p:cNvSpPr>
            <a:spLocks noGrp="1"/>
          </p:cNvSpPr>
          <p:nvPr>
            <p:ph type="sldNum" sz="quarter" idx="12"/>
          </p:nvPr>
        </p:nvSpPr>
        <p:spPr/>
        <p:txBody>
          <a:bodyPr/>
          <a:lstStyle>
            <a:lvl1pPr>
              <a:defRPr/>
            </a:lvl1pPr>
          </a:lstStyle>
          <a:p>
            <a:pPr>
              <a:defRPr/>
            </a:pPr>
            <a:fld id="{FBD09CAB-AA3C-45F4-976F-C34DBD117F75}" type="slidenum">
              <a:rPr/>
              <a:pPr>
                <a:defRPr/>
              </a:pPr>
              <a:t>‹#›</a:t>
            </a:fld>
            <a:endParaRPr dirty="0"/>
          </a:p>
        </p:txBody>
      </p:sp>
    </p:spTree>
    <p:extLst>
      <p:ext uri="{BB962C8B-B14F-4D97-AF65-F5344CB8AC3E}">
        <p14:creationId xmlns:p14="http://schemas.microsoft.com/office/powerpoint/2010/main" val="21808465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3"/>
          <p:cNvSpPr>
            <a:spLocks noGrp="1"/>
          </p:cNvSpPr>
          <p:nvPr>
            <p:ph type="dt" sz="half" idx="10"/>
          </p:nvPr>
        </p:nvSpPr>
        <p:spPr/>
        <p:txBody>
          <a:bodyPr/>
          <a:lstStyle>
            <a:lvl1pPr>
              <a:defRPr/>
            </a:lvl1pPr>
          </a:lstStyle>
          <a:p>
            <a:pPr>
              <a:defRPr/>
            </a:pPr>
            <a:fld id="{86332FCD-10D6-4E17-863E-EC2942BE6531}" type="datetime1">
              <a:rPr lang="en-US" smtClean="0"/>
              <a:t>5/25/2021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949EA55-05DF-4554-BA2A-E3083AF557C8}" type="slidenum">
              <a:rPr lang="en-US"/>
              <a:pPr>
                <a:defRPr/>
              </a:pPr>
              <a:t>‹#›</a:t>
            </a:fld>
            <a:endParaRPr lang="en-US"/>
          </a:p>
        </p:txBody>
      </p:sp>
    </p:spTree>
    <p:extLst>
      <p:ext uri="{BB962C8B-B14F-4D97-AF65-F5344CB8AC3E}">
        <p14:creationId xmlns:p14="http://schemas.microsoft.com/office/powerpoint/2010/main" val="7957176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914400" y="1600200"/>
            <a:ext cx="381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876800" y="1600200"/>
            <a:ext cx="3810000" cy="4530725"/>
          </a:xfrm>
        </p:spPr>
        <p:txBody>
          <a:bodyPr rtlCol="0">
            <a:normAutofit/>
          </a:bodyPr>
          <a:lstStyle/>
          <a:p>
            <a:pPr lvl="0"/>
            <a:endParaRPr lang="en-US" noProof="0"/>
          </a:p>
        </p:txBody>
      </p:sp>
      <p:sp>
        <p:nvSpPr>
          <p:cNvPr id="5" name="Rectangle 9"/>
          <p:cNvSpPr>
            <a:spLocks noGrp="1" noChangeArrowheads="1"/>
          </p:cNvSpPr>
          <p:nvPr>
            <p:ph type="dt" sz="half" idx="10"/>
          </p:nvPr>
        </p:nvSpPr>
        <p:spPr/>
        <p:txBody>
          <a:bodyPr/>
          <a:lstStyle>
            <a:lvl1pPr>
              <a:defRPr/>
            </a:lvl1pPr>
          </a:lstStyle>
          <a:p>
            <a:pPr>
              <a:defRPr/>
            </a:pPr>
            <a:fld id="{12CA9DB7-E135-4C5A-B41C-17BC65F60CD6}" type="datetime1">
              <a:rPr lang="en-US" smtClean="0"/>
              <a:t>5/25/2021</a:t>
            </a:fld>
            <a:endParaRPr lang="en-US"/>
          </a:p>
        </p:txBody>
      </p:sp>
      <p:sp>
        <p:nvSpPr>
          <p:cNvPr id="6" name="Rectangle 10"/>
          <p:cNvSpPr>
            <a:spLocks noGrp="1" noChangeArrowheads="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20439460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fld id="{68772149-DD9B-4478-928E-B0A21E0D0120}" type="datetime1">
              <a:rPr lang="en-US" smtClean="0"/>
              <a:t>5/25/2021</a:t>
            </a:fld>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47168DB4-83A8-4B2B-937C-91BCC3FE2005}" type="slidenum">
              <a:rPr lang="en-US"/>
              <a:pPr>
                <a:defRPr/>
              </a:pPr>
              <a:t>‹#›</a:t>
            </a:fld>
            <a:endParaRPr lang="en-US"/>
          </a:p>
        </p:txBody>
      </p:sp>
    </p:spTree>
    <p:extLst>
      <p:ext uri="{BB962C8B-B14F-4D97-AF65-F5344CB8AC3E}">
        <p14:creationId xmlns:p14="http://schemas.microsoft.com/office/powerpoint/2010/main" val="15071047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613E339D-DFCF-44D9-8B1A-21C55F689B43}" type="datetime1">
              <a:rPr lang="en-US" smtClean="0"/>
              <a:t>5/25/2021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797A956-13B3-4CD4-B306-B1B9AB259BAD}" type="slidenum">
              <a:rPr lang="en-US"/>
              <a:pPr>
                <a:defRPr/>
              </a:pPr>
              <a:t>‹#›</a:t>
            </a:fld>
            <a:endParaRPr lang="en-US"/>
          </a:p>
        </p:txBody>
      </p:sp>
    </p:spTree>
    <p:extLst>
      <p:ext uri="{BB962C8B-B14F-4D97-AF65-F5344CB8AC3E}">
        <p14:creationId xmlns:p14="http://schemas.microsoft.com/office/powerpoint/2010/main" val="189653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9350646-9F3E-4F9A-87E7-1DFBA0536C0B}" type="datetime1">
              <a:rPr lang="en-US" smtClean="0"/>
              <a:t>5/25/2021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8B82E96-E6A8-457B-BBB2-55D550541F5F}" type="slidenum">
              <a:rPr lang="en-US"/>
              <a:pPr>
                <a:defRPr/>
              </a:pPr>
              <a:t>‹#›</a:t>
            </a:fld>
            <a:endParaRPr lang="en-US"/>
          </a:p>
        </p:txBody>
      </p:sp>
    </p:spTree>
    <p:extLst>
      <p:ext uri="{BB962C8B-B14F-4D97-AF65-F5344CB8AC3E}">
        <p14:creationId xmlns:p14="http://schemas.microsoft.com/office/powerpoint/2010/main" val="1888936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457EDE4-DBCC-4DBF-815F-F4CB527A55A6}" type="datetime1">
              <a:rPr lang="en-US" smtClean="0"/>
              <a:t>5/25/2021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E3450A6-4444-490D-BCCE-A345F91AEFF8}" type="slidenum">
              <a:rPr lang="en-US"/>
              <a:pPr>
                <a:defRPr/>
              </a:pPr>
              <a:t>‹#›</a:t>
            </a:fld>
            <a:endParaRPr lang="en-US"/>
          </a:p>
        </p:txBody>
      </p:sp>
    </p:spTree>
    <p:extLst>
      <p:ext uri="{BB962C8B-B14F-4D97-AF65-F5344CB8AC3E}">
        <p14:creationId xmlns:p14="http://schemas.microsoft.com/office/powerpoint/2010/main" val="29497557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B03F9ED-040B-4122-B8AC-AC288F152B15}" type="datetime1">
              <a:rPr lang="en-US" smtClean="0"/>
              <a:t>5/25/2021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BA8DA0A-240C-4144-B690-D0EE3BCA58A5}" type="slidenum">
              <a:rPr lang="en-US"/>
              <a:pPr>
                <a:defRPr/>
              </a:pPr>
              <a:t>‹#›</a:t>
            </a:fld>
            <a:endParaRPr lang="en-US"/>
          </a:p>
        </p:txBody>
      </p:sp>
    </p:spTree>
    <p:extLst>
      <p:ext uri="{BB962C8B-B14F-4D97-AF65-F5344CB8AC3E}">
        <p14:creationId xmlns:p14="http://schemas.microsoft.com/office/powerpoint/2010/main" val="27253405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24A59EF1-C6E4-4D2F-A20D-3869696EC0B4}" type="datetime1">
              <a:rPr lang="en-US" smtClean="0"/>
              <a:t>5/25/2021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8F69770-60B4-499F-B363-DFEDC63FAEEF}" type="slidenum">
              <a:rPr lang="en-US"/>
              <a:pPr>
                <a:defRPr/>
              </a:pPr>
              <a:t>‹#›</a:t>
            </a:fld>
            <a:endParaRPr lang="en-US"/>
          </a:p>
        </p:txBody>
      </p:sp>
    </p:spTree>
    <p:extLst>
      <p:ext uri="{BB962C8B-B14F-4D97-AF65-F5344CB8AC3E}">
        <p14:creationId xmlns:p14="http://schemas.microsoft.com/office/powerpoint/2010/main" val="9360943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2CD7C5EB-B6D9-4671-BFC3-39D10A7367EE}" type="datetime1">
              <a:rPr lang="en-US" smtClean="0"/>
              <a:t>5/25/2021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D262379-9923-4552-9006-BC995634A448}" type="slidenum">
              <a:rPr lang="en-US"/>
              <a:pPr>
                <a:defRPr/>
              </a:pPr>
              <a:t>‹#›</a:t>
            </a:fld>
            <a:endParaRPr lang="en-US"/>
          </a:p>
        </p:txBody>
      </p:sp>
    </p:spTree>
    <p:extLst>
      <p:ext uri="{BB962C8B-B14F-4D97-AF65-F5344CB8AC3E}">
        <p14:creationId xmlns:p14="http://schemas.microsoft.com/office/powerpoint/2010/main" val="22340891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E5E12F5-FFD3-445D-81DC-2428C84DDDA9}" type="datetime1">
              <a:rPr lang="en-US" smtClean="0"/>
              <a:t>5/25/2021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F614BEE-B129-4ED8-9D7E-13B2C572E549}" type="slidenum">
              <a:rPr lang="en-US"/>
              <a:pPr>
                <a:defRPr/>
              </a:pPr>
              <a:t>‹#›</a:t>
            </a:fld>
            <a:endParaRPr lang="en-US"/>
          </a:p>
        </p:txBody>
      </p:sp>
    </p:spTree>
    <p:extLst>
      <p:ext uri="{BB962C8B-B14F-4D97-AF65-F5344CB8AC3E}">
        <p14:creationId xmlns:p14="http://schemas.microsoft.com/office/powerpoint/2010/main" val="36454122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A9669D9-3975-4F0C-84A7-F4D8D0A7B9F9}" type="datetime1">
              <a:rPr lang="en-US" smtClean="0"/>
              <a:t>5/25/2021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FE1B35F-537A-4246-AA79-FCCB7EB0FFBD}" type="slidenum">
              <a:rPr lang="en-US"/>
              <a:pPr>
                <a:defRPr/>
              </a:pPr>
              <a:t>‹#›</a:t>
            </a:fld>
            <a:endParaRPr lang="en-US"/>
          </a:p>
        </p:txBody>
      </p:sp>
    </p:spTree>
    <p:extLst>
      <p:ext uri="{BB962C8B-B14F-4D97-AF65-F5344CB8AC3E}">
        <p14:creationId xmlns:p14="http://schemas.microsoft.com/office/powerpoint/2010/main" val="21342677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3FC2B1D-06AB-41E7-81A1-6F23BB987DB8}" type="datetime1">
              <a:rPr lang="en-US" smtClean="0"/>
              <a:t>5/25/2021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A552F1C-C5B6-40F2-A27E-9AEF0E6F9909}" type="slidenum">
              <a:rPr lang="en-US"/>
              <a:pPr>
                <a:defRPr/>
              </a:pPr>
              <a:t>‹#›</a:t>
            </a:fld>
            <a:endParaRPr lang="en-US"/>
          </a:p>
        </p:txBody>
      </p:sp>
    </p:spTree>
    <p:extLst>
      <p:ext uri="{BB962C8B-B14F-4D97-AF65-F5344CB8AC3E}">
        <p14:creationId xmlns:p14="http://schemas.microsoft.com/office/powerpoint/2010/main" val="7429785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A1D7CDC-71D7-4A66-B9F7-572618A856BA}" type="datetime1">
              <a:rPr lang="en-US" smtClean="0"/>
              <a:t>5/25/2021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665BBFD-DABA-4821-BB1F-F0738F838457}" type="slidenum">
              <a:rPr lang="en-US"/>
              <a:pPr>
                <a:defRPr/>
              </a:pPr>
              <a:t>‹#›</a:t>
            </a:fld>
            <a:endParaRPr lang="en-US"/>
          </a:p>
        </p:txBody>
      </p:sp>
    </p:spTree>
    <p:extLst>
      <p:ext uri="{BB962C8B-B14F-4D97-AF65-F5344CB8AC3E}">
        <p14:creationId xmlns:p14="http://schemas.microsoft.com/office/powerpoint/2010/main" val="34727206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B1C2B98-6A19-47E4-A8C2-4B58B9A71BEF}" type="datetime1">
              <a:rPr lang="en-US" smtClean="0"/>
              <a:t>5/25/2021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8A25AAC-9727-44A6-98E3-022C8FFA3AAC}" type="slidenum">
              <a:rPr lang="en-US"/>
              <a:pPr>
                <a:defRPr/>
              </a:pPr>
              <a:t>‹#›</a:t>
            </a:fld>
            <a:endParaRPr lang="en-US"/>
          </a:p>
        </p:txBody>
      </p:sp>
    </p:spTree>
    <p:extLst>
      <p:ext uri="{BB962C8B-B14F-4D97-AF65-F5344CB8AC3E}">
        <p14:creationId xmlns:p14="http://schemas.microsoft.com/office/powerpoint/2010/main" val="13397057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45B9CE2-4DA0-46F7-B80B-90232760FCE4}" type="datetime1">
              <a:rPr lang="en-US" smtClean="0"/>
              <a:t>5/25/2021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027215A-04D8-446B-9848-17EE5761E5BD}" type="slidenum">
              <a:rPr lang="en-US"/>
              <a:pPr>
                <a:defRPr/>
              </a:pPr>
              <a:t>‹#›</a:t>
            </a:fld>
            <a:endParaRPr lang="en-US"/>
          </a:p>
        </p:txBody>
      </p:sp>
    </p:spTree>
    <p:extLst>
      <p:ext uri="{BB962C8B-B14F-4D97-AF65-F5344CB8AC3E}">
        <p14:creationId xmlns:p14="http://schemas.microsoft.com/office/powerpoint/2010/main" val="18680115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solidFill>
                  <a:schemeClr val="tx1"/>
                </a:solidFill>
              </a:defRPr>
            </a:lvl1pPr>
          </a:lstStyle>
          <a:p>
            <a:r>
              <a:rPr lang="en-US" dirty="0"/>
              <a:t>Click to edit Master title style</a:t>
            </a:r>
          </a:p>
        </p:txBody>
      </p:sp>
      <p:sp>
        <p:nvSpPr>
          <p:cNvPr id="3" name="Table Placeholder 2"/>
          <p:cNvSpPr>
            <a:spLocks noGrp="1"/>
          </p:cNvSpPr>
          <p:nvPr>
            <p:ph type="tbl" idx="1"/>
          </p:nvPr>
        </p:nvSpPr>
        <p:spPr>
          <a:xfrm>
            <a:off x="457200" y="1600200"/>
            <a:ext cx="8229600" cy="4525963"/>
          </a:xfrm>
        </p:spPr>
        <p:txBody>
          <a:bodyPr rtlCol="0">
            <a:normAutofit/>
          </a:bodyPr>
          <a:lstStyle>
            <a:lvl1pPr>
              <a:defRPr>
                <a:solidFill>
                  <a:schemeClr val="tx1"/>
                </a:solidFill>
              </a:defRPr>
            </a:lvl1pPr>
          </a:lstStyle>
          <a:p>
            <a:pPr lvl="0"/>
            <a:endParaRPr lang="en-US" noProof="0" dirty="0"/>
          </a:p>
        </p:txBody>
      </p:sp>
      <p:sp>
        <p:nvSpPr>
          <p:cNvPr id="4" name="Rectangle 22"/>
          <p:cNvSpPr>
            <a:spLocks noGrp="1"/>
          </p:cNvSpPr>
          <p:nvPr>
            <p:ph type="dt" sz="half" idx="10"/>
          </p:nvPr>
        </p:nvSpPr>
        <p:spPr/>
        <p:txBody>
          <a:bodyPr/>
          <a:lstStyle>
            <a:lvl1pPr>
              <a:defRPr/>
            </a:lvl1pPr>
          </a:lstStyle>
          <a:p>
            <a:pPr>
              <a:defRPr/>
            </a:pPr>
            <a:fld id="{1EF53DD4-EBD6-488F-A2BB-224B511A0F3C}" type="datetime1">
              <a:rPr lang="en-US" smtClean="0"/>
              <a:t>5/25/2021</a:t>
            </a:fld>
            <a:endParaRPr dirty="0"/>
          </a:p>
        </p:txBody>
      </p:sp>
      <p:sp>
        <p:nvSpPr>
          <p:cNvPr id="5" name="Rectangle 18"/>
          <p:cNvSpPr>
            <a:spLocks noGrp="1"/>
          </p:cNvSpPr>
          <p:nvPr>
            <p:ph type="ftr" sz="quarter" idx="11"/>
          </p:nvPr>
        </p:nvSpPr>
        <p:spPr/>
        <p:txBody>
          <a:bodyPr/>
          <a:lstStyle>
            <a:lvl1pPr>
              <a:defRPr/>
            </a:lvl1pPr>
          </a:lstStyle>
          <a:p>
            <a:pPr>
              <a:defRPr/>
            </a:pPr>
            <a:endParaRPr/>
          </a:p>
        </p:txBody>
      </p:sp>
      <p:sp>
        <p:nvSpPr>
          <p:cNvPr id="6" name="Rectangle 15"/>
          <p:cNvSpPr>
            <a:spLocks noGrp="1"/>
          </p:cNvSpPr>
          <p:nvPr>
            <p:ph type="sldNum" sz="quarter" idx="12"/>
          </p:nvPr>
        </p:nvSpPr>
        <p:spPr/>
        <p:txBody>
          <a:bodyPr/>
          <a:lstStyle>
            <a:lvl1pPr>
              <a:defRPr/>
            </a:lvl1pPr>
          </a:lstStyle>
          <a:p>
            <a:pPr>
              <a:defRPr/>
            </a:pPr>
            <a:fld id="{89382A95-0483-4AEA-9F1F-9F3C25F8F60D}" type="slidenum">
              <a:rPr/>
              <a:pPr>
                <a:defRPr/>
              </a:pPr>
              <a:t>‹#›</a:t>
            </a:fld>
            <a:endParaRPr dirty="0"/>
          </a:p>
        </p:txBody>
      </p:sp>
    </p:spTree>
    <p:extLst>
      <p:ext uri="{BB962C8B-B14F-4D97-AF65-F5344CB8AC3E}">
        <p14:creationId xmlns:p14="http://schemas.microsoft.com/office/powerpoint/2010/main" val="16776401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fld id="{28314FFD-735B-48AB-A780-F07CCE7E663A}" type="datetime1">
              <a:rPr lang="en-US" smtClean="0"/>
              <a:t>5/25/2021</a:t>
            </a:fld>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47168DB4-83A8-4B2B-937C-91BCC3FE2005}" type="slidenum">
              <a:rPr lang="en-US"/>
              <a:pPr>
                <a:defRPr/>
              </a:pPr>
              <a:t>‹#›</a:t>
            </a:fld>
            <a:endParaRPr lang="en-US"/>
          </a:p>
        </p:txBody>
      </p:sp>
    </p:spTree>
    <p:extLst>
      <p:ext uri="{BB962C8B-B14F-4D97-AF65-F5344CB8AC3E}">
        <p14:creationId xmlns:p14="http://schemas.microsoft.com/office/powerpoint/2010/main" val="15071047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a:p>
        </p:txBody>
      </p:sp>
      <p:sp>
        <p:nvSpPr>
          <p:cNvPr id="3" name="Content Placeholder 2"/>
          <p:cNvSpPr>
            <a:spLocks noGrp="1"/>
          </p:cNvSpPr>
          <p:nvPr>
            <p:ph idx="1"/>
          </p:nvPr>
        </p:nvSpPr>
        <p:spPr/>
        <p:txBody>
          <a:bodyPr/>
          <a:lstStyle>
            <a:lvl1pPr>
              <a:buFont typeface="Arial" pitchFamily="34" charset="0"/>
              <a:buChar char="•"/>
              <a:defRPr sz="2800"/>
            </a:lvl1pPr>
            <a:lvl2pPr>
              <a:buFont typeface="Arial" pitchFamily="34" charset="0"/>
              <a:buChar char="•"/>
              <a:defRPr sz="2000"/>
            </a:lvl2pPr>
            <a:lvl3pPr>
              <a:buFont typeface="Century" pitchFamily="18" charset="0"/>
              <a:buChar char="─"/>
              <a:defRPr sz="1800"/>
            </a:lvl3pPr>
            <a:lvl4pPr>
              <a:buFont typeface="Arial" pitchFamily="34" charset="0"/>
              <a:buChar char="•"/>
              <a:defRPr sz="1800"/>
            </a:lvl4pPr>
            <a:lvl5pPr>
              <a:buFont typeface="Century" pitchFamily="18" charset="0"/>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a:p>
        </p:txBody>
      </p:sp>
      <p:sp>
        <p:nvSpPr>
          <p:cNvPr id="4" name="Date Placeholder 3"/>
          <p:cNvSpPr>
            <a:spLocks noGrp="1"/>
          </p:cNvSpPr>
          <p:nvPr>
            <p:ph type="dt" sz="half" idx="10"/>
          </p:nvPr>
        </p:nvSpPr>
        <p:spPr/>
        <p:txBody>
          <a:bodyPr/>
          <a:lstStyle>
            <a:lvl1pPr>
              <a:defRPr/>
            </a:lvl1pPr>
          </a:lstStyle>
          <a:p>
            <a:pPr>
              <a:defRPr/>
            </a:pPr>
            <a:fld id="{63F97DED-B8F1-45A4-90B0-23FC1FCC2D25}" type="datetime1">
              <a:rPr lang="en-US" smtClean="0"/>
              <a:t>5/25/2021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E6F89FF-F2EA-477A-9AFE-EF66070FEFAB}" type="slidenum">
              <a:rPr lang="en-US"/>
              <a:pPr>
                <a:defRPr/>
              </a:pPr>
              <a:t>‹#›</a:t>
            </a:fld>
            <a:endParaRPr lang="en-US"/>
          </a:p>
        </p:txBody>
      </p:sp>
    </p:spTree>
    <p:extLst>
      <p:ext uri="{BB962C8B-B14F-4D97-AF65-F5344CB8AC3E}">
        <p14:creationId xmlns:p14="http://schemas.microsoft.com/office/powerpoint/2010/main" val="36125842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133600"/>
            <a:ext cx="7772400" cy="1362075"/>
          </a:xfrm>
        </p:spPr>
        <p:txBody>
          <a:bodyPr anchor="b" anchorCtr="0"/>
          <a:lstStyle>
            <a:lvl1pPr algn="r">
              <a:defRPr sz="3600" b="0" i="0" cap="all"/>
            </a:lvl1pPr>
          </a:lstStyle>
          <a:p>
            <a:r>
              <a:rPr lang="en-US"/>
              <a:t>Click to edit Master title style</a:t>
            </a:r>
            <a:endParaRPr/>
          </a:p>
        </p:txBody>
      </p:sp>
      <p:sp>
        <p:nvSpPr>
          <p:cNvPr id="3" name="Text Placeholder 2"/>
          <p:cNvSpPr>
            <a:spLocks noGrp="1"/>
          </p:cNvSpPr>
          <p:nvPr>
            <p:ph type="body" idx="1"/>
          </p:nvPr>
        </p:nvSpPr>
        <p:spPr>
          <a:xfrm>
            <a:off x="722313" y="3505200"/>
            <a:ext cx="7772400" cy="901700"/>
          </a:xfrm>
        </p:spPr>
        <p:txBody>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15DFBF92-4211-41B7-9441-6FBAC6D73C7C}" type="datetime1">
              <a:rPr lang="en-US" smtClean="0"/>
              <a:t>5/25/2021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C8552A7-586A-4A42-B62B-E54DFE52D81A}" type="slidenum">
              <a:rPr lang="en-US"/>
              <a:pPr>
                <a:defRPr/>
              </a:pPr>
              <a:t>‹#›</a:t>
            </a:fld>
            <a:endParaRPr lang="en-US"/>
          </a:p>
        </p:txBody>
      </p:sp>
    </p:spTree>
    <p:extLst>
      <p:ext uri="{BB962C8B-B14F-4D97-AF65-F5344CB8AC3E}">
        <p14:creationId xmlns:p14="http://schemas.microsoft.com/office/powerpoint/2010/main" val="26513503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153400" cy="1143000"/>
          </a:xfrm>
        </p:spPr>
        <p:txBody>
          <a:bodyPr/>
          <a:lstStyle/>
          <a:p>
            <a:r>
              <a:rPr lang="en-US"/>
              <a:t>Click to edit Master title style</a:t>
            </a:r>
            <a:endParaRPr/>
          </a:p>
        </p:txBody>
      </p:sp>
      <p:sp>
        <p:nvSpPr>
          <p:cNvPr id="3" name="Content Placeholder 2"/>
          <p:cNvSpPr>
            <a:spLocks noGrp="1"/>
          </p:cNvSpPr>
          <p:nvPr>
            <p:ph sz="half" idx="1"/>
          </p:nvPr>
        </p:nvSpPr>
        <p:spPr>
          <a:xfrm>
            <a:off x="2133600" y="1600200"/>
            <a:ext cx="3200400" cy="4525963"/>
          </a:xfrm>
        </p:spPr>
        <p:txBody>
          <a:bodyPr>
            <a:normAutofit/>
          </a:bodyPr>
          <a:lstStyle>
            <a:lvl1pPr>
              <a:defRPr sz="18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5486400" y="1600200"/>
            <a:ext cx="3200400" cy="4525963"/>
          </a:xfrm>
        </p:spPr>
        <p:txBody>
          <a:bodyPr>
            <a:normAutofit/>
          </a:bodyPr>
          <a:lstStyle>
            <a:lvl1pPr>
              <a:defRPr sz="18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3"/>
          <p:cNvSpPr>
            <a:spLocks noGrp="1"/>
          </p:cNvSpPr>
          <p:nvPr>
            <p:ph type="dt" sz="half" idx="10"/>
          </p:nvPr>
        </p:nvSpPr>
        <p:spPr/>
        <p:txBody>
          <a:bodyPr/>
          <a:lstStyle>
            <a:lvl1pPr>
              <a:defRPr/>
            </a:lvl1pPr>
          </a:lstStyle>
          <a:p>
            <a:pPr>
              <a:defRPr/>
            </a:pPr>
            <a:fld id="{00B4E1B0-B071-4A4B-823A-E53B81B0C252}" type="datetime1">
              <a:rPr lang="en-US" smtClean="0"/>
              <a:t>5/25/2021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26D90AE-6354-4F24-A152-CA180223ECB6}" type="slidenum">
              <a:rPr lang="en-US"/>
              <a:pPr>
                <a:defRPr/>
              </a:pPr>
              <a:t>‹#›</a:t>
            </a:fld>
            <a:endParaRPr lang="en-US"/>
          </a:p>
        </p:txBody>
      </p:sp>
    </p:spTree>
    <p:extLst>
      <p:ext uri="{BB962C8B-B14F-4D97-AF65-F5344CB8AC3E}">
        <p14:creationId xmlns:p14="http://schemas.microsoft.com/office/powerpoint/2010/main" val="40741842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153400" cy="1143000"/>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2133600" y="1515035"/>
            <a:ext cx="3200400" cy="639762"/>
          </a:xfrm>
        </p:spPr>
        <p:txBody>
          <a:bodyPr anchor="ctr">
            <a:normAutofit/>
          </a:bodyPr>
          <a:lstStyle>
            <a:lvl1pPr marL="0" indent="0" algn="ctr">
              <a:buNone/>
              <a:defRPr sz="2000" b="0">
                <a:solidFill>
                  <a:schemeClr val="bg2">
                    <a:lumMod val="20000"/>
                    <a:lumOff val="8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133600" y="2285999"/>
            <a:ext cx="3200400" cy="3840163"/>
          </a:xfrm>
        </p:spPr>
        <p:txBody>
          <a:bodyPr>
            <a:normAutofit/>
          </a:bodyPr>
          <a:lstStyle>
            <a:lvl1pPr>
              <a:defRPr sz="18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5486400" y="1515035"/>
            <a:ext cx="3200400" cy="639762"/>
          </a:xfrm>
        </p:spPr>
        <p:txBody>
          <a:bodyPr anchor="ctr">
            <a:normAutofit/>
          </a:bodyPr>
          <a:lstStyle>
            <a:lvl1pPr marL="0" indent="0" algn="ctr">
              <a:buNone/>
              <a:defRPr sz="2000" b="0">
                <a:solidFill>
                  <a:schemeClr val="bg2">
                    <a:lumMod val="20000"/>
                    <a:lumOff val="8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486400" y="2285999"/>
            <a:ext cx="3200400" cy="3840163"/>
          </a:xfrm>
        </p:spPr>
        <p:txBody>
          <a:bodyPr>
            <a:normAutofit/>
          </a:bodyPr>
          <a:lstStyle>
            <a:lvl1pPr>
              <a:defRPr sz="18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3"/>
          <p:cNvSpPr>
            <a:spLocks noGrp="1"/>
          </p:cNvSpPr>
          <p:nvPr>
            <p:ph type="dt" sz="half" idx="10"/>
          </p:nvPr>
        </p:nvSpPr>
        <p:spPr/>
        <p:txBody>
          <a:bodyPr/>
          <a:lstStyle>
            <a:lvl1pPr>
              <a:defRPr/>
            </a:lvl1pPr>
          </a:lstStyle>
          <a:p>
            <a:pPr>
              <a:defRPr/>
            </a:pPr>
            <a:fld id="{5EA5FD0B-360E-4DC3-A919-B53595C82509}" type="datetime1">
              <a:rPr lang="en-US" smtClean="0"/>
              <a:t>5/25/2021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AEE1D29-3E8C-4B39-ABD1-DE136A2E513D}" type="slidenum">
              <a:rPr lang="en-US"/>
              <a:pPr>
                <a:defRPr/>
              </a:pPr>
              <a:t>‹#›</a:t>
            </a:fld>
            <a:endParaRPr lang="en-US"/>
          </a:p>
        </p:txBody>
      </p:sp>
    </p:spTree>
    <p:extLst>
      <p:ext uri="{BB962C8B-B14F-4D97-AF65-F5344CB8AC3E}">
        <p14:creationId xmlns:p14="http://schemas.microsoft.com/office/powerpoint/2010/main" val="41022684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atin typeface="Times New Roman" pitchFamily="18" charset="0"/>
                <a:cs typeface="Times New Roman" pitchFamily="18" charset="0"/>
              </a:defRPr>
            </a:lvl1pPr>
          </a:lstStyle>
          <a:p>
            <a:r>
              <a:rPr lang="en-US" dirty="0"/>
              <a:t>Click to edit Master title style</a:t>
            </a:r>
            <a:endParaRPr/>
          </a:p>
        </p:txBody>
      </p:sp>
      <p:sp>
        <p:nvSpPr>
          <p:cNvPr id="3" name="Date Placeholder 3"/>
          <p:cNvSpPr>
            <a:spLocks noGrp="1"/>
          </p:cNvSpPr>
          <p:nvPr>
            <p:ph type="dt" sz="half" idx="10"/>
          </p:nvPr>
        </p:nvSpPr>
        <p:spPr/>
        <p:txBody>
          <a:bodyPr/>
          <a:lstStyle>
            <a:lvl1pPr>
              <a:defRPr/>
            </a:lvl1pPr>
          </a:lstStyle>
          <a:p>
            <a:pPr>
              <a:defRPr/>
            </a:pPr>
            <a:fld id="{C920B8E1-0D60-4CA1-9B6E-7B90F50449FA}" type="datetime1">
              <a:rPr lang="en-US" smtClean="0"/>
              <a:t>5/25/2021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85CD254-682B-47DA-922B-5F8282489032}" type="slidenum">
              <a:rPr lang="en-US"/>
              <a:pPr>
                <a:defRPr/>
              </a:pPr>
              <a:t>‹#›</a:t>
            </a:fld>
            <a:endParaRPr lang="en-US"/>
          </a:p>
        </p:txBody>
      </p:sp>
    </p:spTree>
    <p:extLst>
      <p:ext uri="{BB962C8B-B14F-4D97-AF65-F5344CB8AC3E}">
        <p14:creationId xmlns:p14="http://schemas.microsoft.com/office/powerpoint/2010/main" val="14691490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0443A4C-A338-4DAC-94A4-1C5C394B6D38}" type="datetime1">
              <a:rPr lang="en-US" smtClean="0"/>
              <a:t>5/25/2021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BA4FECD-CCBF-4A74-AE2F-84565A7F683F}" type="slidenum">
              <a:rPr lang="en-US"/>
              <a:pPr>
                <a:defRPr/>
              </a:pPr>
              <a:t>‹#›</a:t>
            </a:fld>
            <a:endParaRPr lang="en-US"/>
          </a:p>
        </p:txBody>
      </p:sp>
    </p:spTree>
    <p:extLst>
      <p:ext uri="{BB962C8B-B14F-4D97-AF65-F5344CB8AC3E}">
        <p14:creationId xmlns:p14="http://schemas.microsoft.com/office/powerpoint/2010/main" val="37045673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tint val="66000"/>
                <a:satMod val="160000"/>
              </a:schemeClr>
            </a:gs>
            <a:gs pos="48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3400" y="274638"/>
            <a:ext cx="8153400" cy="1143000"/>
          </a:xfrm>
          <a:prstGeom prst="rect">
            <a:avLst/>
          </a:prstGeom>
        </p:spPr>
        <p:txBody>
          <a:bodyPr vert="horz" lIns="91440" tIns="45720" rIns="91440" bIns="45720" rtlCol="0" anchor="ctr">
            <a:noAutofit/>
          </a:bodyPr>
          <a:lstStyle/>
          <a:p>
            <a:r>
              <a:rPr lang="en-US" dirty="0"/>
              <a:t>Click to edit Master title style</a:t>
            </a:r>
            <a:endParaRPr/>
          </a:p>
        </p:txBody>
      </p:sp>
      <p:sp>
        <p:nvSpPr>
          <p:cNvPr id="1027" name="Text Placeholder 2"/>
          <p:cNvSpPr>
            <a:spLocks noGrp="1"/>
          </p:cNvSpPr>
          <p:nvPr>
            <p:ph type="body" idx="1"/>
          </p:nvPr>
        </p:nvSpPr>
        <p:spPr bwMode="auto">
          <a:xfrm>
            <a:off x="533400" y="1600200"/>
            <a:ext cx="815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20688" y="6540500"/>
            <a:ext cx="1828800" cy="228600"/>
          </a:xfrm>
          <a:prstGeom prst="rect">
            <a:avLst/>
          </a:prstGeom>
        </p:spPr>
        <p:txBody>
          <a:bodyPr vert="horz" lIns="0" tIns="45720" rIns="91440" bIns="45720" rtlCol="0" anchor="ctr"/>
          <a:lstStyle>
            <a:lvl1pPr algn="l">
              <a:defRPr sz="1100">
                <a:solidFill>
                  <a:schemeClr val="tx1"/>
                </a:solidFill>
                <a:latin typeface="Arial" charset="0"/>
                <a:cs typeface="+mn-cs"/>
              </a:defRPr>
            </a:lvl1pPr>
          </a:lstStyle>
          <a:p>
            <a:pPr>
              <a:defRPr/>
            </a:pPr>
            <a:fld id="{AAB2516D-8BC3-4FC0-9C68-DE34927B1104}" type="datetime1">
              <a:rPr lang="en-US" smtClean="0"/>
              <a:t>5/25/2021</a:t>
            </a:fld>
            <a:endParaRPr lang="en-US"/>
          </a:p>
        </p:txBody>
      </p:sp>
      <p:sp>
        <p:nvSpPr>
          <p:cNvPr id="5" name="Footer Placeholder 4"/>
          <p:cNvSpPr>
            <a:spLocks noGrp="1"/>
          </p:cNvSpPr>
          <p:nvPr>
            <p:ph type="ftr" sz="quarter" idx="3"/>
          </p:nvPr>
        </p:nvSpPr>
        <p:spPr>
          <a:xfrm>
            <a:off x="4343400" y="6540500"/>
            <a:ext cx="3657600" cy="228600"/>
          </a:xfrm>
          <a:prstGeom prst="rect">
            <a:avLst/>
          </a:prstGeom>
        </p:spPr>
        <p:txBody>
          <a:bodyPr vert="horz" lIns="91440" tIns="45720" rIns="0" bIns="45720" rtlCol="0" anchor="ctr"/>
          <a:lstStyle>
            <a:lvl1pPr algn="r">
              <a:defRPr sz="1100">
                <a:solidFill>
                  <a:schemeClr val="tx1"/>
                </a:solidFill>
                <a:latin typeface="Arial" charset="0"/>
                <a:cs typeface="+mn-cs"/>
              </a:defRPr>
            </a:lvl1pPr>
          </a:lstStyle>
          <a:p>
            <a:pPr>
              <a:defRPr/>
            </a:pPr>
            <a:endParaRPr lang="en-US"/>
          </a:p>
        </p:txBody>
      </p:sp>
      <p:sp>
        <p:nvSpPr>
          <p:cNvPr id="6" name="Slide Number Placeholder 5"/>
          <p:cNvSpPr>
            <a:spLocks noGrp="1"/>
          </p:cNvSpPr>
          <p:nvPr>
            <p:ph type="sldNum" sz="quarter" idx="4"/>
          </p:nvPr>
        </p:nvSpPr>
        <p:spPr>
          <a:xfrm>
            <a:off x="8077200" y="6540500"/>
            <a:ext cx="609600" cy="228600"/>
          </a:xfrm>
          <a:prstGeom prst="rect">
            <a:avLst/>
          </a:prstGeom>
        </p:spPr>
        <p:txBody>
          <a:bodyPr vert="horz" lIns="91440" tIns="45720" rIns="0" bIns="45720" rtlCol="0" anchor="ctr"/>
          <a:lstStyle>
            <a:lvl1pPr algn="r">
              <a:defRPr sz="1100">
                <a:solidFill>
                  <a:schemeClr val="tx1"/>
                </a:solidFill>
                <a:latin typeface="Arial" charset="0"/>
                <a:cs typeface="+mn-cs"/>
              </a:defRPr>
            </a:lvl1pPr>
          </a:lstStyle>
          <a:p>
            <a:pPr>
              <a:defRPr/>
            </a:pPr>
            <a:fld id="{71AE3D4B-BC91-4AF4-B553-903DB0BA074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15" r:id="rId1"/>
    <p:sldLayoutId id="2147484116" r:id="rId2"/>
    <p:sldLayoutId id="2147484117" r:id="rId3"/>
    <p:sldLayoutId id="2147484118" r:id="rId4"/>
    <p:sldLayoutId id="2147484119" r:id="rId5"/>
    <p:sldLayoutId id="2147484120" r:id="rId6"/>
    <p:sldLayoutId id="2147484121" r:id="rId7"/>
    <p:sldLayoutId id="2147484122" r:id="rId8"/>
    <p:sldLayoutId id="2147484123" r:id="rId9"/>
    <p:sldLayoutId id="2147484124" r:id="rId10"/>
    <p:sldLayoutId id="2147484138" r:id="rId11"/>
    <p:sldLayoutId id="2147484139" r:id="rId12"/>
    <p:sldLayoutId id="2147484140" r:id="rId13"/>
    <p:sldLayoutId id="2147484141" r:id="rId14"/>
    <p:sldLayoutId id="2147484142" r:id="rId15"/>
    <p:sldLayoutId id="2147484143" r:id="rId16"/>
    <p:sldLayoutId id="2147484125" r:id="rId17"/>
    <p:sldLayoutId id="2147484126" r:id="rId18"/>
    <p:sldLayoutId id="2147484144" r:id="rId19"/>
    <p:sldLayoutId id="2147484145" r:id="rId20"/>
    <p:sldLayoutId id="2147484195" r:id="rId2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hdr="0" ftr="0" dt="0"/>
  <p:txStyles>
    <p:titleStyle>
      <a:lvl1pPr algn="l" rtl="0" eaLnBrk="0" fontAlgn="base" hangingPunct="0">
        <a:spcBef>
          <a:spcPct val="0"/>
        </a:spcBef>
        <a:spcAft>
          <a:spcPct val="0"/>
        </a:spcAft>
        <a:defRPr sz="3600" kern="1200" cap="all">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Constantia" pitchFamily="18" charset="0"/>
        </a:defRPr>
      </a:lvl2pPr>
      <a:lvl3pPr algn="l" rtl="0" eaLnBrk="0" fontAlgn="base" hangingPunct="0">
        <a:spcBef>
          <a:spcPct val="0"/>
        </a:spcBef>
        <a:spcAft>
          <a:spcPct val="0"/>
        </a:spcAft>
        <a:defRPr sz="3600">
          <a:solidFill>
            <a:schemeClr val="tx1"/>
          </a:solidFill>
          <a:latin typeface="Constantia" pitchFamily="18" charset="0"/>
        </a:defRPr>
      </a:lvl3pPr>
      <a:lvl4pPr algn="l" rtl="0" eaLnBrk="0" fontAlgn="base" hangingPunct="0">
        <a:spcBef>
          <a:spcPct val="0"/>
        </a:spcBef>
        <a:spcAft>
          <a:spcPct val="0"/>
        </a:spcAft>
        <a:defRPr sz="3600">
          <a:solidFill>
            <a:schemeClr val="tx1"/>
          </a:solidFill>
          <a:latin typeface="Constantia" pitchFamily="18" charset="0"/>
        </a:defRPr>
      </a:lvl4pPr>
      <a:lvl5pPr algn="l" rtl="0" eaLnBrk="0" fontAlgn="base" hangingPunct="0">
        <a:spcBef>
          <a:spcPct val="0"/>
        </a:spcBef>
        <a:spcAft>
          <a:spcPct val="0"/>
        </a:spcAft>
        <a:defRPr sz="3600">
          <a:solidFill>
            <a:schemeClr val="tx1"/>
          </a:solidFill>
          <a:latin typeface="Constantia" pitchFamily="18" charset="0"/>
        </a:defRPr>
      </a:lvl5pPr>
      <a:lvl6pPr marL="457200" algn="l" rtl="0" fontAlgn="base">
        <a:spcBef>
          <a:spcPct val="0"/>
        </a:spcBef>
        <a:spcAft>
          <a:spcPct val="0"/>
        </a:spcAft>
        <a:defRPr sz="3600">
          <a:solidFill>
            <a:schemeClr val="tx1"/>
          </a:solidFill>
          <a:latin typeface="Constantia" pitchFamily="18" charset="0"/>
        </a:defRPr>
      </a:lvl6pPr>
      <a:lvl7pPr marL="914400" algn="l" rtl="0" fontAlgn="base">
        <a:spcBef>
          <a:spcPct val="0"/>
        </a:spcBef>
        <a:spcAft>
          <a:spcPct val="0"/>
        </a:spcAft>
        <a:defRPr sz="3600">
          <a:solidFill>
            <a:schemeClr val="tx1"/>
          </a:solidFill>
          <a:latin typeface="Constantia" pitchFamily="18" charset="0"/>
        </a:defRPr>
      </a:lvl7pPr>
      <a:lvl8pPr marL="1371600" algn="l" rtl="0" fontAlgn="base">
        <a:spcBef>
          <a:spcPct val="0"/>
        </a:spcBef>
        <a:spcAft>
          <a:spcPct val="0"/>
        </a:spcAft>
        <a:defRPr sz="3600">
          <a:solidFill>
            <a:schemeClr val="tx1"/>
          </a:solidFill>
          <a:latin typeface="Constantia" pitchFamily="18" charset="0"/>
        </a:defRPr>
      </a:lvl8pPr>
      <a:lvl9pPr marL="1828800" algn="l" rtl="0" fontAlgn="base">
        <a:spcBef>
          <a:spcPct val="0"/>
        </a:spcBef>
        <a:spcAft>
          <a:spcPct val="0"/>
        </a:spcAft>
        <a:defRPr sz="3600">
          <a:solidFill>
            <a:schemeClr val="tx1"/>
          </a:solidFill>
          <a:latin typeface="Constantia" pitchFamily="18" charset="0"/>
        </a:defRPr>
      </a:lvl9pPr>
    </p:titleStyle>
    <p:bodyStyle>
      <a:lvl1pPr marL="457200" indent="-457200" algn="l" rtl="0" eaLnBrk="0" fontAlgn="base" hangingPunct="0">
        <a:spcBef>
          <a:spcPts val="1500"/>
        </a:spcBef>
        <a:spcAft>
          <a:spcPct val="0"/>
        </a:spcAft>
        <a:buFont typeface="Wingdings" pitchFamily="2" charset="2"/>
        <a:buChar char=""/>
        <a:defRPr sz="2000" kern="1200">
          <a:solidFill>
            <a:schemeClr val="tx1"/>
          </a:solidFill>
          <a:latin typeface="+mn-lt"/>
          <a:ea typeface="+mn-ea"/>
          <a:cs typeface="+mn-cs"/>
        </a:defRPr>
      </a:lvl1pPr>
      <a:lvl2pPr marL="914400" indent="-457200" algn="l" rtl="0" eaLnBrk="0" fontAlgn="base" hangingPunct="0">
        <a:spcBef>
          <a:spcPts val="1500"/>
        </a:spcBef>
        <a:spcAft>
          <a:spcPct val="0"/>
        </a:spcAft>
        <a:buFont typeface="Century" pitchFamily="18" charset="0"/>
        <a:buChar char="…"/>
        <a:defRPr kern="1200">
          <a:solidFill>
            <a:schemeClr val="tx1"/>
          </a:solidFill>
          <a:latin typeface="+mn-lt"/>
          <a:ea typeface="+mn-ea"/>
          <a:cs typeface="+mn-cs"/>
        </a:defRPr>
      </a:lvl2pPr>
      <a:lvl3pPr marL="1371600" indent="-457200" algn="l" rtl="0" eaLnBrk="0" fontAlgn="base" hangingPunct="0">
        <a:spcBef>
          <a:spcPts val="1500"/>
        </a:spcBef>
        <a:spcAft>
          <a:spcPct val="0"/>
        </a:spcAft>
        <a:buFont typeface="Wingdings" pitchFamily="2" charset="2"/>
        <a:buChar char=""/>
        <a:defRPr sz="1600" kern="1200">
          <a:solidFill>
            <a:schemeClr val="tx1"/>
          </a:solidFill>
          <a:latin typeface="+mn-lt"/>
          <a:ea typeface="+mn-ea"/>
          <a:cs typeface="+mn-cs"/>
        </a:defRPr>
      </a:lvl3pPr>
      <a:lvl4pPr marL="1600200" indent="-457200" algn="l" rtl="0" eaLnBrk="0" fontAlgn="base" hangingPunct="0">
        <a:spcBef>
          <a:spcPts val="1500"/>
        </a:spcBef>
        <a:spcAft>
          <a:spcPct val="0"/>
        </a:spcAft>
        <a:buFont typeface="Century" pitchFamily="18" charset="0"/>
        <a:buChar char="…"/>
        <a:defRPr sz="1600" kern="1200">
          <a:solidFill>
            <a:schemeClr val="tx1"/>
          </a:solidFill>
          <a:latin typeface="+mn-lt"/>
          <a:ea typeface="+mn-ea"/>
          <a:cs typeface="+mn-cs"/>
        </a:defRPr>
      </a:lvl4pPr>
      <a:lvl5pPr marL="1828800" indent="-457200" algn="l" rtl="0" eaLnBrk="0" fontAlgn="base" hangingPunct="0">
        <a:spcBef>
          <a:spcPts val="1500"/>
        </a:spcBef>
        <a:spcAft>
          <a:spcPct val="0"/>
        </a:spcAft>
        <a:buFont typeface="Wingdings" pitchFamily="2" charset="2"/>
        <a:buChar char="Ï"/>
        <a:defRPr sz="1600" kern="1200">
          <a:solidFill>
            <a:schemeClr val="tx1"/>
          </a:solidFill>
          <a:latin typeface="+mn-lt"/>
          <a:ea typeface="+mn-ea"/>
          <a:cs typeface="+mn-cs"/>
        </a:defRPr>
      </a:lvl5pPr>
      <a:lvl6pPr marL="2057400" indent="-457200" algn="l" defTabSz="914400" rtl="0" eaLnBrk="1" latinLnBrk="0" hangingPunct="1">
        <a:spcBef>
          <a:spcPts val="1500"/>
        </a:spcBef>
        <a:buFont typeface="Century" pitchFamily="18" charset="0"/>
        <a:buChar char="…"/>
        <a:defRPr sz="1600" kern="1200">
          <a:solidFill>
            <a:schemeClr val="tx1"/>
          </a:solidFill>
          <a:latin typeface="+mn-lt"/>
          <a:ea typeface="+mn-ea"/>
          <a:cs typeface="+mn-cs"/>
        </a:defRPr>
      </a:lvl6pPr>
      <a:lvl7pPr marL="2286000" indent="-457200" algn="l" defTabSz="914400" rtl="0" eaLnBrk="1" latinLnBrk="0" hangingPunct="1">
        <a:spcBef>
          <a:spcPts val="1500"/>
        </a:spcBef>
        <a:buFont typeface="Wingdings" pitchFamily="2" charset="2"/>
        <a:buChar char=""/>
        <a:defRPr sz="1600" kern="1200" baseline="0">
          <a:solidFill>
            <a:schemeClr val="tx1"/>
          </a:solidFill>
          <a:latin typeface="+mn-lt"/>
          <a:ea typeface="+mn-ea"/>
          <a:cs typeface="+mn-cs"/>
        </a:defRPr>
      </a:lvl7pPr>
      <a:lvl8pPr marL="2514600" indent="-457200" algn="l" defTabSz="914400" rtl="0" eaLnBrk="1" latinLnBrk="0" hangingPunct="1">
        <a:spcBef>
          <a:spcPts val="1500"/>
        </a:spcBef>
        <a:buFont typeface="Century" pitchFamily="18" charset="0"/>
        <a:buChar char="…"/>
        <a:defRPr sz="1600" kern="1200" baseline="0">
          <a:solidFill>
            <a:schemeClr val="tx1"/>
          </a:solidFill>
          <a:latin typeface="+mn-lt"/>
          <a:ea typeface="+mn-ea"/>
          <a:cs typeface="+mn-cs"/>
        </a:defRPr>
      </a:lvl8pPr>
      <a:lvl9pPr marL="2743200" indent="-457200" algn="l" defTabSz="914400" rtl="0" eaLnBrk="1" latinLnBrk="0" hangingPunct="1">
        <a:spcBef>
          <a:spcPts val="1500"/>
        </a:spcBef>
        <a:buFont typeface="Wingdings" pitchFamily="2" charset="2"/>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mn-cs"/>
              </a:defRPr>
            </a:lvl1pPr>
          </a:lstStyle>
          <a:p>
            <a:pPr>
              <a:defRPr/>
            </a:pPr>
            <a:fld id="{7A549335-ADC6-4FDF-9298-D690C99A3AE7}" type="datetime1">
              <a:rPr lang="en-US" smtClean="0"/>
              <a:t>5/25/2021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mn-cs"/>
              </a:defRPr>
            </a:lvl1pPr>
          </a:lstStyle>
          <a:p>
            <a:pPr>
              <a:defRPr/>
            </a:pPr>
            <a:fld id="{C3CC3CE3-DA64-43D6-99EE-B047923F7CD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27" r:id="rId1"/>
    <p:sldLayoutId id="2147484128" r:id="rId2"/>
    <p:sldLayoutId id="2147484129" r:id="rId3"/>
    <p:sldLayoutId id="2147484130" r:id="rId4"/>
    <p:sldLayoutId id="2147484131" r:id="rId5"/>
    <p:sldLayoutId id="2147484132" r:id="rId6"/>
    <p:sldLayoutId id="2147484133" r:id="rId7"/>
    <p:sldLayoutId id="2147484134" r:id="rId8"/>
    <p:sldLayoutId id="2147484135" r:id="rId9"/>
    <p:sldLayoutId id="2147484136" r:id="rId10"/>
    <p:sldLayoutId id="2147484137" r:id="rId11"/>
    <p:sldLayoutId id="2147484146" r:id="rId12"/>
    <p:sldLayoutId id="2147484148" r:id="rId1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2.xml"/><Relationship Id="rId1" Type="http://schemas.openxmlformats.org/officeDocument/2006/relationships/themeOverride" Target="../theme/themeOverride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7.xml"/><Relationship Id="rId5" Type="http://schemas.openxmlformats.org/officeDocument/2006/relationships/hyperlink" Target="http://mellamanvero.blogspot.com/2014/11/quedarse-en-blanco-relato.html" TargetMode="Externa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4.xml"/><Relationship Id="rId1" Type="http://schemas.openxmlformats.org/officeDocument/2006/relationships/vmlDrawing" Target="../drawings/vmlDrawing1.vml"/><Relationship Id="rId6" Type="http://schemas.openxmlformats.org/officeDocument/2006/relationships/image" Target="../media/image14.wmf"/><Relationship Id="rId5" Type="http://schemas.openxmlformats.org/officeDocument/2006/relationships/oleObject" Target="../embeddings/oleObject2.bin"/><Relationship Id="rId4" Type="http://schemas.openxmlformats.org/officeDocument/2006/relationships/image" Target="../media/image13.wmf"/></Relationships>
</file>

<file path=ppt/slides/_rels/slide32.xml.rels><?xml version="1.0" encoding="UTF-8" standalone="yes"?>
<Relationships xmlns="http://schemas.openxmlformats.org/package/2006/relationships"><Relationship Id="rId3" Type="http://schemas.openxmlformats.org/officeDocument/2006/relationships/hyperlink" Target="http://radiomandinga.com/ntvg/cosare.php?q=history-of-indian-mathematics" TargetMode="External"/><Relationship Id="rId2" Type="http://schemas.openxmlformats.org/officeDocument/2006/relationships/image" Target="../media/image15.jpg"/><Relationship Id="rId1" Type="http://schemas.openxmlformats.org/officeDocument/2006/relationships/slideLayout" Target="../slideLayouts/slideLayout23.xml"/><Relationship Id="rId5" Type="http://schemas.openxmlformats.org/officeDocument/2006/relationships/hyperlink" Target="http://www.orientacionandujar.es/2015/06/19/resolucion-de-problemas-para-mejorar-las-capacidades-matematicas-de-los-docentes/" TargetMode="External"/><Relationship Id="rId4" Type="http://schemas.openxmlformats.org/officeDocument/2006/relationships/image" Target="../media/image16.jp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_rels/slide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3.xml"/></Relationships>
</file>

<file path=ppt/slides/_rels/slide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8.xml"/></Relationships>
</file>

<file path=ppt/slides/_rels/slide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8.xml"/></Relationships>
</file>

<file path=ppt/slides/_rels/slide47.xml.rels><?xml version="1.0" encoding="UTF-8" standalone="yes"?>
<Relationships xmlns="http://schemas.openxmlformats.org/package/2006/relationships"><Relationship Id="rId2" Type="http://schemas.openxmlformats.org/officeDocument/2006/relationships/hyperlink" Target="https://tax.idaho.gov/forms/EFO00131_05-05-2021.pdf" TargetMode="External"/><Relationship Id="rId1" Type="http://schemas.openxmlformats.org/officeDocument/2006/relationships/slideLayout" Target="../slideLayouts/slideLayout2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0.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3.xml"/></Relationships>
</file>

<file path=ppt/slides/_rels/slide51.xml.rels><?xml version="1.0" encoding="UTF-8" standalone="yes"?>
<Relationships xmlns="http://schemas.openxmlformats.org/package/2006/relationships"><Relationship Id="rId2" Type="http://schemas.openxmlformats.org/officeDocument/2006/relationships/hyperlink" Target="https://tax.idaho.gov/search-formspublications.cfm?ch=bl&amp;t=pt" TargetMode="External"/><Relationship Id="rId1" Type="http://schemas.openxmlformats.org/officeDocument/2006/relationships/slideLayout" Target="../slideLayouts/slideLayout23.xml"/></Relationships>
</file>

<file path=ppt/slides/_rels/slide5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8.xml"/></Relationships>
</file>

<file path=ppt/slides/_rels/slide5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8.xml"/></Relationships>
</file>

<file path=ppt/slides/_rels/slide5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7.xml"/></Relationships>
</file>

<file path=ppt/slides/_rels/slide5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7.xml"/></Relationships>
</file>

<file path=ppt/slides/_rels/slide59.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hyperlink" Target="http://adminrules.idaho.gov/rules/current/35/350103.pdf" TargetMode="External"/><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60.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8.xml"/></Relationships>
</file>

<file path=ppt/slides/_rels/slide6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3.xml"/></Relationships>
</file>

<file path=ppt/slides/_rels/slide6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3.xml"/></Relationships>
</file>

<file path=ppt/slides/_rels/slide6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7.xml"/></Relationships>
</file>

<file path=ppt/slides/_rels/slide64.xml.rels><?xml version="1.0" encoding="UTF-8" standalone="yes"?>
<Relationships xmlns="http://schemas.openxmlformats.org/package/2006/relationships"><Relationship Id="rId3" Type="http://schemas.openxmlformats.org/officeDocument/2006/relationships/hyperlink" Target="https://tax.idaho.gov/gis/" TargetMode="External"/><Relationship Id="rId2" Type="http://schemas.openxmlformats.org/officeDocument/2006/relationships/hyperlink" Target="mailto:gis@tax.idaho.gov" TargetMode="External"/><Relationship Id="rId1" Type="http://schemas.openxmlformats.org/officeDocument/2006/relationships/slideLayout" Target="../slideLayouts/slideLayout2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hyperlink" Target="https://tax.idaho.gov/forms/EIS00320_03-26-2018.pdf" TargetMode="External"/><Relationship Id="rId2" Type="http://schemas.openxmlformats.org/officeDocument/2006/relationships/image" Target="../media/image6.emf"/><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2" Type="http://schemas.openxmlformats.org/officeDocument/2006/relationships/hyperlink" Target="mailto:registry@lso.idaho.gov" TargetMode="Externa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3314" name="Rectangle 4"/>
          <p:cNvSpPr>
            <a:spLocks noChangeArrowheads="1"/>
          </p:cNvSpPr>
          <p:nvPr/>
        </p:nvSpPr>
        <p:spPr bwMode="auto">
          <a:xfrm>
            <a:off x="633106" y="76200"/>
            <a:ext cx="8100039" cy="175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eaLnBrk="0" hangingPunct="0"/>
            <a:r>
              <a:rPr lang="en-US" sz="3600" b="1" dirty="0">
                <a:latin typeface="Times New Roman" pitchFamily="18" charset="0"/>
              </a:rPr>
              <a:t>WELCOME TO </a:t>
            </a:r>
          </a:p>
          <a:p>
            <a:pPr algn="ctr" eaLnBrk="0" hangingPunct="0"/>
            <a:r>
              <a:rPr lang="en-US" sz="3600" b="1" dirty="0">
                <a:latin typeface="Times New Roman" pitchFamily="18" charset="0"/>
              </a:rPr>
              <a:t>IDAHO STATE TAX COMMISSION’S</a:t>
            </a:r>
          </a:p>
          <a:p>
            <a:pPr algn="ctr" eaLnBrk="0" hangingPunct="0"/>
            <a:r>
              <a:rPr lang="en-US" sz="3600" b="1" dirty="0">
                <a:latin typeface="Times New Roman" pitchFamily="18" charset="0"/>
              </a:rPr>
              <a:t>2021 BUDGET AND LEVY TRAINING</a:t>
            </a:r>
          </a:p>
        </p:txBody>
      </p:sp>
      <p:pic>
        <p:nvPicPr>
          <p:cNvPr id="4" name="Picture 3">
            <a:extLst>
              <a:ext uri="{FF2B5EF4-FFF2-40B4-BE49-F238E27FC236}">
                <a16:creationId xmlns:a16="http://schemas.microsoft.com/office/drawing/2014/main" id="{998BE3A1-BBC0-4C11-A448-FB24429C6DA6}"/>
              </a:ext>
            </a:extLst>
          </p:cNvPr>
          <p:cNvPicPr>
            <a:picLocks noChangeAspect="1"/>
          </p:cNvPicPr>
          <p:nvPr/>
        </p:nvPicPr>
        <p:blipFill>
          <a:blip r:embed="rId4"/>
          <a:stretch>
            <a:fillRect/>
          </a:stretch>
        </p:blipFill>
        <p:spPr>
          <a:xfrm>
            <a:off x="876300" y="1912320"/>
            <a:ext cx="7391400" cy="3946922"/>
          </a:xfrm>
          <a:prstGeom prst="rect">
            <a:avLst/>
          </a:prstGeom>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051"/>
          <p:cNvSpPr>
            <a:spLocks noChangeArrowheads="1"/>
          </p:cNvSpPr>
          <p:nvPr/>
        </p:nvSpPr>
        <p:spPr bwMode="auto">
          <a:xfrm>
            <a:off x="152400" y="1065529"/>
            <a:ext cx="8742362" cy="5506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marL="457200" indent="-457200" eaLnBrk="0" hangingPunct="0">
              <a:buFontTx/>
              <a:buAutoNum type="arabicPeriod"/>
              <a:tabLst>
                <a:tab pos="514350" algn="l"/>
                <a:tab pos="914400" algn="l"/>
              </a:tabLst>
            </a:pPr>
            <a:r>
              <a:rPr lang="en-US" sz="2200" dirty="0">
                <a:latin typeface="Calibri" pitchFamily="34" charset="0"/>
                <a:cs typeface="Calibri" pitchFamily="34" charset="0"/>
              </a:rPr>
              <a:t>Review and approve levy rates and property tax portion of budget to ensure limits not exceeded (10-27-2021)</a:t>
            </a:r>
          </a:p>
          <a:p>
            <a:pPr marL="457200" indent="-457200" eaLnBrk="0" hangingPunct="0">
              <a:buFontTx/>
              <a:buAutoNum type="arabicPeriod"/>
              <a:tabLst>
                <a:tab pos="514350" algn="l"/>
                <a:tab pos="914400" algn="l"/>
              </a:tabLst>
            </a:pPr>
            <a:r>
              <a:rPr lang="en-US" sz="2200" dirty="0">
                <a:latin typeface="Calibri" pitchFamily="34" charset="0"/>
                <a:cs typeface="Calibri" pitchFamily="34" charset="0"/>
              </a:rPr>
              <a:t>Determine and apportion operating property values*</a:t>
            </a:r>
          </a:p>
          <a:p>
            <a:pPr marL="914400" lvl="1" indent="-457200" eaLnBrk="0" hangingPunct="0">
              <a:buFont typeface="Times New Roman" pitchFamily="18" charset="0"/>
              <a:buChar char="–"/>
              <a:tabLst>
                <a:tab pos="514350" algn="l"/>
                <a:tab pos="914400" algn="l"/>
              </a:tabLst>
            </a:pPr>
            <a:r>
              <a:rPr lang="en-US" sz="2200" dirty="0">
                <a:latin typeface="Calibri" pitchFamily="34" charset="0"/>
                <a:cs typeface="Calibri" pitchFamily="34" charset="0"/>
              </a:rPr>
              <a:t>Preliminary values in July</a:t>
            </a:r>
          </a:p>
          <a:p>
            <a:pPr marL="914400" lvl="1" indent="-457200" eaLnBrk="0" hangingPunct="0">
              <a:buFont typeface="Times New Roman" pitchFamily="18" charset="0"/>
              <a:buChar char="–"/>
              <a:tabLst>
                <a:tab pos="514350" algn="l"/>
                <a:tab pos="914400" algn="l"/>
              </a:tabLst>
            </a:pPr>
            <a:r>
              <a:rPr lang="en-US" sz="2200" dirty="0">
                <a:latin typeface="Calibri" pitchFamily="34" charset="0"/>
                <a:cs typeface="Calibri" pitchFamily="34" charset="0"/>
              </a:rPr>
              <a:t>State Board of Equalization finalizes by 4</a:t>
            </a:r>
            <a:r>
              <a:rPr lang="en-US" sz="2200" baseline="30000" dirty="0">
                <a:latin typeface="Calibri" pitchFamily="34" charset="0"/>
                <a:cs typeface="Calibri" pitchFamily="34" charset="0"/>
              </a:rPr>
              <a:t>th</a:t>
            </a:r>
            <a:r>
              <a:rPr lang="en-US" sz="2200" dirty="0">
                <a:latin typeface="Calibri" pitchFamily="34" charset="0"/>
                <a:cs typeface="Calibri" pitchFamily="34" charset="0"/>
              </a:rPr>
              <a:t> Monday in August</a:t>
            </a:r>
          </a:p>
          <a:p>
            <a:pPr marL="914400" lvl="1" indent="-457200" eaLnBrk="0" hangingPunct="0">
              <a:buFont typeface="Times New Roman" pitchFamily="18" charset="0"/>
              <a:buChar char="–"/>
              <a:tabLst>
                <a:tab pos="514350" algn="l"/>
                <a:tab pos="914400" algn="l"/>
              </a:tabLst>
            </a:pPr>
            <a:r>
              <a:rPr lang="en-US" sz="2200" dirty="0">
                <a:latin typeface="Calibri" pitchFamily="34" charset="0"/>
                <a:cs typeface="Calibri" pitchFamily="34" charset="0"/>
              </a:rPr>
              <a:t>Final values in September (9-7-2021)</a:t>
            </a:r>
          </a:p>
          <a:p>
            <a:pPr marL="457200" indent="-457200" eaLnBrk="0" hangingPunct="0">
              <a:buFontTx/>
              <a:buAutoNum type="arabicPeriod"/>
              <a:tabLst>
                <a:tab pos="514350" algn="l"/>
                <a:tab pos="914400" algn="l"/>
              </a:tabLst>
            </a:pPr>
            <a:r>
              <a:rPr lang="en-US" sz="2200" dirty="0">
                <a:latin typeface="Calibri" pitchFamily="34" charset="0"/>
                <a:cs typeface="Calibri" pitchFamily="34" charset="0"/>
              </a:rPr>
              <a:t>Provide technical support &amp; assistance; develops administrative rules</a:t>
            </a:r>
          </a:p>
          <a:p>
            <a:pPr marL="457200" indent="-457200" eaLnBrk="0" hangingPunct="0">
              <a:buFontTx/>
              <a:buAutoNum type="arabicPeriod"/>
              <a:tabLst>
                <a:tab pos="514350" algn="l"/>
                <a:tab pos="914400" algn="l"/>
              </a:tabLst>
            </a:pPr>
            <a:r>
              <a:rPr lang="en-US" sz="2200" dirty="0">
                <a:latin typeface="Calibri" pitchFamily="34" charset="0"/>
                <a:cs typeface="Calibri" pitchFamily="34" charset="0"/>
              </a:rPr>
              <a:t>Map boundaries of each taxing district and urban renewal revenue allocation areas</a:t>
            </a:r>
          </a:p>
          <a:p>
            <a:pPr marL="457200" indent="-457200" eaLnBrk="0" hangingPunct="0">
              <a:buFontTx/>
              <a:buAutoNum type="arabicPeriod"/>
              <a:tabLst>
                <a:tab pos="514350" algn="l"/>
                <a:tab pos="914400" algn="l"/>
              </a:tabLst>
            </a:pPr>
            <a:r>
              <a:rPr lang="en-US" sz="2200" dirty="0">
                <a:latin typeface="Calibri" pitchFamily="34" charset="0"/>
                <a:cs typeface="Calibri" pitchFamily="34" charset="0"/>
              </a:rPr>
              <a:t>Distribute sales tax revenue sharing and property tax replacement dollars</a:t>
            </a:r>
          </a:p>
          <a:p>
            <a:pPr marL="457200" indent="-457200" eaLnBrk="0" hangingPunct="0">
              <a:buFontTx/>
              <a:buAutoNum type="arabicPeriod"/>
              <a:tabLst>
                <a:tab pos="514350" algn="l"/>
                <a:tab pos="914400" algn="l"/>
              </a:tabLst>
            </a:pPr>
            <a:r>
              <a:rPr lang="en-US" sz="2200" dirty="0">
                <a:latin typeface="Calibri" pitchFamily="34" charset="0"/>
                <a:cs typeface="Calibri" pitchFamily="34" charset="0"/>
              </a:rPr>
              <a:t>Calculate gross earnings tax and notify counties of amounts for solar, wind, geothermal, electrical and natural gas co-ops.</a:t>
            </a:r>
          </a:p>
          <a:p>
            <a:pPr eaLnBrk="0" hangingPunct="0">
              <a:tabLst>
                <a:tab pos="514350" algn="l"/>
                <a:tab pos="914400" algn="l"/>
              </a:tabLst>
            </a:pPr>
            <a:endParaRPr lang="en-US" sz="2200" dirty="0">
              <a:latin typeface="Calibri" pitchFamily="34" charset="0"/>
              <a:cs typeface="Calibri" pitchFamily="34" charset="0"/>
            </a:endParaRPr>
          </a:p>
          <a:p>
            <a:pPr eaLnBrk="0" hangingPunct="0">
              <a:tabLst>
                <a:tab pos="344488" algn="l"/>
                <a:tab pos="914400" algn="l"/>
              </a:tabLst>
            </a:pPr>
            <a:r>
              <a:rPr lang="en-US" sz="2200" dirty="0">
                <a:latin typeface="Calibri" pitchFamily="34" charset="0"/>
                <a:cs typeface="Calibri" pitchFamily="34" charset="0"/>
              </a:rPr>
              <a:t>* - Flood Control, Watershed, Herd, Levee, Infrastructure, and most Fire 	districts do not receive operating property values.  </a:t>
            </a:r>
          </a:p>
        </p:txBody>
      </p:sp>
      <p:sp>
        <p:nvSpPr>
          <p:cNvPr id="14340" name="Rectangle 8202"/>
          <p:cNvSpPr>
            <a:spLocks noChangeArrowheads="1"/>
          </p:cNvSpPr>
          <p:nvPr/>
        </p:nvSpPr>
        <p:spPr bwMode="auto">
          <a:xfrm>
            <a:off x="457200" y="0"/>
            <a:ext cx="8229600" cy="1143000"/>
          </a:xfrm>
          <a:prstGeom prst="rect">
            <a:avLst/>
          </a:prstGeom>
          <a:noFill/>
          <a:ln w="12700">
            <a:noFill/>
            <a:miter lim="800000"/>
            <a:headEnd/>
            <a:tailEnd/>
          </a:ln>
        </p:spPr>
        <p:txBody>
          <a:bodyPr anchor="ctr"/>
          <a:lstStyle/>
          <a:p>
            <a:pPr algn="ctr" fontAlgn="auto">
              <a:spcBef>
                <a:spcPts val="0"/>
              </a:spcBef>
              <a:spcAft>
                <a:spcPts val="0"/>
              </a:spcAft>
              <a:defRPr/>
            </a:pPr>
            <a:r>
              <a:rPr lang="en-US" sz="4800" b="1" dirty="0">
                <a:solidFill>
                  <a:schemeClr val="tx1">
                    <a:lumMod val="95000"/>
                    <a:lumOff val="5000"/>
                  </a:schemeClr>
                </a:solidFill>
                <a:latin typeface="+mj-lt"/>
                <a:ea typeface="+mj-lt"/>
                <a:cs typeface="+mj-lt"/>
              </a:rPr>
              <a:t>State Tax Commission Roles</a:t>
            </a:r>
          </a:p>
        </p:txBody>
      </p:sp>
      <p:sp>
        <p:nvSpPr>
          <p:cNvPr id="3" name="Slide Number Placeholder 2">
            <a:extLst>
              <a:ext uri="{FF2B5EF4-FFF2-40B4-BE49-F238E27FC236}">
                <a16:creationId xmlns:a16="http://schemas.microsoft.com/office/drawing/2014/main" id="{CAD2F5B3-D48B-42FA-9AFB-53D9BC262915}"/>
              </a:ext>
            </a:extLst>
          </p:cNvPr>
          <p:cNvSpPr>
            <a:spLocks noGrp="1"/>
          </p:cNvSpPr>
          <p:nvPr>
            <p:ph type="sldNum" sz="quarter" idx="12"/>
          </p:nvPr>
        </p:nvSpPr>
        <p:spPr/>
        <p:txBody>
          <a:bodyPr/>
          <a:lstStyle/>
          <a:p>
            <a:pPr>
              <a:defRPr/>
            </a:pPr>
            <a:fld id="{5F614BEE-B129-4ED8-9D7E-13B2C572E549}" type="slidenum">
              <a:rPr lang="en-US" smtClean="0"/>
              <a:pPr>
                <a:defRPr/>
              </a:pPr>
              <a:t>10</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0F2B2C6-DE09-450D-AF80-2D24BB10F56E}"/>
              </a:ext>
            </a:extLst>
          </p:cNvPr>
          <p:cNvPicPr>
            <a:picLocks noChangeAspect="1"/>
          </p:cNvPicPr>
          <p:nvPr/>
        </p:nvPicPr>
        <p:blipFill>
          <a:blip r:embed="rId3">
            <a:alphaModFix/>
            <a:extLst>
              <a:ext uri="{BEBA8EAE-BF5A-486C-A8C5-ECC9F3942E4B}">
                <a14:imgProps xmlns:a14="http://schemas.microsoft.com/office/drawing/2010/main">
                  <a14:imgLayer r:embed="rId4">
                    <a14:imgEffect>
                      <a14:colorTemperature colorTemp="6587"/>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805099" y="2827099"/>
            <a:ext cx="3314700" cy="356235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24578" name="Rectangle 2"/>
          <p:cNvSpPr>
            <a:spLocks noGrp="1" noChangeArrowheads="1"/>
          </p:cNvSpPr>
          <p:nvPr>
            <p:ph type="title"/>
          </p:nvPr>
        </p:nvSpPr>
        <p:spPr>
          <a:xfrm>
            <a:off x="762000" y="304800"/>
            <a:ext cx="7848600" cy="701675"/>
          </a:xfrm>
        </p:spPr>
        <p:txBody>
          <a:bodyPr/>
          <a:lstStyle/>
          <a:p>
            <a:pPr eaLnBrk="1" hangingPunct="1"/>
            <a:r>
              <a:rPr lang="en-US" sz="4000" b="1" dirty="0"/>
              <a:t>What Year is it Anyway?</a:t>
            </a:r>
          </a:p>
        </p:txBody>
      </p:sp>
      <p:sp>
        <p:nvSpPr>
          <p:cNvPr id="24580" name="AutoShape 2069"/>
          <p:cNvSpPr>
            <a:spLocks noChangeAspect="1" noChangeArrowheads="1" noTextEdit="1"/>
          </p:cNvSpPr>
          <p:nvPr/>
        </p:nvSpPr>
        <p:spPr bwMode="auto">
          <a:xfrm flipH="1">
            <a:off x="4724400" y="2895600"/>
            <a:ext cx="4114800" cy="324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4581" name="Text Box 3"/>
          <p:cNvSpPr txBox="1">
            <a:spLocks noChangeArrowheads="1"/>
          </p:cNvSpPr>
          <p:nvPr/>
        </p:nvSpPr>
        <p:spPr bwMode="auto">
          <a:xfrm>
            <a:off x="609600" y="1066800"/>
            <a:ext cx="7848600"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3200" b="1" dirty="0">
                <a:latin typeface="Times New Roman" pitchFamily="18" charset="0"/>
              </a:rPr>
              <a:t>Throughout this presentation, when we refer to a calendar year, we are referring to the year in which your property tax budget is being certified.</a:t>
            </a:r>
          </a:p>
        </p:txBody>
      </p:sp>
      <p:grpSp>
        <p:nvGrpSpPr>
          <p:cNvPr id="24582" name="Group 458"/>
          <p:cNvGrpSpPr>
            <a:grpSpLocks/>
          </p:cNvGrpSpPr>
          <p:nvPr/>
        </p:nvGrpSpPr>
        <p:grpSpPr bwMode="auto">
          <a:xfrm>
            <a:off x="304989" y="3429000"/>
            <a:ext cx="2971800" cy="1981200"/>
            <a:chOff x="672" y="2400"/>
            <a:chExt cx="2192" cy="1670"/>
          </a:xfrm>
        </p:grpSpPr>
        <p:sp>
          <p:nvSpPr>
            <p:cNvPr id="24584" name="AutoShape 215"/>
            <p:cNvSpPr>
              <a:spLocks noChangeAspect="1" noChangeArrowheads="1" noTextEdit="1"/>
            </p:cNvSpPr>
            <p:nvPr/>
          </p:nvSpPr>
          <p:spPr bwMode="auto">
            <a:xfrm>
              <a:off x="672" y="2400"/>
              <a:ext cx="2192" cy="1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grpSp>
          <p:nvGrpSpPr>
            <p:cNvPr id="24585" name="Group 235"/>
            <p:cNvGrpSpPr>
              <a:grpSpLocks/>
            </p:cNvGrpSpPr>
            <p:nvPr/>
          </p:nvGrpSpPr>
          <p:grpSpPr bwMode="auto">
            <a:xfrm>
              <a:off x="795" y="2526"/>
              <a:ext cx="2063" cy="1538"/>
              <a:chOff x="795" y="2526"/>
              <a:chExt cx="2063" cy="1538"/>
            </a:xfrm>
          </p:grpSpPr>
          <p:sp>
            <p:nvSpPr>
              <p:cNvPr id="24683" name="Rectangle 217"/>
              <p:cNvSpPr>
                <a:spLocks noChangeArrowheads="1"/>
              </p:cNvSpPr>
              <p:nvPr/>
            </p:nvSpPr>
            <p:spPr bwMode="auto">
              <a:xfrm>
                <a:off x="798" y="2526"/>
                <a:ext cx="2056" cy="1534"/>
              </a:xfrm>
              <a:prstGeom prst="rect">
                <a:avLst/>
              </a:prstGeom>
              <a:solidFill>
                <a:srgbClr val="7F7F9F"/>
              </a:solidFill>
              <a:ln w="9525">
                <a:solidFill>
                  <a:srgbClr val="000000"/>
                </a:solidFill>
                <a:miter lim="800000"/>
                <a:headEnd/>
                <a:tailEnd/>
              </a:ln>
            </p:spPr>
            <p:txBody>
              <a:bodyPr/>
              <a:lstStyle/>
              <a:p>
                <a:pPr algn="ctr"/>
                <a:endParaRPr lang="en-US" dirty="0">
                  <a:latin typeface="Calibri" pitchFamily="34" charset="0"/>
                </a:endParaRPr>
              </a:p>
            </p:txBody>
          </p:sp>
          <p:grpSp>
            <p:nvGrpSpPr>
              <p:cNvPr id="24684" name="Group 234"/>
              <p:cNvGrpSpPr>
                <a:grpSpLocks/>
              </p:cNvGrpSpPr>
              <p:nvPr/>
            </p:nvGrpSpPr>
            <p:grpSpPr bwMode="auto">
              <a:xfrm>
                <a:off x="795" y="2772"/>
                <a:ext cx="2063" cy="1292"/>
                <a:chOff x="795" y="2772"/>
                <a:chExt cx="2063" cy="1292"/>
              </a:xfrm>
            </p:grpSpPr>
            <p:grpSp>
              <p:nvGrpSpPr>
                <p:cNvPr id="24685" name="Group 226"/>
                <p:cNvGrpSpPr>
                  <a:grpSpLocks/>
                </p:cNvGrpSpPr>
                <p:nvPr/>
              </p:nvGrpSpPr>
              <p:grpSpPr bwMode="auto">
                <a:xfrm>
                  <a:off x="795" y="2772"/>
                  <a:ext cx="2063" cy="1075"/>
                  <a:chOff x="795" y="2772"/>
                  <a:chExt cx="2063" cy="1075"/>
                </a:xfrm>
              </p:grpSpPr>
              <p:sp>
                <p:nvSpPr>
                  <p:cNvPr id="24693" name="Line 218"/>
                  <p:cNvSpPr>
                    <a:spLocks noChangeShapeType="1"/>
                  </p:cNvSpPr>
                  <p:nvPr/>
                </p:nvSpPr>
                <p:spPr bwMode="auto">
                  <a:xfrm>
                    <a:off x="795" y="3429"/>
                    <a:ext cx="206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4694" name="Line 219"/>
                  <p:cNvSpPr>
                    <a:spLocks noChangeShapeType="1"/>
                  </p:cNvSpPr>
                  <p:nvPr/>
                </p:nvSpPr>
                <p:spPr bwMode="auto">
                  <a:xfrm>
                    <a:off x="795" y="3637"/>
                    <a:ext cx="206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4695" name="Line 220"/>
                  <p:cNvSpPr>
                    <a:spLocks noChangeShapeType="1"/>
                  </p:cNvSpPr>
                  <p:nvPr/>
                </p:nvSpPr>
                <p:spPr bwMode="auto">
                  <a:xfrm>
                    <a:off x="795" y="3222"/>
                    <a:ext cx="206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4696" name="Line 221"/>
                  <p:cNvSpPr>
                    <a:spLocks noChangeShapeType="1"/>
                  </p:cNvSpPr>
                  <p:nvPr/>
                </p:nvSpPr>
                <p:spPr bwMode="auto">
                  <a:xfrm>
                    <a:off x="795" y="3846"/>
                    <a:ext cx="206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4697" name="Line 222"/>
                  <p:cNvSpPr>
                    <a:spLocks noChangeShapeType="1"/>
                  </p:cNvSpPr>
                  <p:nvPr/>
                </p:nvSpPr>
                <p:spPr bwMode="auto">
                  <a:xfrm>
                    <a:off x="795" y="3008"/>
                    <a:ext cx="2061"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grpSp>
                <p:nvGrpSpPr>
                  <p:cNvPr id="24698" name="Group 225"/>
                  <p:cNvGrpSpPr>
                    <a:grpSpLocks/>
                  </p:cNvGrpSpPr>
                  <p:nvPr/>
                </p:nvGrpSpPr>
                <p:grpSpPr bwMode="auto">
                  <a:xfrm>
                    <a:off x="795" y="2772"/>
                    <a:ext cx="2061" cy="17"/>
                    <a:chOff x="795" y="2772"/>
                    <a:chExt cx="2061" cy="17"/>
                  </a:xfrm>
                </p:grpSpPr>
                <p:sp>
                  <p:nvSpPr>
                    <p:cNvPr id="24699" name="Line 223"/>
                    <p:cNvSpPr>
                      <a:spLocks noChangeShapeType="1"/>
                    </p:cNvSpPr>
                    <p:nvPr/>
                  </p:nvSpPr>
                  <p:spPr bwMode="auto">
                    <a:xfrm>
                      <a:off x="795" y="2788"/>
                      <a:ext cx="2061"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4700" name="Line 224"/>
                    <p:cNvSpPr>
                      <a:spLocks noChangeShapeType="1"/>
                    </p:cNvSpPr>
                    <p:nvPr/>
                  </p:nvSpPr>
                  <p:spPr bwMode="auto">
                    <a:xfrm>
                      <a:off x="795" y="2772"/>
                      <a:ext cx="2061"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grpSp>
              <p:nvGrpSpPr>
                <p:cNvPr id="24686" name="Group 233"/>
                <p:cNvGrpSpPr>
                  <a:grpSpLocks/>
                </p:cNvGrpSpPr>
                <p:nvPr/>
              </p:nvGrpSpPr>
              <p:grpSpPr bwMode="auto">
                <a:xfrm>
                  <a:off x="1089" y="2787"/>
                  <a:ext cx="1473" cy="1277"/>
                  <a:chOff x="1089" y="2787"/>
                  <a:chExt cx="1473" cy="1277"/>
                </a:xfrm>
              </p:grpSpPr>
              <p:sp>
                <p:nvSpPr>
                  <p:cNvPr id="24687" name="Line 227"/>
                  <p:cNvSpPr>
                    <a:spLocks noChangeShapeType="1"/>
                  </p:cNvSpPr>
                  <p:nvPr/>
                </p:nvSpPr>
                <p:spPr bwMode="auto">
                  <a:xfrm>
                    <a:off x="1089" y="2787"/>
                    <a:ext cx="1" cy="127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4688" name="Line 228"/>
                  <p:cNvSpPr>
                    <a:spLocks noChangeShapeType="1"/>
                  </p:cNvSpPr>
                  <p:nvPr/>
                </p:nvSpPr>
                <p:spPr bwMode="auto">
                  <a:xfrm>
                    <a:off x="1678" y="2787"/>
                    <a:ext cx="1" cy="127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4689" name="Line 229"/>
                  <p:cNvSpPr>
                    <a:spLocks noChangeShapeType="1"/>
                  </p:cNvSpPr>
                  <p:nvPr/>
                </p:nvSpPr>
                <p:spPr bwMode="auto">
                  <a:xfrm>
                    <a:off x="1384" y="2787"/>
                    <a:ext cx="1" cy="127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4690" name="Line 230"/>
                  <p:cNvSpPr>
                    <a:spLocks noChangeShapeType="1"/>
                  </p:cNvSpPr>
                  <p:nvPr/>
                </p:nvSpPr>
                <p:spPr bwMode="auto">
                  <a:xfrm>
                    <a:off x="1973" y="2787"/>
                    <a:ext cx="1" cy="127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4691" name="Line 231"/>
                  <p:cNvSpPr>
                    <a:spLocks noChangeShapeType="1"/>
                  </p:cNvSpPr>
                  <p:nvPr/>
                </p:nvSpPr>
                <p:spPr bwMode="auto">
                  <a:xfrm>
                    <a:off x="2561" y="2787"/>
                    <a:ext cx="1" cy="127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4692" name="Line 232"/>
                  <p:cNvSpPr>
                    <a:spLocks noChangeShapeType="1"/>
                  </p:cNvSpPr>
                  <p:nvPr/>
                </p:nvSpPr>
                <p:spPr bwMode="auto">
                  <a:xfrm>
                    <a:off x="2268" y="2787"/>
                    <a:ext cx="1" cy="127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grpSp>
        <p:grpSp>
          <p:nvGrpSpPr>
            <p:cNvPr id="24586" name="Group 254"/>
            <p:cNvGrpSpPr>
              <a:grpSpLocks/>
            </p:cNvGrpSpPr>
            <p:nvPr/>
          </p:nvGrpSpPr>
          <p:grpSpPr bwMode="auto">
            <a:xfrm>
              <a:off x="775" y="2507"/>
              <a:ext cx="2062" cy="1536"/>
              <a:chOff x="775" y="2507"/>
              <a:chExt cx="2062" cy="1536"/>
            </a:xfrm>
          </p:grpSpPr>
          <p:sp>
            <p:nvSpPr>
              <p:cNvPr id="24665" name="Rectangle 236"/>
              <p:cNvSpPr>
                <a:spLocks noChangeArrowheads="1"/>
              </p:cNvSpPr>
              <p:nvPr/>
            </p:nvSpPr>
            <p:spPr bwMode="auto">
              <a:xfrm>
                <a:off x="779" y="2507"/>
                <a:ext cx="2056" cy="1534"/>
              </a:xfrm>
              <a:prstGeom prst="rect">
                <a:avLst/>
              </a:prstGeom>
              <a:solidFill>
                <a:srgbClr val="9F9FBF"/>
              </a:solidFill>
              <a:ln w="9525">
                <a:solidFill>
                  <a:srgbClr val="000000"/>
                </a:solidFill>
                <a:miter lim="800000"/>
                <a:headEnd/>
                <a:tailEnd/>
              </a:ln>
            </p:spPr>
            <p:txBody>
              <a:bodyPr/>
              <a:lstStyle/>
              <a:p>
                <a:pPr algn="ctr"/>
                <a:endParaRPr lang="en-US" dirty="0">
                  <a:latin typeface="Calibri" pitchFamily="34" charset="0"/>
                </a:endParaRPr>
              </a:p>
            </p:txBody>
          </p:sp>
          <p:grpSp>
            <p:nvGrpSpPr>
              <p:cNvPr id="24666" name="Group 253"/>
              <p:cNvGrpSpPr>
                <a:grpSpLocks/>
              </p:cNvGrpSpPr>
              <p:nvPr/>
            </p:nvGrpSpPr>
            <p:grpSpPr bwMode="auto">
              <a:xfrm>
                <a:off x="775" y="2753"/>
                <a:ext cx="2062" cy="1290"/>
                <a:chOff x="775" y="2753"/>
                <a:chExt cx="2062" cy="1290"/>
              </a:xfrm>
            </p:grpSpPr>
            <p:grpSp>
              <p:nvGrpSpPr>
                <p:cNvPr id="24667" name="Group 245"/>
                <p:cNvGrpSpPr>
                  <a:grpSpLocks/>
                </p:cNvGrpSpPr>
                <p:nvPr/>
              </p:nvGrpSpPr>
              <p:grpSpPr bwMode="auto">
                <a:xfrm>
                  <a:off x="775" y="2753"/>
                  <a:ext cx="2062" cy="1073"/>
                  <a:chOff x="775" y="2753"/>
                  <a:chExt cx="2062" cy="1073"/>
                </a:xfrm>
              </p:grpSpPr>
              <p:sp>
                <p:nvSpPr>
                  <p:cNvPr id="24675" name="Line 237"/>
                  <p:cNvSpPr>
                    <a:spLocks noChangeShapeType="1"/>
                  </p:cNvSpPr>
                  <p:nvPr/>
                </p:nvSpPr>
                <p:spPr bwMode="auto">
                  <a:xfrm>
                    <a:off x="775" y="3410"/>
                    <a:ext cx="206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4676" name="Line 238"/>
                  <p:cNvSpPr>
                    <a:spLocks noChangeShapeType="1"/>
                  </p:cNvSpPr>
                  <p:nvPr/>
                </p:nvSpPr>
                <p:spPr bwMode="auto">
                  <a:xfrm>
                    <a:off x="775" y="3618"/>
                    <a:ext cx="206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4677" name="Line 239"/>
                  <p:cNvSpPr>
                    <a:spLocks noChangeShapeType="1"/>
                  </p:cNvSpPr>
                  <p:nvPr/>
                </p:nvSpPr>
                <p:spPr bwMode="auto">
                  <a:xfrm>
                    <a:off x="775" y="3202"/>
                    <a:ext cx="206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4678" name="Line 240"/>
                  <p:cNvSpPr>
                    <a:spLocks noChangeShapeType="1"/>
                  </p:cNvSpPr>
                  <p:nvPr/>
                </p:nvSpPr>
                <p:spPr bwMode="auto">
                  <a:xfrm>
                    <a:off x="775" y="3825"/>
                    <a:ext cx="206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4679" name="Line 241"/>
                  <p:cNvSpPr>
                    <a:spLocks noChangeShapeType="1"/>
                  </p:cNvSpPr>
                  <p:nvPr/>
                </p:nvSpPr>
                <p:spPr bwMode="auto">
                  <a:xfrm>
                    <a:off x="775" y="2987"/>
                    <a:ext cx="2061"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grpSp>
                <p:nvGrpSpPr>
                  <p:cNvPr id="24680" name="Group 244"/>
                  <p:cNvGrpSpPr>
                    <a:grpSpLocks/>
                  </p:cNvGrpSpPr>
                  <p:nvPr/>
                </p:nvGrpSpPr>
                <p:grpSpPr bwMode="auto">
                  <a:xfrm>
                    <a:off x="775" y="2753"/>
                    <a:ext cx="2061" cy="16"/>
                    <a:chOff x="775" y="2753"/>
                    <a:chExt cx="2061" cy="16"/>
                  </a:xfrm>
                </p:grpSpPr>
                <p:sp>
                  <p:nvSpPr>
                    <p:cNvPr id="24681" name="Line 242"/>
                    <p:cNvSpPr>
                      <a:spLocks noChangeShapeType="1"/>
                    </p:cNvSpPr>
                    <p:nvPr/>
                  </p:nvSpPr>
                  <p:spPr bwMode="auto">
                    <a:xfrm>
                      <a:off x="775" y="2768"/>
                      <a:ext cx="2061"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4682" name="Line 243"/>
                    <p:cNvSpPr>
                      <a:spLocks noChangeShapeType="1"/>
                    </p:cNvSpPr>
                    <p:nvPr/>
                  </p:nvSpPr>
                  <p:spPr bwMode="auto">
                    <a:xfrm>
                      <a:off x="775" y="2753"/>
                      <a:ext cx="2061"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grpSp>
              <p:nvGrpSpPr>
                <p:cNvPr id="24668" name="Group 252"/>
                <p:cNvGrpSpPr>
                  <a:grpSpLocks/>
                </p:cNvGrpSpPr>
                <p:nvPr/>
              </p:nvGrpSpPr>
              <p:grpSpPr bwMode="auto">
                <a:xfrm>
                  <a:off x="1070" y="2768"/>
                  <a:ext cx="1474" cy="1275"/>
                  <a:chOff x="1070" y="2768"/>
                  <a:chExt cx="1474" cy="1275"/>
                </a:xfrm>
              </p:grpSpPr>
              <p:sp>
                <p:nvSpPr>
                  <p:cNvPr id="24669" name="Line 246"/>
                  <p:cNvSpPr>
                    <a:spLocks noChangeShapeType="1"/>
                  </p:cNvSpPr>
                  <p:nvPr/>
                </p:nvSpPr>
                <p:spPr bwMode="auto">
                  <a:xfrm>
                    <a:off x="1070" y="2768"/>
                    <a:ext cx="1" cy="12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4670" name="Line 247"/>
                  <p:cNvSpPr>
                    <a:spLocks noChangeShapeType="1"/>
                  </p:cNvSpPr>
                  <p:nvPr/>
                </p:nvSpPr>
                <p:spPr bwMode="auto">
                  <a:xfrm>
                    <a:off x="1658" y="2768"/>
                    <a:ext cx="1" cy="12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4671" name="Line 248"/>
                  <p:cNvSpPr>
                    <a:spLocks noChangeShapeType="1"/>
                  </p:cNvSpPr>
                  <p:nvPr/>
                </p:nvSpPr>
                <p:spPr bwMode="auto">
                  <a:xfrm>
                    <a:off x="1365" y="2768"/>
                    <a:ext cx="1" cy="12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4672" name="Line 249"/>
                  <p:cNvSpPr>
                    <a:spLocks noChangeShapeType="1"/>
                  </p:cNvSpPr>
                  <p:nvPr/>
                </p:nvSpPr>
                <p:spPr bwMode="auto">
                  <a:xfrm>
                    <a:off x="1953" y="2768"/>
                    <a:ext cx="1" cy="12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4673" name="Line 250"/>
                  <p:cNvSpPr>
                    <a:spLocks noChangeShapeType="1"/>
                  </p:cNvSpPr>
                  <p:nvPr/>
                </p:nvSpPr>
                <p:spPr bwMode="auto">
                  <a:xfrm>
                    <a:off x="2543" y="2768"/>
                    <a:ext cx="1" cy="12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4674" name="Line 251"/>
                  <p:cNvSpPr>
                    <a:spLocks noChangeShapeType="1"/>
                  </p:cNvSpPr>
                  <p:nvPr/>
                </p:nvSpPr>
                <p:spPr bwMode="auto">
                  <a:xfrm>
                    <a:off x="2248" y="2768"/>
                    <a:ext cx="1" cy="12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grpSp>
        <p:grpSp>
          <p:nvGrpSpPr>
            <p:cNvPr id="24587" name="Group 273"/>
            <p:cNvGrpSpPr>
              <a:grpSpLocks/>
            </p:cNvGrpSpPr>
            <p:nvPr/>
          </p:nvGrpSpPr>
          <p:grpSpPr bwMode="auto">
            <a:xfrm>
              <a:off x="756" y="2487"/>
              <a:ext cx="2062" cy="1537"/>
              <a:chOff x="756" y="2487"/>
              <a:chExt cx="2062" cy="1537"/>
            </a:xfrm>
          </p:grpSpPr>
          <p:sp>
            <p:nvSpPr>
              <p:cNvPr id="24647" name="Rectangle 255"/>
              <p:cNvSpPr>
                <a:spLocks noChangeArrowheads="1"/>
              </p:cNvSpPr>
              <p:nvPr/>
            </p:nvSpPr>
            <p:spPr bwMode="auto">
              <a:xfrm>
                <a:off x="759" y="2487"/>
                <a:ext cx="2056" cy="1534"/>
              </a:xfrm>
              <a:prstGeom prst="rect">
                <a:avLst/>
              </a:prstGeom>
              <a:solidFill>
                <a:srgbClr val="BFBFDF"/>
              </a:solidFill>
              <a:ln w="9525">
                <a:solidFill>
                  <a:srgbClr val="000000"/>
                </a:solidFill>
                <a:miter lim="800000"/>
                <a:headEnd/>
                <a:tailEnd/>
              </a:ln>
            </p:spPr>
            <p:txBody>
              <a:bodyPr/>
              <a:lstStyle/>
              <a:p>
                <a:pPr algn="ctr"/>
                <a:endParaRPr lang="en-US" dirty="0">
                  <a:latin typeface="Calibri" pitchFamily="34" charset="0"/>
                </a:endParaRPr>
              </a:p>
            </p:txBody>
          </p:sp>
          <p:grpSp>
            <p:nvGrpSpPr>
              <p:cNvPr id="24648" name="Group 272"/>
              <p:cNvGrpSpPr>
                <a:grpSpLocks/>
              </p:cNvGrpSpPr>
              <p:nvPr/>
            </p:nvGrpSpPr>
            <p:grpSpPr bwMode="auto">
              <a:xfrm>
                <a:off x="756" y="2733"/>
                <a:ext cx="2062" cy="1291"/>
                <a:chOff x="756" y="2733"/>
                <a:chExt cx="2062" cy="1291"/>
              </a:xfrm>
            </p:grpSpPr>
            <p:grpSp>
              <p:nvGrpSpPr>
                <p:cNvPr id="24649" name="Group 264"/>
                <p:cNvGrpSpPr>
                  <a:grpSpLocks/>
                </p:cNvGrpSpPr>
                <p:nvPr/>
              </p:nvGrpSpPr>
              <p:grpSpPr bwMode="auto">
                <a:xfrm>
                  <a:off x="756" y="2733"/>
                  <a:ext cx="2062" cy="1074"/>
                  <a:chOff x="756" y="2733"/>
                  <a:chExt cx="2062" cy="1074"/>
                </a:xfrm>
              </p:grpSpPr>
              <p:sp>
                <p:nvSpPr>
                  <p:cNvPr id="24657" name="Line 256"/>
                  <p:cNvSpPr>
                    <a:spLocks noChangeShapeType="1"/>
                  </p:cNvSpPr>
                  <p:nvPr/>
                </p:nvSpPr>
                <p:spPr bwMode="auto">
                  <a:xfrm>
                    <a:off x="756" y="3391"/>
                    <a:ext cx="206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4658" name="Line 257"/>
                  <p:cNvSpPr>
                    <a:spLocks noChangeShapeType="1"/>
                  </p:cNvSpPr>
                  <p:nvPr/>
                </p:nvSpPr>
                <p:spPr bwMode="auto">
                  <a:xfrm>
                    <a:off x="756" y="3598"/>
                    <a:ext cx="206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4659" name="Line 258"/>
                  <p:cNvSpPr>
                    <a:spLocks noChangeShapeType="1"/>
                  </p:cNvSpPr>
                  <p:nvPr/>
                </p:nvSpPr>
                <p:spPr bwMode="auto">
                  <a:xfrm>
                    <a:off x="756" y="3182"/>
                    <a:ext cx="206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4660" name="Line 259"/>
                  <p:cNvSpPr>
                    <a:spLocks noChangeShapeType="1"/>
                  </p:cNvSpPr>
                  <p:nvPr/>
                </p:nvSpPr>
                <p:spPr bwMode="auto">
                  <a:xfrm>
                    <a:off x="756" y="3806"/>
                    <a:ext cx="206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4661" name="Line 260"/>
                  <p:cNvSpPr>
                    <a:spLocks noChangeShapeType="1"/>
                  </p:cNvSpPr>
                  <p:nvPr/>
                </p:nvSpPr>
                <p:spPr bwMode="auto">
                  <a:xfrm>
                    <a:off x="756" y="2968"/>
                    <a:ext cx="206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grpSp>
                <p:nvGrpSpPr>
                  <p:cNvPr id="24662" name="Group 263"/>
                  <p:cNvGrpSpPr>
                    <a:grpSpLocks/>
                  </p:cNvGrpSpPr>
                  <p:nvPr/>
                </p:nvGrpSpPr>
                <p:grpSpPr bwMode="auto">
                  <a:xfrm>
                    <a:off x="756" y="2733"/>
                    <a:ext cx="2060" cy="17"/>
                    <a:chOff x="756" y="2733"/>
                    <a:chExt cx="2060" cy="17"/>
                  </a:xfrm>
                </p:grpSpPr>
                <p:sp>
                  <p:nvSpPr>
                    <p:cNvPr id="24663" name="Line 261"/>
                    <p:cNvSpPr>
                      <a:spLocks noChangeShapeType="1"/>
                    </p:cNvSpPr>
                    <p:nvPr/>
                  </p:nvSpPr>
                  <p:spPr bwMode="auto">
                    <a:xfrm>
                      <a:off x="756" y="2749"/>
                      <a:ext cx="206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4664" name="Line 262"/>
                    <p:cNvSpPr>
                      <a:spLocks noChangeShapeType="1"/>
                    </p:cNvSpPr>
                    <p:nvPr/>
                  </p:nvSpPr>
                  <p:spPr bwMode="auto">
                    <a:xfrm>
                      <a:off x="756" y="2733"/>
                      <a:ext cx="206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grpSp>
              <p:nvGrpSpPr>
                <p:cNvPr id="24650" name="Group 271"/>
                <p:cNvGrpSpPr>
                  <a:grpSpLocks/>
                </p:cNvGrpSpPr>
                <p:nvPr/>
              </p:nvGrpSpPr>
              <p:grpSpPr bwMode="auto">
                <a:xfrm>
                  <a:off x="1051" y="2749"/>
                  <a:ext cx="1473" cy="1275"/>
                  <a:chOff x="1051" y="2749"/>
                  <a:chExt cx="1473" cy="1275"/>
                </a:xfrm>
              </p:grpSpPr>
              <p:sp>
                <p:nvSpPr>
                  <p:cNvPr id="24651" name="Line 265"/>
                  <p:cNvSpPr>
                    <a:spLocks noChangeShapeType="1"/>
                  </p:cNvSpPr>
                  <p:nvPr/>
                </p:nvSpPr>
                <p:spPr bwMode="auto">
                  <a:xfrm>
                    <a:off x="1051" y="2749"/>
                    <a:ext cx="1" cy="12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4652" name="Line 266"/>
                  <p:cNvSpPr>
                    <a:spLocks noChangeShapeType="1"/>
                  </p:cNvSpPr>
                  <p:nvPr/>
                </p:nvSpPr>
                <p:spPr bwMode="auto">
                  <a:xfrm>
                    <a:off x="1639" y="2749"/>
                    <a:ext cx="1" cy="12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4653" name="Line 267"/>
                  <p:cNvSpPr>
                    <a:spLocks noChangeShapeType="1"/>
                  </p:cNvSpPr>
                  <p:nvPr/>
                </p:nvSpPr>
                <p:spPr bwMode="auto">
                  <a:xfrm>
                    <a:off x="1344" y="2749"/>
                    <a:ext cx="1" cy="12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4654" name="Line 268"/>
                  <p:cNvSpPr>
                    <a:spLocks noChangeShapeType="1"/>
                  </p:cNvSpPr>
                  <p:nvPr/>
                </p:nvSpPr>
                <p:spPr bwMode="auto">
                  <a:xfrm>
                    <a:off x="1934" y="2749"/>
                    <a:ext cx="1" cy="12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4655" name="Line 269"/>
                  <p:cNvSpPr>
                    <a:spLocks noChangeShapeType="1"/>
                  </p:cNvSpPr>
                  <p:nvPr/>
                </p:nvSpPr>
                <p:spPr bwMode="auto">
                  <a:xfrm>
                    <a:off x="2523" y="2749"/>
                    <a:ext cx="1" cy="12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4656" name="Line 270"/>
                  <p:cNvSpPr>
                    <a:spLocks noChangeShapeType="1"/>
                  </p:cNvSpPr>
                  <p:nvPr/>
                </p:nvSpPr>
                <p:spPr bwMode="auto">
                  <a:xfrm>
                    <a:off x="2229" y="2749"/>
                    <a:ext cx="1" cy="12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grpSp>
        <p:grpSp>
          <p:nvGrpSpPr>
            <p:cNvPr id="24588" name="Group 292"/>
            <p:cNvGrpSpPr>
              <a:grpSpLocks/>
            </p:cNvGrpSpPr>
            <p:nvPr/>
          </p:nvGrpSpPr>
          <p:grpSpPr bwMode="auto">
            <a:xfrm>
              <a:off x="735" y="2468"/>
              <a:ext cx="2063" cy="1536"/>
              <a:chOff x="735" y="2468"/>
              <a:chExt cx="2063" cy="1536"/>
            </a:xfrm>
          </p:grpSpPr>
          <p:sp>
            <p:nvSpPr>
              <p:cNvPr id="24629" name="Rectangle 274"/>
              <p:cNvSpPr>
                <a:spLocks noChangeArrowheads="1"/>
              </p:cNvSpPr>
              <p:nvPr/>
            </p:nvSpPr>
            <p:spPr bwMode="auto">
              <a:xfrm>
                <a:off x="740" y="2468"/>
                <a:ext cx="2056" cy="1533"/>
              </a:xfrm>
              <a:prstGeom prst="rect">
                <a:avLst/>
              </a:prstGeom>
              <a:solidFill>
                <a:srgbClr val="BFBFDF"/>
              </a:solidFill>
              <a:ln w="9525">
                <a:solidFill>
                  <a:srgbClr val="000000"/>
                </a:solidFill>
                <a:miter lim="800000"/>
                <a:headEnd/>
                <a:tailEnd/>
              </a:ln>
            </p:spPr>
            <p:txBody>
              <a:bodyPr/>
              <a:lstStyle/>
              <a:p>
                <a:pPr algn="ctr"/>
                <a:endParaRPr lang="en-US" dirty="0">
                  <a:latin typeface="Calibri" pitchFamily="34" charset="0"/>
                </a:endParaRPr>
              </a:p>
            </p:txBody>
          </p:sp>
          <p:grpSp>
            <p:nvGrpSpPr>
              <p:cNvPr id="24630" name="Group 291"/>
              <p:cNvGrpSpPr>
                <a:grpSpLocks/>
              </p:cNvGrpSpPr>
              <p:nvPr/>
            </p:nvGrpSpPr>
            <p:grpSpPr bwMode="auto">
              <a:xfrm>
                <a:off x="735" y="2713"/>
                <a:ext cx="2063" cy="1291"/>
                <a:chOff x="735" y="2713"/>
                <a:chExt cx="2063" cy="1291"/>
              </a:xfrm>
            </p:grpSpPr>
            <p:grpSp>
              <p:nvGrpSpPr>
                <p:cNvPr id="24631" name="Group 283"/>
                <p:cNvGrpSpPr>
                  <a:grpSpLocks/>
                </p:cNvGrpSpPr>
                <p:nvPr/>
              </p:nvGrpSpPr>
              <p:grpSpPr bwMode="auto">
                <a:xfrm>
                  <a:off x="735" y="2713"/>
                  <a:ext cx="2063" cy="1075"/>
                  <a:chOff x="735" y="2713"/>
                  <a:chExt cx="2063" cy="1075"/>
                </a:xfrm>
              </p:grpSpPr>
              <p:sp>
                <p:nvSpPr>
                  <p:cNvPr id="24639" name="Line 275"/>
                  <p:cNvSpPr>
                    <a:spLocks noChangeShapeType="1"/>
                  </p:cNvSpPr>
                  <p:nvPr/>
                </p:nvSpPr>
                <p:spPr bwMode="auto">
                  <a:xfrm>
                    <a:off x="735" y="3370"/>
                    <a:ext cx="206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4640" name="Line 276"/>
                  <p:cNvSpPr>
                    <a:spLocks noChangeShapeType="1"/>
                  </p:cNvSpPr>
                  <p:nvPr/>
                </p:nvSpPr>
                <p:spPr bwMode="auto">
                  <a:xfrm>
                    <a:off x="735" y="3578"/>
                    <a:ext cx="206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4641" name="Line 277"/>
                  <p:cNvSpPr>
                    <a:spLocks noChangeShapeType="1"/>
                  </p:cNvSpPr>
                  <p:nvPr/>
                </p:nvSpPr>
                <p:spPr bwMode="auto">
                  <a:xfrm>
                    <a:off x="735" y="3163"/>
                    <a:ext cx="206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4642" name="Line 278"/>
                  <p:cNvSpPr>
                    <a:spLocks noChangeShapeType="1"/>
                  </p:cNvSpPr>
                  <p:nvPr/>
                </p:nvSpPr>
                <p:spPr bwMode="auto">
                  <a:xfrm>
                    <a:off x="735" y="3787"/>
                    <a:ext cx="206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4643" name="Line 279"/>
                  <p:cNvSpPr>
                    <a:spLocks noChangeShapeType="1"/>
                  </p:cNvSpPr>
                  <p:nvPr/>
                </p:nvSpPr>
                <p:spPr bwMode="auto">
                  <a:xfrm>
                    <a:off x="735" y="2949"/>
                    <a:ext cx="206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grpSp>
                <p:nvGrpSpPr>
                  <p:cNvPr id="24644" name="Group 282"/>
                  <p:cNvGrpSpPr>
                    <a:grpSpLocks/>
                  </p:cNvGrpSpPr>
                  <p:nvPr/>
                </p:nvGrpSpPr>
                <p:grpSpPr bwMode="auto">
                  <a:xfrm>
                    <a:off x="735" y="2713"/>
                    <a:ext cx="2062" cy="18"/>
                    <a:chOff x="735" y="2713"/>
                    <a:chExt cx="2062" cy="18"/>
                  </a:xfrm>
                </p:grpSpPr>
                <p:sp>
                  <p:nvSpPr>
                    <p:cNvPr id="24645" name="Line 280"/>
                    <p:cNvSpPr>
                      <a:spLocks noChangeShapeType="1"/>
                    </p:cNvSpPr>
                    <p:nvPr/>
                  </p:nvSpPr>
                  <p:spPr bwMode="auto">
                    <a:xfrm>
                      <a:off x="735" y="2730"/>
                      <a:ext cx="206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4646" name="Line 281"/>
                    <p:cNvSpPr>
                      <a:spLocks noChangeShapeType="1"/>
                    </p:cNvSpPr>
                    <p:nvPr/>
                  </p:nvSpPr>
                  <p:spPr bwMode="auto">
                    <a:xfrm>
                      <a:off x="735" y="2713"/>
                      <a:ext cx="206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grpSp>
              <p:nvGrpSpPr>
                <p:cNvPr id="24632" name="Group 290"/>
                <p:cNvGrpSpPr>
                  <a:grpSpLocks/>
                </p:cNvGrpSpPr>
                <p:nvPr/>
              </p:nvGrpSpPr>
              <p:grpSpPr bwMode="auto">
                <a:xfrm>
                  <a:off x="1030" y="2728"/>
                  <a:ext cx="1475" cy="1276"/>
                  <a:chOff x="1030" y="2728"/>
                  <a:chExt cx="1475" cy="1276"/>
                </a:xfrm>
              </p:grpSpPr>
              <p:sp>
                <p:nvSpPr>
                  <p:cNvPr id="24633" name="Line 284"/>
                  <p:cNvSpPr>
                    <a:spLocks noChangeShapeType="1"/>
                  </p:cNvSpPr>
                  <p:nvPr/>
                </p:nvSpPr>
                <p:spPr bwMode="auto">
                  <a:xfrm>
                    <a:off x="1030" y="2728"/>
                    <a:ext cx="1" cy="127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4634" name="Line 285"/>
                  <p:cNvSpPr>
                    <a:spLocks noChangeShapeType="1"/>
                  </p:cNvSpPr>
                  <p:nvPr/>
                </p:nvSpPr>
                <p:spPr bwMode="auto">
                  <a:xfrm>
                    <a:off x="1620" y="2728"/>
                    <a:ext cx="1" cy="127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4635" name="Line 286"/>
                  <p:cNvSpPr>
                    <a:spLocks noChangeShapeType="1"/>
                  </p:cNvSpPr>
                  <p:nvPr/>
                </p:nvSpPr>
                <p:spPr bwMode="auto">
                  <a:xfrm>
                    <a:off x="1325" y="2728"/>
                    <a:ext cx="1" cy="127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4636" name="Line 287"/>
                  <p:cNvSpPr>
                    <a:spLocks noChangeShapeType="1"/>
                  </p:cNvSpPr>
                  <p:nvPr/>
                </p:nvSpPr>
                <p:spPr bwMode="auto">
                  <a:xfrm>
                    <a:off x="1915" y="2728"/>
                    <a:ext cx="1" cy="127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4637" name="Line 288"/>
                  <p:cNvSpPr>
                    <a:spLocks noChangeShapeType="1"/>
                  </p:cNvSpPr>
                  <p:nvPr/>
                </p:nvSpPr>
                <p:spPr bwMode="auto">
                  <a:xfrm>
                    <a:off x="2504" y="2728"/>
                    <a:ext cx="1" cy="127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4638" name="Line 289"/>
                  <p:cNvSpPr>
                    <a:spLocks noChangeShapeType="1"/>
                  </p:cNvSpPr>
                  <p:nvPr/>
                </p:nvSpPr>
                <p:spPr bwMode="auto">
                  <a:xfrm>
                    <a:off x="2209" y="2728"/>
                    <a:ext cx="1" cy="127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grpSp>
        <p:grpSp>
          <p:nvGrpSpPr>
            <p:cNvPr id="24589" name="Group 311"/>
            <p:cNvGrpSpPr>
              <a:grpSpLocks/>
            </p:cNvGrpSpPr>
            <p:nvPr/>
          </p:nvGrpSpPr>
          <p:grpSpPr bwMode="auto">
            <a:xfrm>
              <a:off x="716" y="2448"/>
              <a:ext cx="2062" cy="1536"/>
              <a:chOff x="716" y="2448"/>
              <a:chExt cx="2062" cy="1536"/>
            </a:xfrm>
          </p:grpSpPr>
          <p:grpSp>
            <p:nvGrpSpPr>
              <p:cNvPr id="24611" name="Group 303"/>
              <p:cNvGrpSpPr>
                <a:grpSpLocks/>
              </p:cNvGrpSpPr>
              <p:nvPr/>
            </p:nvGrpSpPr>
            <p:grpSpPr bwMode="auto">
              <a:xfrm>
                <a:off x="716" y="2448"/>
                <a:ext cx="2062" cy="1534"/>
                <a:chOff x="716" y="2448"/>
                <a:chExt cx="2062" cy="1534"/>
              </a:xfrm>
            </p:grpSpPr>
            <p:sp>
              <p:nvSpPr>
                <p:cNvPr id="24619" name="Rectangle 293"/>
                <p:cNvSpPr>
                  <a:spLocks noChangeArrowheads="1"/>
                </p:cNvSpPr>
                <p:nvPr/>
              </p:nvSpPr>
              <p:spPr bwMode="auto">
                <a:xfrm>
                  <a:off x="720" y="2448"/>
                  <a:ext cx="2056" cy="1534"/>
                </a:xfrm>
                <a:prstGeom prst="rect">
                  <a:avLst/>
                </a:prstGeom>
                <a:solidFill>
                  <a:srgbClr val="DFDFFF"/>
                </a:solidFill>
                <a:ln w="9525">
                  <a:solidFill>
                    <a:srgbClr val="000000"/>
                  </a:solidFill>
                  <a:miter lim="800000"/>
                  <a:headEnd/>
                  <a:tailEnd/>
                </a:ln>
              </p:spPr>
              <p:txBody>
                <a:bodyPr/>
                <a:lstStyle/>
                <a:p>
                  <a:pPr algn="ctr"/>
                  <a:endParaRPr lang="en-US" dirty="0">
                    <a:latin typeface="Calibri" pitchFamily="34" charset="0"/>
                  </a:endParaRPr>
                </a:p>
              </p:txBody>
            </p:sp>
            <p:grpSp>
              <p:nvGrpSpPr>
                <p:cNvPr id="24620" name="Group 302"/>
                <p:cNvGrpSpPr>
                  <a:grpSpLocks/>
                </p:cNvGrpSpPr>
                <p:nvPr/>
              </p:nvGrpSpPr>
              <p:grpSpPr bwMode="auto">
                <a:xfrm>
                  <a:off x="716" y="2694"/>
                  <a:ext cx="2062" cy="1074"/>
                  <a:chOff x="716" y="2694"/>
                  <a:chExt cx="2062" cy="1074"/>
                </a:xfrm>
              </p:grpSpPr>
              <p:sp>
                <p:nvSpPr>
                  <p:cNvPr id="24621" name="Line 294"/>
                  <p:cNvSpPr>
                    <a:spLocks noChangeShapeType="1"/>
                  </p:cNvSpPr>
                  <p:nvPr/>
                </p:nvSpPr>
                <p:spPr bwMode="auto">
                  <a:xfrm>
                    <a:off x="716" y="3351"/>
                    <a:ext cx="206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4622" name="Line 295"/>
                  <p:cNvSpPr>
                    <a:spLocks noChangeShapeType="1"/>
                  </p:cNvSpPr>
                  <p:nvPr/>
                </p:nvSpPr>
                <p:spPr bwMode="auto">
                  <a:xfrm>
                    <a:off x="716" y="3559"/>
                    <a:ext cx="206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4623" name="Line 296"/>
                  <p:cNvSpPr>
                    <a:spLocks noChangeShapeType="1"/>
                  </p:cNvSpPr>
                  <p:nvPr/>
                </p:nvSpPr>
                <p:spPr bwMode="auto">
                  <a:xfrm>
                    <a:off x="716" y="3142"/>
                    <a:ext cx="206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4624" name="Line 297"/>
                  <p:cNvSpPr>
                    <a:spLocks noChangeShapeType="1"/>
                  </p:cNvSpPr>
                  <p:nvPr/>
                </p:nvSpPr>
                <p:spPr bwMode="auto">
                  <a:xfrm>
                    <a:off x="716" y="3767"/>
                    <a:ext cx="206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4625" name="Line 298"/>
                  <p:cNvSpPr>
                    <a:spLocks noChangeShapeType="1"/>
                  </p:cNvSpPr>
                  <p:nvPr/>
                </p:nvSpPr>
                <p:spPr bwMode="auto">
                  <a:xfrm>
                    <a:off x="716" y="2929"/>
                    <a:ext cx="2061"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grpSp>
                <p:nvGrpSpPr>
                  <p:cNvPr id="24626" name="Group 301"/>
                  <p:cNvGrpSpPr>
                    <a:grpSpLocks/>
                  </p:cNvGrpSpPr>
                  <p:nvPr/>
                </p:nvGrpSpPr>
                <p:grpSpPr bwMode="auto">
                  <a:xfrm>
                    <a:off x="716" y="2694"/>
                    <a:ext cx="2061" cy="16"/>
                    <a:chOff x="716" y="2694"/>
                    <a:chExt cx="2061" cy="16"/>
                  </a:xfrm>
                </p:grpSpPr>
                <p:sp>
                  <p:nvSpPr>
                    <p:cNvPr id="24627" name="Line 299"/>
                    <p:cNvSpPr>
                      <a:spLocks noChangeShapeType="1"/>
                    </p:cNvSpPr>
                    <p:nvPr/>
                  </p:nvSpPr>
                  <p:spPr bwMode="auto">
                    <a:xfrm>
                      <a:off x="716" y="2709"/>
                      <a:ext cx="2061"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4628" name="Line 300"/>
                    <p:cNvSpPr>
                      <a:spLocks noChangeShapeType="1"/>
                    </p:cNvSpPr>
                    <p:nvPr/>
                  </p:nvSpPr>
                  <p:spPr bwMode="auto">
                    <a:xfrm>
                      <a:off x="716" y="2694"/>
                      <a:ext cx="2061"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grpSp>
          <p:grpSp>
            <p:nvGrpSpPr>
              <p:cNvPr id="24612" name="Group 310"/>
              <p:cNvGrpSpPr>
                <a:grpSpLocks/>
              </p:cNvGrpSpPr>
              <p:nvPr/>
            </p:nvGrpSpPr>
            <p:grpSpPr bwMode="auto">
              <a:xfrm>
                <a:off x="1011" y="2709"/>
                <a:ext cx="1473" cy="1275"/>
                <a:chOff x="1011" y="2709"/>
                <a:chExt cx="1473" cy="1275"/>
              </a:xfrm>
            </p:grpSpPr>
            <p:sp>
              <p:nvSpPr>
                <p:cNvPr id="24613" name="Line 304"/>
                <p:cNvSpPr>
                  <a:spLocks noChangeShapeType="1"/>
                </p:cNvSpPr>
                <p:nvPr/>
              </p:nvSpPr>
              <p:spPr bwMode="auto">
                <a:xfrm>
                  <a:off x="1011" y="2709"/>
                  <a:ext cx="1" cy="12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4614" name="Line 305"/>
                <p:cNvSpPr>
                  <a:spLocks noChangeShapeType="1"/>
                </p:cNvSpPr>
                <p:nvPr/>
              </p:nvSpPr>
              <p:spPr bwMode="auto">
                <a:xfrm>
                  <a:off x="1600" y="2709"/>
                  <a:ext cx="1" cy="12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4615" name="Line 306"/>
                <p:cNvSpPr>
                  <a:spLocks noChangeShapeType="1"/>
                </p:cNvSpPr>
                <p:nvPr/>
              </p:nvSpPr>
              <p:spPr bwMode="auto">
                <a:xfrm>
                  <a:off x="1306" y="2709"/>
                  <a:ext cx="1" cy="12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4616" name="Line 307"/>
                <p:cNvSpPr>
                  <a:spLocks noChangeShapeType="1"/>
                </p:cNvSpPr>
                <p:nvPr/>
              </p:nvSpPr>
              <p:spPr bwMode="auto">
                <a:xfrm>
                  <a:off x="1894" y="2709"/>
                  <a:ext cx="1" cy="12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4617" name="Line 308"/>
                <p:cNvSpPr>
                  <a:spLocks noChangeShapeType="1"/>
                </p:cNvSpPr>
                <p:nvPr/>
              </p:nvSpPr>
              <p:spPr bwMode="auto">
                <a:xfrm>
                  <a:off x="2483" y="2709"/>
                  <a:ext cx="1" cy="12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4618" name="Line 309"/>
                <p:cNvSpPr>
                  <a:spLocks noChangeShapeType="1"/>
                </p:cNvSpPr>
                <p:nvPr/>
              </p:nvSpPr>
              <p:spPr bwMode="auto">
                <a:xfrm>
                  <a:off x="2189" y="2709"/>
                  <a:ext cx="1" cy="12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grpSp>
          <p:nvGrpSpPr>
            <p:cNvPr id="24590" name="Group 330"/>
            <p:cNvGrpSpPr>
              <a:grpSpLocks/>
            </p:cNvGrpSpPr>
            <p:nvPr/>
          </p:nvGrpSpPr>
          <p:grpSpPr bwMode="auto">
            <a:xfrm>
              <a:off x="697" y="2429"/>
              <a:ext cx="2062" cy="1536"/>
              <a:chOff x="697" y="2429"/>
              <a:chExt cx="2062" cy="1536"/>
            </a:xfrm>
          </p:grpSpPr>
          <p:grpSp>
            <p:nvGrpSpPr>
              <p:cNvPr id="24593" name="Group 322"/>
              <p:cNvGrpSpPr>
                <a:grpSpLocks/>
              </p:cNvGrpSpPr>
              <p:nvPr/>
            </p:nvGrpSpPr>
            <p:grpSpPr bwMode="auto">
              <a:xfrm>
                <a:off x="697" y="2429"/>
                <a:ext cx="2062" cy="1533"/>
                <a:chOff x="697" y="2429"/>
                <a:chExt cx="2062" cy="1533"/>
              </a:xfrm>
            </p:grpSpPr>
            <p:sp>
              <p:nvSpPr>
                <p:cNvPr id="24601" name="Rectangle 312"/>
                <p:cNvSpPr>
                  <a:spLocks noChangeArrowheads="1"/>
                </p:cNvSpPr>
                <p:nvPr/>
              </p:nvSpPr>
              <p:spPr bwMode="auto">
                <a:xfrm>
                  <a:off x="701" y="2429"/>
                  <a:ext cx="2055" cy="1533"/>
                </a:xfrm>
                <a:prstGeom prst="rect">
                  <a:avLst/>
                </a:prstGeom>
                <a:solidFill>
                  <a:srgbClr val="DFDFFF"/>
                </a:solidFill>
                <a:ln w="9525">
                  <a:solidFill>
                    <a:srgbClr val="000000"/>
                  </a:solidFill>
                  <a:miter lim="800000"/>
                  <a:headEnd/>
                  <a:tailEnd/>
                </a:ln>
              </p:spPr>
              <p:txBody>
                <a:bodyPr/>
                <a:lstStyle/>
                <a:p>
                  <a:pPr algn="ctr"/>
                  <a:endParaRPr lang="en-US" dirty="0">
                    <a:latin typeface="Calibri" pitchFamily="34" charset="0"/>
                  </a:endParaRPr>
                </a:p>
              </p:txBody>
            </p:sp>
            <p:grpSp>
              <p:nvGrpSpPr>
                <p:cNvPr id="24602" name="Group 321"/>
                <p:cNvGrpSpPr>
                  <a:grpSpLocks/>
                </p:cNvGrpSpPr>
                <p:nvPr/>
              </p:nvGrpSpPr>
              <p:grpSpPr bwMode="auto">
                <a:xfrm>
                  <a:off x="697" y="2675"/>
                  <a:ext cx="2062" cy="1073"/>
                  <a:chOff x="697" y="2675"/>
                  <a:chExt cx="2062" cy="1073"/>
                </a:xfrm>
              </p:grpSpPr>
              <p:sp>
                <p:nvSpPr>
                  <p:cNvPr id="24603" name="Line 313"/>
                  <p:cNvSpPr>
                    <a:spLocks noChangeShapeType="1"/>
                  </p:cNvSpPr>
                  <p:nvPr/>
                </p:nvSpPr>
                <p:spPr bwMode="auto">
                  <a:xfrm>
                    <a:off x="697" y="3331"/>
                    <a:ext cx="206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4604" name="Line 314"/>
                  <p:cNvSpPr>
                    <a:spLocks noChangeShapeType="1"/>
                  </p:cNvSpPr>
                  <p:nvPr/>
                </p:nvSpPr>
                <p:spPr bwMode="auto">
                  <a:xfrm>
                    <a:off x="697" y="3539"/>
                    <a:ext cx="206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4605" name="Line 315"/>
                  <p:cNvSpPr>
                    <a:spLocks noChangeShapeType="1"/>
                  </p:cNvSpPr>
                  <p:nvPr/>
                </p:nvSpPr>
                <p:spPr bwMode="auto">
                  <a:xfrm>
                    <a:off x="697" y="3124"/>
                    <a:ext cx="206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4606" name="Line 316"/>
                  <p:cNvSpPr>
                    <a:spLocks noChangeShapeType="1"/>
                  </p:cNvSpPr>
                  <p:nvPr/>
                </p:nvSpPr>
                <p:spPr bwMode="auto">
                  <a:xfrm>
                    <a:off x="697" y="3747"/>
                    <a:ext cx="206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4607" name="Line 317"/>
                  <p:cNvSpPr>
                    <a:spLocks noChangeShapeType="1"/>
                  </p:cNvSpPr>
                  <p:nvPr/>
                </p:nvSpPr>
                <p:spPr bwMode="auto">
                  <a:xfrm>
                    <a:off x="697" y="2910"/>
                    <a:ext cx="206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grpSp>
                <p:nvGrpSpPr>
                  <p:cNvPr id="24608" name="Group 320"/>
                  <p:cNvGrpSpPr>
                    <a:grpSpLocks/>
                  </p:cNvGrpSpPr>
                  <p:nvPr/>
                </p:nvGrpSpPr>
                <p:grpSpPr bwMode="auto">
                  <a:xfrm>
                    <a:off x="697" y="2675"/>
                    <a:ext cx="2060" cy="16"/>
                    <a:chOff x="697" y="2675"/>
                    <a:chExt cx="2060" cy="16"/>
                  </a:xfrm>
                </p:grpSpPr>
                <p:sp>
                  <p:nvSpPr>
                    <p:cNvPr id="24609" name="Line 318"/>
                    <p:cNvSpPr>
                      <a:spLocks noChangeShapeType="1"/>
                    </p:cNvSpPr>
                    <p:nvPr/>
                  </p:nvSpPr>
                  <p:spPr bwMode="auto">
                    <a:xfrm>
                      <a:off x="697" y="2690"/>
                      <a:ext cx="206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4610" name="Line 319"/>
                    <p:cNvSpPr>
                      <a:spLocks noChangeShapeType="1"/>
                    </p:cNvSpPr>
                    <p:nvPr/>
                  </p:nvSpPr>
                  <p:spPr bwMode="auto">
                    <a:xfrm>
                      <a:off x="697" y="2675"/>
                      <a:ext cx="206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grpSp>
          <p:grpSp>
            <p:nvGrpSpPr>
              <p:cNvPr id="24594" name="Group 329"/>
              <p:cNvGrpSpPr>
                <a:grpSpLocks/>
              </p:cNvGrpSpPr>
              <p:nvPr/>
            </p:nvGrpSpPr>
            <p:grpSpPr bwMode="auto">
              <a:xfrm>
                <a:off x="992" y="2689"/>
                <a:ext cx="1473" cy="1276"/>
                <a:chOff x="992" y="2689"/>
                <a:chExt cx="1473" cy="1276"/>
              </a:xfrm>
            </p:grpSpPr>
            <p:sp>
              <p:nvSpPr>
                <p:cNvPr id="24595" name="Line 323"/>
                <p:cNvSpPr>
                  <a:spLocks noChangeShapeType="1"/>
                </p:cNvSpPr>
                <p:nvPr/>
              </p:nvSpPr>
              <p:spPr bwMode="auto">
                <a:xfrm>
                  <a:off x="992" y="2689"/>
                  <a:ext cx="1" cy="127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4596" name="Line 324"/>
                <p:cNvSpPr>
                  <a:spLocks noChangeShapeType="1"/>
                </p:cNvSpPr>
                <p:nvPr/>
              </p:nvSpPr>
              <p:spPr bwMode="auto">
                <a:xfrm>
                  <a:off x="1580" y="2689"/>
                  <a:ext cx="1" cy="127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4597" name="Line 325"/>
                <p:cNvSpPr>
                  <a:spLocks noChangeShapeType="1"/>
                </p:cNvSpPr>
                <p:nvPr/>
              </p:nvSpPr>
              <p:spPr bwMode="auto">
                <a:xfrm>
                  <a:off x="1285" y="2689"/>
                  <a:ext cx="1" cy="127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4598" name="Line 326"/>
                <p:cNvSpPr>
                  <a:spLocks noChangeShapeType="1"/>
                </p:cNvSpPr>
                <p:nvPr/>
              </p:nvSpPr>
              <p:spPr bwMode="auto">
                <a:xfrm>
                  <a:off x="1875" y="2689"/>
                  <a:ext cx="1" cy="127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4599" name="Line 327"/>
                <p:cNvSpPr>
                  <a:spLocks noChangeShapeType="1"/>
                </p:cNvSpPr>
                <p:nvPr/>
              </p:nvSpPr>
              <p:spPr bwMode="auto">
                <a:xfrm>
                  <a:off x="2464" y="2689"/>
                  <a:ext cx="1" cy="127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4600" name="Line 328"/>
                <p:cNvSpPr>
                  <a:spLocks noChangeShapeType="1"/>
                </p:cNvSpPr>
                <p:nvPr/>
              </p:nvSpPr>
              <p:spPr bwMode="auto">
                <a:xfrm>
                  <a:off x="2169" y="2689"/>
                  <a:ext cx="1" cy="127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sp>
          <p:nvSpPr>
            <p:cNvPr id="24591" name="Line 331"/>
            <p:cNvSpPr>
              <a:spLocks noChangeShapeType="1"/>
            </p:cNvSpPr>
            <p:nvPr/>
          </p:nvSpPr>
          <p:spPr bwMode="auto">
            <a:xfrm>
              <a:off x="2739" y="2670"/>
              <a:ext cx="1" cy="127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4592" name="Text Box 457"/>
            <p:cNvSpPr txBox="1">
              <a:spLocks noChangeArrowheads="1"/>
            </p:cNvSpPr>
            <p:nvPr/>
          </p:nvSpPr>
          <p:spPr bwMode="auto">
            <a:xfrm>
              <a:off x="1152" y="2400"/>
              <a:ext cx="1536"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600" b="1" dirty="0">
                  <a:solidFill>
                    <a:srgbClr val="0000FF"/>
                  </a:solidFill>
                  <a:latin typeface="Comic Sans MS" pitchFamily="66" charset="0"/>
                </a:rPr>
                <a:t>2021 or FY2022</a:t>
              </a:r>
            </a:p>
          </p:txBody>
        </p:sp>
      </p:grpSp>
      <p:sp>
        <p:nvSpPr>
          <p:cNvPr id="7" name="Cloud Callout 6"/>
          <p:cNvSpPr/>
          <p:nvPr/>
        </p:nvSpPr>
        <p:spPr>
          <a:xfrm>
            <a:off x="6474917" y="2572418"/>
            <a:ext cx="2463218" cy="1666863"/>
          </a:xfrm>
          <a:prstGeom prst="cloudCallout">
            <a:avLst>
              <a:gd name="adj1" fmla="val -83871"/>
              <a:gd name="adj2" fmla="val 588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Now which year am I supposed to use?</a:t>
            </a:r>
          </a:p>
        </p:txBody>
      </p:sp>
      <p:sp>
        <p:nvSpPr>
          <p:cNvPr id="4" name="Slide Number Placeholder 3">
            <a:extLst>
              <a:ext uri="{FF2B5EF4-FFF2-40B4-BE49-F238E27FC236}">
                <a16:creationId xmlns:a16="http://schemas.microsoft.com/office/drawing/2014/main" id="{27FE0265-B806-48AC-B187-AC436D555CF7}"/>
              </a:ext>
            </a:extLst>
          </p:cNvPr>
          <p:cNvSpPr>
            <a:spLocks noGrp="1"/>
          </p:cNvSpPr>
          <p:nvPr>
            <p:ph type="sldNum" sz="quarter" idx="12"/>
          </p:nvPr>
        </p:nvSpPr>
        <p:spPr/>
        <p:txBody>
          <a:bodyPr/>
          <a:lstStyle/>
          <a:p>
            <a:pPr>
              <a:defRPr/>
            </a:pPr>
            <a:fld id="{7D262379-9923-4552-9006-BC995634A448}" type="slidenum">
              <a:rPr lang="en-US" smtClean="0"/>
              <a:pPr>
                <a:defRPr/>
              </a:pPr>
              <a:t>11</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FA0BB-E24A-4C51-A238-E5A6F32122AF}"/>
              </a:ext>
            </a:extLst>
          </p:cNvPr>
          <p:cNvSpPr>
            <a:spLocks noGrp="1"/>
          </p:cNvSpPr>
          <p:nvPr>
            <p:ph type="title"/>
          </p:nvPr>
        </p:nvSpPr>
        <p:spPr/>
        <p:txBody>
          <a:bodyPr/>
          <a:lstStyle/>
          <a:p>
            <a:r>
              <a:rPr lang="en-US" dirty="0"/>
              <a:t>Basic Property Tax</a:t>
            </a:r>
          </a:p>
        </p:txBody>
      </p:sp>
      <p:sp>
        <p:nvSpPr>
          <p:cNvPr id="4" name="Content Placeholder 3">
            <a:extLst>
              <a:ext uri="{FF2B5EF4-FFF2-40B4-BE49-F238E27FC236}">
                <a16:creationId xmlns:a16="http://schemas.microsoft.com/office/drawing/2014/main" id="{D7F78C88-4C51-42D1-ACC2-8CC7513A9DD7}"/>
              </a:ext>
            </a:extLst>
          </p:cNvPr>
          <p:cNvSpPr>
            <a:spLocks noGrp="1"/>
          </p:cNvSpPr>
          <p:nvPr>
            <p:ph idx="1"/>
          </p:nvPr>
        </p:nvSpPr>
        <p:spPr/>
        <p:txBody>
          <a:bodyPr/>
          <a:lstStyle/>
          <a:p>
            <a:r>
              <a:rPr lang="en-US" dirty="0"/>
              <a:t>Total budget minus non property tax revenue equals property tax (p-tax) budget.</a:t>
            </a:r>
          </a:p>
          <a:p>
            <a:r>
              <a:rPr lang="en-US" dirty="0"/>
              <a:t>Levy Rate computed by dividing the p-tax budget by the net taxable value of district.  Levy rate goes out to 9 decimal places.</a:t>
            </a:r>
          </a:p>
          <a:p>
            <a:endParaRPr lang="en-US" dirty="0"/>
          </a:p>
        </p:txBody>
      </p:sp>
      <p:grpSp>
        <p:nvGrpSpPr>
          <p:cNvPr id="5" name="Group 7">
            <a:extLst>
              <a:ext uri="{FF2B5EF4-FFF2-40B4-BE49-F238E27FC236}">
                <a16:creationId xmlns:a16="http://schemas.microsoft.com/office/drawing/2014/main" id="{2066BE45-92EF-48EB-802E-78AB15F90B90}"/>
              </a:ext>
            </a:extLst>
          </p:cNvPr>
          <p:cNvGrpSpPr>
            <a:grpSpLocks/>
          </p:cNvGrpSpPr>
          <p:nvPr/>
        </p:nvGrpSpPr>
        <p:grpSpPr bwMode="auto">
          <a:xfrm>
            <a:off x="457200" y="4356463"/>
            <a:ext cx="7507288" cy="1465262"/>
            <a:chOff x="432" y="1632"/>
            <a:chExt cx="4729" cy="923"/>
          </a:xfrm>
        </p:grpSpPr>
        <p:sp>
          <p:nvSpPr>
            <p:cNvPr id="6" name="Text Box 3">
              <a:extLst>
                <a:ext uri="{FF2B5EF4-FFF2-40B4-BE49-F238E27FC236}">
                  <a16:creationId xmlns:a16="http://schemas.microsoft.com/office/drawing/2014/main" id="{49657E5F-AB9A-4067-8E09-1F4154E051FC}"/>
                </a:ext>
              </a:extLst>
            </p:cNvPr>
            <p:cNvSpPr txBox="1">
              <a:spLocks noChangeArrowheads="1"/>
            </p:cNvSpPr>
            <p:nvPr/>
          </p:nvSpPr>
          <p:spPr bwMode="auto">
            <a:xfrm>
              <a:off x="432" y="1632"/>
              <a:ext cx="4128" cy="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altLang="en-US" sz="3600" b="1" dirty="0"/>
                <a:t>$100,000 P-Tax </a:t>
              </a:r>
            </a:p>
            <a:p>
              <a:pPr algn="ctr" eaLnBrk="1" hangingPunct="1">
                <a:spcBef>
                  <a:spcPct val="50000"/>
                </a:spcBef>
              </a:pPr>
              <a:r>
                <a:rPr lang="en-US" altLang="en-US" sz="3600" b="1" dirty="0"/>
                <a:t>$ 100,000,000 Net Taxable Value</a:t>
              </a:r>
            </a:p>
          </p:txBody>
        </p:sp>
        <p:sp>
          <p:nvSpPr>
            <p:cNvPr id="7" name="Line 4">
              <a:extLst>
                <a:ext uri="{FF2B5EF4-FFF2-40B4-BE49-F238E27FC236}">
                  <a16:creationId xmlns:a16="http://schemas.microsoft.com/office/drawing/2014/main" id="{9A2BFDD0-EAD3-4A2D-A3B5-274DE1BC758B}"/>
                </a:ext>
              </a:extLst>
            </p:cNvPr>
            <p:cNvSpPr>
              <a:spLocks noChangeShapeType="1"/>
            </p:cNvSpPr>
            <p:nvPr/>
          </p:nvSpPr>
          <p:spPr bwMode="auto">
            <a:xfrm>
              <a:off x="768" y="2112"/>
              <a:ext cx="336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 name="Text Box 5">
              <a:extLst>
                <a:ext uri="{FF2B5EF4-FFF2-40B4-BE49-F238E27FC236}">
                  <a16:creationId xmlns:a16="http://schemas.microsoft.com/office/drawing/2014/main" id="{7679A5B0-6D5F-49FD-A4E2-FFD868DEC388}"/>
                </a:ext>
              </a:extLst>
            </p:cNvPr>
            <p:cNvSpPr txBox="1">
              <a:spLocks noChangeArrowheads="1"/>
            </p:cNvSpPr>
            <p:nvPr/>
          </p:nvSpPr>
          <p:spPr bwMode="auto">
            <a:xfrm>
              <a:off x="4152" y="1920"/>
              <a:ext cx="1009"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600" b="1" dirty="0"/>
                <a:t>= 0.001</a:t>
              </a:r>
            </a:p>
          </p:txBody>
        </p:sp>
      </p:grpSp>
      <p:sp>
        <p:nvSpPr>
          <p:cNvPr id="9" name="Slide Number Placeholder 8">
            <a:extLst>
              <a:ext uri="{FF2B5EF4-FFF2-40B4-BE49-F238E27FC236}">
                <a16:creationId xmlns:a16="http://schemas.microsoft.com/office/drawing/2014/main" id="{1998F262-67AA-4033-9345-E97C0953120B}"/>
              </a:ext>
            </a:extLst>
          </p:cNvPr>
          <p:cNvSpPr>
            <a:spLocks noGrp="1"/>
          </p:cNvSpPr>
          <p:nvPr>
            <p:ph type="sldNum" sz="quarter" idx="12"/>
          </p:nvPr>
        </p:nvSpPr>
        <p:spPr/>
        <p:txBody>
          <a:bodyPr/>
          <a:lstStyle/>
          <a:p>
            <a:pPr>
              <a:defRPr/>
            </a:pPr>
            <a:fld id="{78B82E96-E6A8-457B-BBB2-55D550541F5F}" type="slidenum">
              <a:rPr lang="en-US" smtClean="0"/>
              <a:pPr>
                <a:defRPr/>
              </a:pPr>
              <a:t>12</a:t>
            </a:fld>
            <a:endParaRPr lang="en-US"/>
          </a:p>
        </p:txBody>
      </p:sp>
    </p:spTree>
    <p:extLst>
      <p:ext uri="{BB962C8B-B14F-4D97-AF65-F5344CB8AC3E}">
        <p14:creationId xmlns:p14="http://schemas.microsoft.com/office/powerpoint/2010/main" val="25731665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b="1" dirty="0"/>
              <a:t>Computing Your Maximum </a:t>
            </a:r>
            <a:br>
              <a:rPr lang="en-US" b="1" dirty="0"/>
            </a:br>
            <a:r>
              <a:rPr lang="en-US" b="1" dirty="0"/>
              <a:t>Non-Exempt Property Tax</a:t>
            </a:r>
            <a:endParaRPr lang="en-US" dirty="0"/>
          </a:p>
        </p:txBody>
      </p:sp>
      <p:sp>
        <p:nvSpPr>
          <p:cNvPr id="3" name="Content Placeholder 2"/>
          <p:cNvSpPr>
            <a:spLocks noGrp="1"/>
          </p:cNvSpPr>
          <p:nvPr>
            <p:ph idx="1"/>
          </p:nvPr>
        </p:nvSpPr>
        <p:spPr>
          <a:xfrm>
            <a:off x="152400" y="1295401"/>
            <a:ext cx="8839200" cy="5426074"/>
          </a:xfrm>
        </p:spPr>
        <p:txBody>
          <a:bodyPr>
            <a:normAutofit fontScale="92500"/>
          </a:bodyPr>
          <a:lstStyle/>
          <a:p>
            <a:pPr eaLnBrk="1" fontAlgn="auto" hangingPunct="1">
              <a:spcAft>
                <a:spcPts val="0"/>
              </a:spcAft>
              <a:buSzPct val="125000"/>
              <a:defRPr/>
            </a:pPr>
            <a:r>
              <a:rPr lang="en-US" sz="2400" dirty="0">
                <a:latin typeface="Times New Roman" pitchFamily="18" charset="0"/>
                <a:cs typeface="Times New Roman" pitchFamily="18" charset="0"/>
              </a:rPr>
              <a:t>Highest non-exempt p-tax budget of the immediate prior 3 years plus 3% increase.</a:t>
            </a:r>
          </a:p>
          <a:p>
            <a:pPr eaLnBrk="1" fontAlgn="auto" hangingPunct="1">
              <a:spcAft>
                <a:spcPts val="0"/>
              </a:spcAft>
              <a:buSzPct val="125000"/>
              <a:defRPr/>
            </a:pPr>
            <a:r>
              <a:rPr lang="en-US" sz="2400" dirty="0">
                <a:latin typeface="Times New Roman" pitchFamily="18" charset="0"/>
                <a:cs typeface="Times New Roman" pitchFamily="18" charset="0"/>
              </a:rPr>
              <a:t>Add any solar farm tax received from the immediate prior year (doesn’t get 3% increase).  Affects Ada, Elmore, Owyhee, Power, and joint counties/districts.</a:t>
            </a:r>
          </a:p>
          <a:p>
            <a:pPr eaLnBrk="1" fontAlgn="auto" hangingPunct="1">
              <a:spcAft>
                <a:spcPts val="0"/>
              </a:spcAft>
              <a:buSzPct val="125000"/>
              <a:defRPr/>
            </a:pPr>
            <a:r>
              <a:rPr lang="en-US" sz="2400" dirty="0">
                <a:latin typeface="Times New Roman" pitchFamily="18" charset="0"/>
                <a:cs typeface="Times New Roman" pitchFamily="18" charset="0"/>
              </a:rPr>
              <a:t>New construction roll amounts must be multiplied by the </a:t>
            </a:r>
            <a:r>
              <a:rPr lang="en-US" sz="2400" b="1" dirty="0">
                <a:latin typeface="Times New Roman" pitchFamily="18" charset="0"/>
                <a:cs typeface="Times New Roman" pitchFamily="18" charset="0"/>
              </a:rPr>
              <a:t>preliminary levy rate</a:t>
            </a:r>
            <a:r>
              <a:rPr lang="en-US" sz="2400" dirty="0">
                <a:latin typeface="Times New Roman" pitchFamily="18" charset="0"/>
                <a:cs typeface="Times New Roman" pitchFamily="18" charset="0"/>
              </a:rPr>
              <a:t> to generate budget increase of new construction.</a:t>
            </a:r>
          </a:p>
          <a:p>
            <a:pPr eaLnBrk="1" fontAlgn="auto" hangingPunct="1">
              <a:spcAft>
                <a:spcPts val="0"/>
              </a:spcAft>
              <a:buSzPct val="125000"/>
              <a:defRPr/>
            </a:pPr>
            <a:r>
              <a:rPr lang="en-US" sz="2400" dirty="0">
                <a:latin typeface="Times New Roman" pitchFamily="18" charset="0"/>
                <a:cs typeface="Times New Roman" pitchFamily="18" charset="0"/>
              </a:rPr>
              <a:t>90% of the annexation value must be multiplied by the annexation </a:t>
            </a:r>
            <a:r>
              <a:rPr lang="en-US" sz="2400" b="1" dirty="0">
                <a:latin typeface="Times New Roman" pitchFamily="18" charset="0"/>
                <a:cs typeface="Times New Roman" pitchFamily="18" charset="0"/>
              </a:rPr>
              <a:t>preliminary levy rate</a:t>
            </a:r>
            <a:r>
              <a:rPr lang="en-US" sz="2400" dirty="0">
                <a:latin typeface="Times New Roman" pitchFamily="18" charset="0"/>
                <a:cs typeface="Times New Roman" pitchFamily="18" charset="0"/>
              </a:rPr>
              <a:t> to generate budget increase of annexation.</a:t>
            </a:r>
          </a:p>
          <a:p>
            <a:pPr eaLnBrk="1" fontAlgn="auto" hangingPunct="1">
              <a:spcAft>
                <a:spcPts val="0"/>
              </a:spcAft>
              <a:buSzPct val="125000"/>
              <a:defRPr/>
            </a:pPr>
            <a:r>
              <a:rPr lang="en-US" sz="2400" dirty="0">
                <a:latin typeface="Times New Roman" pitchFamily="18" charset="0"/>
                <a:cs typeface="Times New Roman" pitchFamily="18" charset="0"/>
              </a:rPr>
              <a:t>Sum of all above equals maximum non-exempt p-tax budget; cannot exceed the 8% cap (not what can be levied).</a:t>
            </a:r>
          </a:p>
          <a:p>
            <a:pPr eaLnBrk="1" fontAlgn="auto" hangingPunct="1">
              <a:spcAft>
                <a:spcPts val="0"/>
              </a:spcAft>
              <a:buSzPct val="125000"/>
              <a:defRPr/>
            </a:pPr>
            <a:r>
              <a:rPr lang="en-US" sz="2400" b="1" u="sng" dirty="0">
                <a:latin typeface="Times New Roman" pitchFamily="18" charset="0"/>
                <a:cs typeface="Times New Roman" pitchFamily="18" charset="0"/>
              </a:rPr>
              <a:t>Minus</a:t>
            </a:r>
            <a:r>
              <a:rPr lang="en-US" sz="2400" dirty="0">
                <a:latin typeface="Times New Roman" pitchFamily="18" charset="0"/>
                <a:cs typeface="Times New Roman" pitchFamily="18" charset="0"/>
              </a:rPr>
              <a:t> p-tax replacement revenue received, revenue received from Solar Farm tax, and recoveries (from July 1, 2020 thru June 30, 2021).</a:t>
            </a:r>
          </a:p>
          <a:p>
            <a:pPr eaLnBrk="1" fontAlgn="auto" hangingPunct="1">
              <a:spcAft>
                <a:spcPts val="0"/>
              </a:spcAft>
              <a:buSzPct val="125000"/>
              <a:defRPr/>
            </a:pPr>
            <a:r>
              <a:rPr lang="en-US" sz="2400" dirty="0">
                <a:latin typeface="Times New Roman" pitchFamily="18" charset="0"/>
                <a:cs typeface="Times New Roman" pitchFamily="18" charset="0"/>
              </a:rPr>
              <a:t>Plus budgeted forgone.( up to 1% or 3% with a capital project)</a:t>
            </a:r>
          </a:p>
        </p:txBody>
      </p:sp>
      <p:sp>
        <p:nvSpPr>
          <p:cNvPr id="5" name="Slide Number Placeholder 4">
            <a:extLst>
              <a:ext uri="{FF2B5EF4-FFF2-40B4-BE49-F238E27FC236}">
                <a16:creationId xmlns:a16="http://schemas.microsoft.com/office/drawing/2014/main" id="{E7C9399C-852C-47A9-BE00-B499BDF54E94}"/>
              </a:ext>
            </a:extLst>
          </p:cNvPr>
          <p:cNvSpPr>
            <a:spLocks noGrp="1"/>
          </p:cNvSpPr>
          <p:nvPr>
            <p:ph type="sldNum" sz="quarter" idx="12"/>
          </p:nvPr>
        </p:nvSpPr>
        <p:spPr/>
        <p:txBody>
          <a:bodyPr/>
          <a:lstStyle/>
          <a:p>
            <a:pPr>
              <a:defRPr/>
            </a:pPr>
            <a:fld id="{78B82E96-E6A8-457B-BBB2-55D550541F5F}" type="slidenum">
              <a:rPr lang="en-US" smtClean="0"/>
              <a:pPr>
                <a:defRPr/>
              </a:pPr>
              <a:t>13</a:t>
            </a:fld>
            <a:endParaRPr lang="en-US"/>
          </a:p>
        </p:txBody>
      </p:sp>
    </p:spTree>
    <p:extLst>
      <p:ext uri="{BB962C8B-B14F-4D97-AF65-F5344CB8AC3E}">
        <p14:creationId xmlns:p14="http://schemas.microsoft.com/office/powerpoint/2010/main" val="25287247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Property Tax Replacements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211318265"/>
              </p:ext>
            </p:extLst>
          </p:nvPr>
        </p:nvGraphicFramePr>
        <p:xfrm>
          <a:off x="228600" y="2514600"/>
          <a:ext cx="8686800" cy="3235960"/>
        </p:xfrm>
        <a:graphic>
          <a:graphicData uri="http://schemas.openxmlformats.org/drawingml/2006/table">
            <a:tbl>
              <a:tblPr firstRow="1" bandRow="1">
                <a:tableStyleId>{5C22544A-7EE6-4342-B048-85BDC9FD1C3A}</a:tableStyleId>
              </a:tblPr>
              <a:tblGrid>
                <a:gridCol w="8686800">
                  <a:extLst>
                    <a:ext uri="{9D8B030D-6E8A-4147-A177-3AD203B41FA5}">
                      <a16:colId xmlns:a16="http://schemas.microsoft.com/office/drawing/2014/main" val="3915736936"/>
                    </a:ext>
                  </a:extLst>
                </a:gridCol>
              </a:tblGrid>
              <a:tr h="370840">
                <a:tc>
                  <a:txBody>
                    <a:bodyPr/>
                    <a:lstStyle/>
                    <a:p>
                      <a:pPr algn="ctr"/>
                      <a:r>
                        <a:rPr lang="en-US" dirty="0"/>
                        <a:t>Replacement</a:t>
                      </a:r>
                      <a:r>
                        <a:rPr lang="en-US" baseline="0" dirty="0"/>
                        <a:t> Amounts </a:t>
                      </a:r>
                      <a:endParaRPr lang="en-US" dirty="0"/>
                    </a:p>
                  </a:txBody>
                  <a:tcPr/>
                </a:tc>
                <a:extLst>
                  <a:ext uri="{0D108BD9-81ED-4DB2-BD59-A6C34878D82A}">
                    <a16:rowId xmlns:a16="http://schemas.microsoft.com/office/drawing/2014/main" val="476867748"/>
                  </a:ext>
                </a:extLst>
              </a:tr>
              <a:tr h="370840">
                <a:tc>
                  <a:txBody>
                    <a:bodyPr/>
                    <a:lstStyle/>
                    <a:p>
                      <a:r>
                        <a:rPr lang="en-US" dirty="0"/>
                        <a:t>Agricultural</a:t>
                      </a:r>
                      <a:r>
                        <a:rPr lang="en-US" baseline="0" dirty="0"/>
                        <a:t> Equipment Replacement – amount unchanged since 2006.</a:t>
                      </a:r>
                      <a:endParaRPr lang="en-US" dirty="0"/>
                    </a:p>
                  </a:txBody>
                  <a:tcPr/>
                </a:tc>
                <a:extLst>
                  <a:ext uri="{0D108BD9-81ED-4DB2-BD59-A6C34878D82A}">
                    <a16:rowId xmlns:a16="http://schemas.microsoft.com/office/drawing/2014/main" val="3289804162"/>
                  </a:ext>
                </a:extLst>
              </a:tr>
              <a:tr h="370840">
                <a:tc>
                  <a:txBody>
                    <a:bodyPr/>
                    <a:lstStyle/>
                    <a:p>
                      <a:r>
                        <a:rPr lang="en-US" dirty="0"/>
                        <a:t>Personal Property Reimbursement</a:t>
                      </a:r>
                      <a:r>
                        <a:rPr lang="en-US" baseline="0" dirty="0"/>
                        <a:t> – fixed at 2013 amount unless corrected.</a:t>
                      </a:r>
                      <a:endParaRPr lang="en-US" dirty="0"/>
                    </a:p>
                  </a:txBody>
                  <a:tcPr/>
                </a:tc>
                <a:extLst>
                  <a:ext uri="{0D108BD9-81ED-4DB2-BD59-A6C34878D82A}">
                    <a16:rowId xmlns:a16="http://schemas.microsoft.com/office/drawing/2014/main" val="913485395"/>
                  </a:ext>
                </a:extLst>
              </a:tr>
              <a:tr h="370840">
                <a:tc>
                  <a:txBody>
                    <a:bodyPr/>
                    <a:lstStyle/>
                    <a:p>
                      <a:pPr marL="0" algn="ctr" defTabSz="914400" rtl="0" eaLnBrk="1" latinLnBrk="0" hangingPunct="1"/>
                      <a:r>
                        <a:rPr lang="en-US" sz="1800" b="1" kern="1200" dirty="0">
                          <a:solidFill>
                            <a:schemeClr val="lt1"/>
                          </a:solidFill>
                          <a:latin typeface="+mn-lt"/>
                          <a:ea typeface="+mn-ea"/>
                          <a:cs typeface="+mn-cs"/>
                        </a:rPr>
                        <a:t>Recovered/Recaptured amounts received by district July 1, 2019 through June 30, 2020</a:t>
                      </a:r>
                    </a:p>
                  </a:txBody>
                  <a:tcPr>
                    <a:solidFill>
                      <a:schemeClr val="accent1"/>
                    </a:solidFill>
                  </a:tcPr>
                </a:tc>
                <a:extLst>
                  <a:ext uri="{0D108BD9-81ED-4DB2-BD59-A6C34878D82A}">
                    <a16:rowId xmlns:a16="http://schemas.microsoft.com/office/drawing/2014/main" val="1254530406"/>
                  </a:ext>
                </a:extLst>
              </a:tr>
              <a:tr h="370840">
                <a:tc>
                  <a:txBody>
                    <a:bodyPr/>
                    <a:lstStyle/>
                    <a:p>
                      <a:r>
                        <a:rPr lang="en-US" dirty="0"/>
                        <a:t>Recovered Homeowner’s Exemption</a:t>
                      </a:r>
                      <a:r>
                        <a:rPr lang="en-US" baseline="0" dirty="0"/>
                        <a:t> – Improperly claimed H/E.</a:t>
                      </a:r>
                      <a:endParaRPr lang="en-US" dirty="0"/>
                    </a:p>
                  </a:txBody>
                  <a:tcPr/>
                </a:tc>
                <a:extLst>
                  <a:ext uri="{0D108BD9-81ED-4DB2-BD59-A6C34878D82A}">
                    <a16:rowId xmlns:a16="http://schemas.microsoft.com/office/drawing/2014/main" val="566623165"/>
                  </a:ext>
                </a:extLst>
              </a:tr>
              <a:tr h="370840">
                <a:tc>
                  <a:txBody>
                    <a:bodyPr/>
                    <a:lstStyle/>
                    <a:p>
                      <a:r>
                        <a:rPr lang="en-US" dirty="0"/>
                        <a:t>Recaptured QIE - </a:t>
                      </a:r>
                      <a:r>
                        <a:rPr lang="en-US" sz="1800" dirty="0"/>
                        <a:t>Property tax exemption in lieu of Investment Tax Credit</a:t>
                      </a:r>
                      <a:r>
                        <a:rPr lang="en-US" sz="1800" baseline="0" dirty="0"/>
                        <a:t> (QIE)</a:t>
                      </a:r>
                      <a:endParaRPr lang="en-US" dirty="0"/>
                    </a:p>
                  </a:txBody>
                  <a:tcPr/>
                </a:tc>
                <a:extLst>
                  <a:ext uri="{0D108BD9-81ED-4DB2-BD59-A6C34878D82A}">
                    <a16:rowId xmlns:a16="http://schemas.microsoft.com/office/drawing/2014/main" val="491226202"/>
                  </a:ext>
                </a:extLst>
              </a:tr>
              <a:tr h="370840">
                <a:tc>
                  <a:txBody>
                    <a:bodyPr/>
                    <a:lstStyle/>
                    <a:p>
                      <a:r>
                        <a:rPr lang="en-US" dirty="0"/>
                        <a:t>Recovered personal</a:t>
                      </a:r>
                      <a:r>
                        <a:rPr lang="en-US" baseline="0" dirty="0"/>
                        <a:t> property reimbursement – Improperly granted PP Exemption if for years after 2013.</a:t>
                      </a:r>
                      <a:endParaRPr lang="en-US" dirty="0"/>
                    </a:p>
                  </a:txBody>
                  <a:tcPr/>
                </a:tc>
                <a:extLst>
                  <a:ext uri="{0D108BD9-81ED-4DB2-BD59-A6C34878D82A}">
                    <a16:rowId xmlns:a16="http://schemas.microsoft.com/office/drawing/2014/main" val="202198686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Recovery of erroneous provisional property tax exemption per I.C.§ 63-1305C.</a:t>
                      </a:r>
                      <a:endParaRPr lang="en-US" dirty="0"/>
                    </a:p>
                  </a:txBody>
                  <a:tcPr/>
                </a:tc>
                <a:extLst>
                  <a:ext uri="{0D108BD9-81ED-4DB2-BD59-A6C34878D82A}">
                    <a16:rowId xmlns:a16="http://schemas.microsoft.com/office/drawing/2014/main" val="565182135"/>
                  </a:ext>
                </a:extLst>
              </a:tr>
            </a:tbl>
          </a:graphicData>
        </a:graphic>
      </p:graphicFrame>
      <p:sp>
        <p:nvSpPr>
          <p:cNvPr id="3" name="TextBox 2">
            <a:extLst>
              <a:ext uri="{FF2B5EF4-FFF2-40B4-BE49-F238E27FC236}">
                <a16:creationId xmlns:a16="http://schemas.microsoft.com/office/drawing/2014/main" id="{71324900-A37F-41B1-88E3-A204409A05B3}"/>
              </a:ext>
            </a:extLst>
          </p:cNvPr>
          <p:cNvSpPr txBox="1"/>
          <p:nvPr/>
        </p:nvSpPr>
        <p:spPr>
          <a:xfrm>
            <a:off x="457200" y="1447800"/>
            <a:ext cx="8382000" cy="646331"/>
          </a:xfrm>
          <a:prstGeom prst="rect">
            <a:avLst/>
          </a:prstGeom>
          <a:noFill/>
        </p:spPr>
        <p:txBody>
          <a:bodyPr wrap="square" rtlCol="0">
            <a:spAutoFit/>
          </a:bodyPr>
          <a:lstStyle/>
          <a:p>
            <a:r>
              <a:rPr lang="en-US" dirty="0"/>
              <a:t>These are added back to determine the highest of the last 3 years and are included in the 3% increase.</a:t>
            </a:r>
          </a:p>
        </p:txBody>
      </p:sp>
      <p:sp>
        <p:nvSpPr>
          <p:cNvPr id="6" name="Slide Number Placeholder 5">
            <a:extLst>
              <a:ext uri="{FF2B5EF4-FFF2-40B4-BE49-F238E27FC236}">
                <a16:creationId xmlns:a16="http://schemas.microsoft.com/office/drawing/2014/main" id="{7B0DCF9B-CEA5-42EC-9E17-DCCEA942DB68}"/>
              </a:ext>
            </a:extLst>
          </p:cNvPr>
          <p:cNvSpPr>
            <a:spLocks noGrp="1"/>
          </p:cNvSpPr>
          <p:nvPr>
            <p:ph type="sldNum" sz="quarter" idx="12"/>
          </p:nvPr>
        </p:nvSpPr>
        <p:spPr/>
        <p:txBody>
          <a:bodyPr/>
          <a:lstStyle/>
          <a:p>
            <a:pPr>
              <a:defRPr/>
            </a:pPr>
            <a:fld id="{78B82E96-E6A8-457B-BBB2-55D550541F5F}" type="slidenum">
              <a:rPr lang="en-US" smtClean="0"/>
              <a:pPr>
                <a:defRPr/>
              </a:pPr>
              <a:t>14</a:t>
            </a:fld>
            <a:endParaRPr lang="en-US"/>
          </a:p>
        </p:txBody>
      </p:sp>
    </p:spTree>
    <p:extLst>
      <p:ext uri="{BB962C8B-B14F-4D97-AF65-F5344CB8AC3E}">
        <p14:creationId xmlns:p14="http://schemas.microsoft.com/office/powerpoint/2010/main" val="19530812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BD45C-3951-4C8B-9C0E-C968B405C74D}"/>
              </a:ext>
            </a:extLst>
          </p:cNvPr>
          <p:cNvSpPr>
            <a:spLocks noGrp="1"/>
          </p:cNvSpPr>
          <p:nvPr>
            <p:ph type="title"/>
          </p:nvPr>
        </p:nvSpPr>
        <p:spPr>
          <a:xfrm>
            <a:off x="356532" y="609600"/>
            <a:ext cx="8229600" cy="1143000"/>
          </a:xfrm>
        </p:spPr>
        <p:txBody>
          <a:bodyPr/>
          <a:lstStyle/>
          <a:p>
            <a:r>
              <a:rPr lang="en-US" dirty="0"/>
              <a:t>Property Tax Replacements</a:t>
            </a:r>
          </a:p>
        </p:txBody>
      </p:sp>
      <p:graphicFrame>
        <p:nvGraphicFramePr>
          <p:cNvPr id="5" name="Table 4">
            <a:extLst>
              <a:ext uri="{FF2B5EF4-FFF2-40B4-BE49-F238E27FC236}">
                <a16:creationId xmlns:a16="http://schemas.microsoft.com/office/drawing/2014/main" id="{86444CA7-08B5-4096-93BD-4FB53FA6BAFD}"/>
              </a:ext>
            </a:extLst>
          </p:cNvPr>
          <p:cNvGraphicFramePr>
            <a:graphicFrameLocks noGrp="1"/>
          </p:cNvGraphicFramePr>
          <p:nvPr>
            <p:extLst>
              <p:ext uri="{D42A27DB-BD31-4B8C-83A1-F6EECF244321}">
                <p14:modId xmlns:p14="http://schemas.microsoft.com/office/powerpoint/2010/main" val="868936515"/>
              </p:ext>
            </p:extLst>
          </p:nvPr>
        </p:nvGraphicFramePr>
        <p:xfrm>
          <a:off x="228600" y="3962400"/>
          <a:ext cx="8686800" cy="1010920"/>
        </p:xfrm>
        <a:graphic>
          <a:graphicData uri="http://schemas.openxmlformats.org/drawingml/2006/table">
            <a:tbl>
              <a:tblPr firstRow="1" bandRow="1">
                <a:tableStyleId>{5C22544A-7EE6-4342-B048-85BDC9FD1C3A}</a:tableStyleId>
              </a:tblPr>
              <a:tblGrid>
                <a:gridCol w="8686800">
                  <a:extLst>
                    <a:ext uri="{9D8B030D-6E8A-4147-A177-3AD203B41FA5}">
                      <a16:colId xmlns:a16="http://schemas.microsoft.com/office/drawing/2014/main" val="2182457565"/>
                    </a:ext>
                  </a:extLst>
                </a:gridCol>
              </a:tblGrid>
              <a:tr h="294640">
                <a:tc>
                  <a:txBody>
                    <a:bodyPr/>
                    <a:lstStyle/>
                    <a:p>
                      <a:r>
                        <a:rPr lang="en-US" dirty="0"/>
                        <a:t>Replacement</a:t>
                      </a:r>
                      <a:r>
                        <a:rPr lang="en-US" baseline="0" dirty="0"/>
                        <a:t> amount not included in 3% increase computation but added back to compute maximum property tax capacity.</a:t>
                      </a:r>
                      <a:endParaRPr lang="en-US" dirty="0"/>
                    </a:p>
                  </a:txBody>
                  <a:tcPr/>
                </a:tc>
                <a:extLst>
                  <a:ext uri="{0D108BD9-81ED-4DB2-BD59-A6C34878D82A}">
                    <a16:rowId xmlns:a16="http://schemas.microsoft.com/office/drawing/2014/main" val="335900677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Revenue received</a:t>
                      </a:r>
                      <a:r>
                        <a:rPr lang="en-US" baseline="0" dirty="0"/>
                        <a:t> from Solar Farm Tax received 7-1-2019 through 6-30-2020.</a:t>
                      </a:r>
                    </a:p>
                  </a:txBody>
                  <a:tcPr/>
                </a:tc>
                <a:extLst>
                  <a:ext uri="{0D108BD9-81ED-4DB2-BD59-A6C34878D82A}">
                    <a16:rowId xmlns:a16="http://schemas.microsoft.com/office/drawing/2014/main" val="3899012915"/>
                  </a:ext>
                </a:extLst>
              </a:tr>
            </a:tbl>
          </a:graphicData>
        </a:graphic>
      </p:graphicFrame>
      <p:sp>
        <p:nvSpPr>
          <p:cNvPr id="8" name="TextBox 7">
            <a:extLst>
              <a:ext uri="{FF2B5EF4-FFF2-40B4-BE49-F238E27FC236}">
                <a16:creationId xmlns:a16="http://schemas.microsoft.com/office/drawing/2014/main" id="{7018198C-52C9-4DE9-8FDF-2A109CC57F90}"/>
              </a:ext>
            </a:extLst>
          </p:cNvPr>
          <p:cNvSpPr txBox="1"/>
          <p:nvPr/>
        </p:nvSpPr>
        <p:spPr>
          <a:xfrm>
            <a:off x="280332" y="2209800"/>
            <a:ext cx="8382000" cy="1477328"/>
          </a:xfrm>
          <a:prstGeom prst="rect">
            <a:avLst/>
          </a:prstGeom>
          <a:noFill/>
        </p:spPr>
        <p:txBody>
          <a:bodyPr wrap="square" rtlCol="0">
            <a:spAutoFit/>
          </a:bodyPr>
          <a:lstStyle/>
          <a:p>
            <a:r>
              <a:rPr lang="en-US" dirty="0"/>
              <a:t>These are NOT added back to determine the highest of the last 3 years or given a 3% increase.</a:t>
            </a:r>
          </a:p>
          <a:p>
            <a:endParaRPr lang="en-US" dirty="0"/>
          </a:p>
          <a:p>
            <a:r>
              <a:rPr lang="en-US" dirty="0"/>
              <a:t>The immediate prior year solar farm tax is added to your budget authority.</a:t>
            </a:r>
          </a:p>
          <a:p>
            <a:endParaRPr lang="en-US" dirty="0"/>
          </a:p>
        </p:txBody>
      </p:sp>
      <p:sp>
        <p:nvSpPr>
          <p:cNvPr id="4" name="Slide Number Placeholder 3">
            <a:extLst>
              <a:ext uri="{FF2B5EF4-FFF2-40B4-BE49-F238E27FC236}">
                <a16:creationId xmlns:a16="http://schemas.microsoft.com/office/drawing/2014/main" id="{CEB0B565-AC43-4566-A4F3-7179FA2242E9}"/>
              </a:ext>
            </a:extLst>
          </p:cNvPr>
          <p:cNvSpPr>
            <a:spLocks noGrp="1"/>
          </p:cNvSpPr>
          <p:nvPr>
            <p:ph type="sldNum" sz="quarter" idx="12"/>
          </p:nvPr>
        </p:nvSpPr>
        <p:spPr/>
        <p:txBody>
          <a:bodyPr/>
          <a:lstStyle/>
          <a:p>
            <a:pPr>
              <a:defRPr/>
            </a:pPr>
            <a:fld id="{78B82E96-E6A8-457B-BBB2-55D550541F5F}" type="slidenum">
              <a:rPr lang="en-US" smtClean="0"/>
              <a:pPr>
                <a:defRPr/>
              </a:pPr>
              <a:t>15</a:t>
            </a:fld>
            <a:endParaRPr lang="en-US"/>
          </a:p>
        </p:txBody>
      </p:sp>
    </p:spTree>
    <p:extLst>
      <p:ext uri="{BB962C8B-B14F-4D97-AF65-F5344CB8AC3E}">
        <p14:creationId xmlns:p14="http://schemas.microsoft.com/office/powerpoint/2010/main" val="27125019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152400"/>
            <a:ext cx="8229600" cy="685800"/>
          </a:xfrm>
        </p:spPr>
        <p:txBody>
          <a:bodyPr>
            <a:normAutofit fontScale="90000"/>
          </a:bodyPr>
          <a:lstStyle/>
          <a:p>
            <a:pPr eaLnBrk="1" fontAlgn="auto" hangingPunct="1">
              <a:spcAft>
                <a:spcPts val="0"/>
              </a:spcAft>
              <a:defRPr/>
            </a:pPr>
            <a:r>
              <a:rPr lang="en-US" b="1" dirty="0"/>
              <a:t>Forgone Amount</a:t>
            </a:r>
            <a:br>
              <a:rPr lang="en-US" b="1" dirty="0"/>
            </a:br>
            <a:r>
              <a:rPr lang="en-US" sz="2700" b="1" dirty="0"/>
              <a:t>(not applicable to School Districts)</a:t>
            </a:r>
          </a:p>
        </p:txBody>
      </p:sp>
      <p:sp>
        <p:nvSpPr>
          <p:cNvPr id="37891" name="Content Placeholder 5"/>
          <p:cNvSpPr>
            <a:spLocks noGrp="1"/>
          </p:cNvSpPr>
          <p:nvPr>
            <p:ph idx="1"/>
          </p:nvPr>
        </p:nvSpPr>
        <p:spPr>
          <a:xfrm>
            <a:off x="152400" y="914400"/>
            <a:ext cx="8839200" cy="5486400"/>
          </a:xfrm>
        </p:spPr>
        <p:txBody>
          <a:bodyPr/>
          <a:lstStyle/>
          <a:p>
            <a:pPr eaLnBrk="1" hangingPunct="1">
              <a:spcBef>
                <a:spcPct val="0"/>
              </a:spcBef>
            </a:pPr>
            <a:r>
              <a:rPr lang="en-US" dirty="0"/>
              <a:t>Amount of a previously allowable increase in non-exempt property tax portion of budget that was </a:t>
            </a:r>
            <a:r>
              <a:rPr lang="en-US" u="sng" dirty="0"/>
              <a:t>not</a:t>
            </a:r>
            <a:r>
              <a:rPr lang="en-US" dirty="0"/>
              <a:t> taken.</a:t>
            </a:r>
          </a:p>
          <a:p>
            <a:pPr eaLnBrk="1" hangingPunct="1">
              <a:spcBef>
                <a:spcPct val="0"/>
              </a:spcBef>
              <a:buFont typeface="Arial" pitchFamily="34" charset="0"/>
              <a:buNone/>
            </a:pPr>
            <a:r>
              <a:rPr lang="en-US" u="sng" dirty="0"/>
              <a:t>Example:</a:t>
            </a:r>
            <a:endParaRPr lang="en-US" dirty="0"/>
          </a:p>
          <a:p>
            <a:pPr eaLnBrk="1" hangingPunct="1">
              <a:spcBef>
                <a:spcPct val="0"/>
              </a:spcBef>
              <a:buFont typeface="Arial" pitchFamily="34" charset="0"/>
              <a:buNone/>
            </a:pPr>
            <a:r>
              <a:rPr lang="en-US" dirty="0"/>
              <a:t>	</a:t>
            </a:r>
            <a:r>
              <a:rPr lang="en-US" sz="2400" dirty="0"/>
              <a:t>After certifying in 2020, the highest non-exempt property tax budget of last 3 years was $100,000.</a:t>
            </a:r>
          </a:p>
          <a:p>
            <a:pPr eaLnBrk="1" hangingPunct="1">
              <a:spcBef>
                <a:spcPct val="0"/>
              </a:spcBef>
              <a:buFont typeface="Arial" pitchFamily="34" charset="0"/>
              <a:buNone/>
            </a:pPr>
            <a:r>
              <a:rPr lang="en-US" sz="2400" dirty="0"/>
              <a:t>	No new construction or annexation;</a:t>
            </a:r>
          </a:p>
          <a:p>
            <a:pPr eaLnBrk="1" hangingPunct="1">
              <a:spcBef>
                <a:spcPct val="0"/>
              </a:spcBef>
              <a:buFont typeface="Arial" pitchFamily="34" charset="0"/>
              <a:buNone/>
            </a:pPr>
            <a:r>
              <a:rPr lang="en-US" sz="2400" dirty="0"/>
              <a:t>	No replacement monies;</a:t>
            </a:r>
          </a:p>
          <a:p>
            <a:pPr eaLnBrk="1" hangingPunct="1">
              <a:spcBef>
                <a:spcPct val="0"/>
              </a:spcBef>
              <a:buFont typeface="Arial" pitchFamily="34" charset="0"/>
              <a:buNone/>
            </a:pPr>
            <a:r>
              <a:rPr lang="en-US" sz="2400" dirty="0"/>
              <a:t>	$100,000 X 3% = $3,000 = $103,000 max. for 2021;  </a:t>
            </a:r>
          </a:p>
          <a:p>
            <a:pPr eaLnBrk="1" hangingPunct="1">
              <a:spcBef>
                <a:spcPct val="0"/>
              </a:spcBef>
              <a:buFont typeface="Arial" pitchFamily="34" charset="0"/>
              <a:buNone/>
            </a:pPr>
            <a:r>
              <a:rPr lang="en-US" dirty="0"/>
              <a:t>	District certifies $102,000 in 2020</a:t>
            </a:r>
          </a:p>
          <a:p>
            <a:pPr eaLnBrk="1" hangingPunct="1">
              <a:spcBef>
                <a:spcPct val="0"/>
              </a:spcBef>
              <a:buFont typeface="Arial" pitchFamily="34" charset="0"/>
              <a:buNone/>
            </a:pPr>
            <a:r>
              <a:rPr lang="en-US" dirty="0"/>
              <a:t>	forgone amount available in 2021 = $1,000</a:t>
            </a:r>
          </a:p>
          <a:p>
            <a:pPr eaLnBrk="1" hangingPunct="1">
              <a:spcBef>
                <a:spcPct val="0"/>
              </a:spcBef>
              <a:buFont typeface="Arial" pitchFamily="34" charset="0"/>
              <a:buNone/>
            </a:pPr>
            <a:endParaRPr lang="en-US" dirty="0"/>
          </a:p>
          <a:p>
            <a:pPr eaLnBrk="1" hangingPunct="1"/>
            <a:endParaRPr lang="en-US" dirty="0"/>
          </a:p>
        </p:txBody>
      </p:sp>
      <p:sp>
        <p:nvSpPr>
          <p:cNvPr id="7" name="TextBox 6"/>
          <p:cNvSpPr txBox="1"/>
          <p:nvPr/>
        </p:nvSpPr>
        <p:spPr>
          <a:xfrm>
            <a:off x="242888" y="5867400"/>
            <a:ext cx="8584466" cy="646331"/>
          </a:xfrm>
          <a:prstGeom prst="rect">
            <a:avLst/>
          </a:prstGeom>
          <a:solidFill>
            <a:schemeClr val="bg1">
              <a:lumMod val="75000"/>
            </a:schemeClr>
          </a:solidFill>
          <a:ln>
            <a:solidFill>
              <a:schemeClr val="accent1"/>
            </a:solidFill>
          </a:ln>
        </p:spPr>
        <p:txBody>
          <a:bodyPr wrap="none">
            <a:spAutoFit/>
          </a:bodyPr>
          <a:lstStyle/>
          <a:p>
            <a:pPr>
              <a:defRPr/>
            </a:pPr>
            <a:r>
              <a:rPr lang="en-US" dirty="0">
                <a:latin typeface="Arial" charset="0"/>
                <a:cs typeface="+mn-cs"/>
              </a:rPr>
              <a:t>Never expires and once taken, becomes part of base for future 3% calculations.</a:t>
            </a:r>
          </a:p>
          <a:p>
            <a:pPr>
              <a:defRPr/>
            </a:pPr>
            <a:r>
              <a:rPr lang="en-US" dirty="0">
                <a:latin typeface="Arial" charset="0"/>
                <a:cs typeface="+mn-cs"/>
              </a:rPr>
              <a:t>A more detailed explanation is provided with example calculations in the appendix.</a:t>
            </a:r>
          </a:p>
        </p:txBody>
      </p:sp>
      <p:sp>
        <p:nvSpPr>
          <p:cNvPr id="6" name="Slide Number Placeholder 4"/>
          <p:cNvSpPr txBox="1">
            <a:spLocks/>
          </p:cNvSpPr>
          <p:nvPr/>
        </p:nvSpPr>
        <p:spPr bwMode="auto">
          <a:xfrm>
            <a:off x="6705600" y="6508750"/>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defPPr>
              <a:defRPr lang="en-US"/>
            </a:defPPr>
            <a:lvl1pPr algn="r" rtl="0" fontAlgn="base">
              <a:spcBef>
                <a:spcPct val="0"/>
              </a:spcBef>
              <a:spcAft>
                <a:spcPct val="0"/>
              </a:spcAft>
              <a:defRPr sz="1200" kern="120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B40C9E2A-C230-4D42-B7B6-B4210332A024}" type="slidenum">
              <a:rPr lang="en-US" smtClean="0">
                <a:latin typeface="Arial" pitchFamily="34" charset="0"/>
              </a:rPr>
              <a:pPr>
                <a:defRPr/>
              </a:pPr>
              <a:t>16</a:t>
            </a:fld>
            <a:endParaRPr lang="en-US" dirty="0">
              <a:latin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76200" y="211356"/>
            <a:ext cx="9144000" cy="685800"/>
          </a:xfrm>
        </p:spPr>
        <p:txBody>
          <a:bodyPr>
            <a:normAutofit fontScale="90000"/>
          </a:bodyPr>
          <a:lstStyle/>
          <a:p>
            <a:pPr eaLnBrk="1" fontAlgn="auto" hangingPunct="1">
              <a:spcAft>
                <a:spcPts val="0"/>
              </a:spcAft>
              <a:defRPr/>
            </a:pPr>
            <a:r>
              <a:rPr lang="en-US" b="1" dirty="0"/>
              <a:t>Forgone Amount without Budget Increase</a:t>
            </a:r>
            <a:br>
              <a:rPr lang="en-US" b="1" dirty="0"/>
            </a:br>
            <a:r>
              <a:rPr lang="en-US" sz="2700" b="1" dirty="0"/>
              <a:t>(not applicable to School Districts)</a:t>
            </a:r>
          </a:p>
        </p:txBody>
      </p:sp>
      <p:sp>
        <p:nvSpPr>
          <p:cNvPr id="37891" name="Content Placeholder 5"/>
          <p:cNvSpPr>
            <a:spLocks noGrp="1"/>
          </p:cNvSpPr>
          <p:nvPr>
            <p:ph idx="1"/>
          </p:nvPr>
        </p:nvSpPr>
        <p:spPr>
          <a:xfrm>
            <a:off x="152400" y="914400"/>
            <a:ext cx="8839200" cy="5486400"/>
          </a:xfrm>
        </p:spPr>
        <p:txBody>
          <a:bodyPr/>
          <a:lstStyle/>
          <a:p>
            <a:pPr eaLnBrk="1" hangingPunct="1">
              <a:spcBef>
                <a:spcPct val="0"/>
              </a:spcBef>
            </a:pPr>
            <a:r>
              <a:rPr lang="en-US" dirty="0"/>
              <a:t>If a taxing district elects to not take any budget increase they may take as much forgone as they have available provided, they do not exceed any levy limits. (3%,new construction, or annexation)</a:t>
            </a:r>
          </a:p>
          <a:p>
            <a:pPr eaLnBrk="1" hangingPunct="1">
              <a:spcBef>
                <a:spcPct val="0"/>
              </a:spcBef>
            </a:pPr>
            <a:r>
              <a:rPr lang="en-US" dirty="0"/>
              <a:t>When using this provision, the district can not elect to reserve any of the budget increases otherwise allowed as forgone.</a:t>
            </a:r>
          </a:p>
          <a:p>
            <a:pPr eaLnBrk="1" hangingPunct="1">
              <a:spcBef>
                <a:spcPct val="0"/>
              </a:spcBef>
            </a:pPr>
            <a:r>
              <a:rPr lang="en-US" dirty="0"/>
              <a:t>This provision of forgone is not subject to the 8% cap.</a:t>
            </a:r>
          </a:p>
          <a:p>
            <a:pPr marL="0" indent="0" eaLnBrk="1" hangingPunct="1">
              <a:spcBef>
                <a:spcPct val="0"/>
              </a:spcBef>
              <a:buNone/>
            </a:pPr>
            <a:endParaRPr lang="en-US" dirty="0"/>
          </a:p>
        </p:txBody>
      </p:sp>
      <p:sp>
        <p:nvSpPr>
          <p:cNvPr id="6" name="Slide Number Placeholder 4"/>
          <p:cNvSpPr txBox="1">
            <a:spLocks/>
          </p:cNvSpPr>
          <p:nvPr/>
        </p:nvSpPr>
        <p:spPr bwMode="auto">
          <a:xfrm>
            <a:off x="6705600" y="6508750"/>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defPPr>
              <a:defRPr lang="en-US"/>
            </a:defPPr>
            <a:lvl1pPr algn="r" rtl="0" fontAlgn="base">
              <a:spcBef>
                <a:spcPct val="0"/>
              </a:spcBef>
              <a:spcAft>
                <a:spcPct val="0"/>
              </a:spcAft>
              <a:defRPr sz="1200" kern="120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B40C9E2A-C230-4D42-B7B6-B4210332A024}" type="slidenum">
              <a:rPr lang="en-US" smtClean="0">
                <a:latin typeface="Arial" pitchFamily="34" charset="0"/>
              </a:rPr>
              <a:pPr>
                <a:defRPr/>
              </a:pPr>
              <a:t>17</a:t>
            </a:fld>
            <a:endParaRPr lang="en-US" dirty="0">
              <a:latin typeface="Arial" pitchFamily="34" charset="0"/>
            </a:endParaRPr>
          </a:p>
        </p:txBody>
      </p:sp>
    </p:spTree>
    <p:extLst>
      <p:ext uri="{BB962C8B-B14F-4D97-AF65-F5344CB8AC3E}">
        <p14:creationId xmlns:p14="http://schemas.microsoft.com/office/powerpoint/2010/main" val="7741789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152400"/>
            <a:ext cx="8229600" cy="685800"/>
          </a:xfrm>
        </p:spPr>
        <p:txBody>
          <a:bodyPr>
            <a:normAutofit fontScale="90000"/>
          </a:bodyPr>
          <a:lstStyle/>
          <a:p>
            <a:pPr eaLnBrk="1" fontAlgn="auto" hangingPunct="1">
              <a:spcAft>
                <a:spcPts val="0"/>
              </a:spcAft>
              <a:defRPr/>
            </a:pPr>
            <a:r>
              <a:rPr lang="en-US" b="1" dirty="0"/>
              <a:t>Forgone Amount and Capital Projects</a:t>
            </a:r>
            <a:br>
              <a:rPr lang="en-US" b="1" dirty="0"/>
            </a:br>
            <a:r>
              <a:rPr lang="en-US" sz="2700" b="1" dirty="0"/>
              <a:t>(not applicable to School Districts)</a:t>
            </a:r>
          </a:p>
        </p:txBody>
      </p:sp>
      <p:sp>
        <p:nvSpPr>
          <p:cNvPr id="37891" name="Content Placeholder 5"/>
          <p:cNvSpPr>
            <a:spLocks noGrp="1"/>
          </p:cNvSpPr>
          <p:nvPr>
            <p:ph idx="1"/>
          </p:nvPr>
        </p:nvSpPr>
        <p:spPr>
          <a:xfrm>
            <a:off x="152400" y="914400"/>
            <a:ext cx="8839200" cy="5486400"/>
          </a:xfrm>
        </p:spPr>
        <p:txBody>
          <a:bodyPr/>
          <a:lstStyle/>
          <a:p>
            <a:pPr eaLnBrk="1" hangingPunct="1">
              <a:spcBef>
                <a:spcPct val="0"/>
              </a:spcBef>
            </a:pPr>
            <a:r>
              <a:rPr lang="en-US" dirty="0"/>
              <a:t>If the taxing district has a capital project, they may use up to 3% of forgone. (3% total over the lesser of their max budget or 8% cap)</a:t>
            </a:r>
          </a:p>
          <a:p>
            <a:pPr eaLnBrk="1" hangingPunct="1">
              <a:spcBef>
                <a:spcPct val="0"/>
              </a:spcBef>
            </a:pPr>
            <a:r>
              <a:rPr lang="en-US" dirty="0"/>
              <a:t>This must be tracked annually for all years of the Capital project and then subtracted from the taxing districts p-tax budget after completion with notification to the Idaho State Tax Commission.</a:t>
            </a:r>
          </a:p>
          <a:p>
            <a:pPr eaLnBrk="1" hangingPunct="1"/>
            <a:endParaRPr lang="en-US" dirty="0"/>
          </a:p>
        </p:txBody>
      </p:sp>
      <p:sp>
        <p:nvSpPr>
          <p:cNvPr id="6" name="Slide Number Placeholder 4"/>
          <p:cNvSpPr txBox="1">
            <a:spLocks/>
          </p:cNvSpPr>
          <p:nvPr/>
        </p:nvSpPr>
        <p:spPr bwMode="auto">
          <a:xfrm>
            <a:off x="6705600" y="6508750"/>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defPPr>
              <a:defRPr lang="en-US"/>
            </a:defPPr>
            <a:lvl1pPr algn="r" rtl="0" fontAlgn="base">
              <a:spcBef>
                <a:spcPct val="0"/>
              </a:spcBef>
              <a:spcAft>
                <a:spcPct val="0"/>
              </a:spcAft>
              <a:defRPr sz="1200" kern="120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B40C9E2A-C230-4D42-B7B6-B4210332A024}" type="slidenum">
              <a:rPr lang="en-US" smtClean="0">
                <a:latin typeface="Arial" pitchFamily="34" charset="0"/>
              </a:rPr>
              <a:pPr>
                <a:defRPr/>
              </a:pPr>
              <a:t>18</a:t>
            </a:fld>
            <a:endParaRPr lang="en-US" dirty="0">
              <a:latin typeface="Arial" pitchFamily="34" charset="0"/>
            </a:endParaRPr>
          </a:p>
        </p:txBody>
      </p:sp>
      <p:pic>
        <p:nvPicPr>
          <p:cNvPr id="2" name="Picture 1">
            <a:extLst>
              <a:ext uri="{FF2B5EF4-FFF2-40B4-BE49-F238E27FC236}">
                <a16:creationId xmlns:a16="http://schemas.microsoft.com/office/drawing/2014/main" id="{90E9FE03-6096-4787-BA2C-B3A8BDD1246F}"/>
              </a:ext>
            </a:extLst>
          </p:cNvPr>
          <p:cNvPicPr>
            <a:picLocks noChangeAspect="1"/>
          </p:cNvPicPr>
          <p:nvPr/>
        </p:nvPicPr>
        <p:blipFill>
          <a:blip r:embed="rId2"/>
          <a:stretch>
            <a:fillRect/>
          </a:stretch>
        </p:blipFill>
        <p:spPr>
          <a:xfrm>
            <a:off x="609600" y="4419600"/>
            <a:ext cx="7843838" cy="1371600"/>
          </a:xfrm>
          <a:prstGeom prst="rect">
            <a:avLst/>
          </a:prstGeom>
        </p:spPr>
      </p:pic>
    </p:spTree>
    <p:extLst>
      <p:ext uri="{BB962C8B-B14F-4D97-AF65-F5344CB8AC3E}">
        <p14:creationId xmlns:p14="http://schemas.microsoft.com/office/powerpoint/2010/main" val="12954205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6D2B9-C05B-44D7-B531-5095D3952259}"/>
              </a:ext>
            </a:extLst>
          </p:cNvPr>
          <p:cNvSpPr>
            <a:spLocks noGrp="1"/>
          </p:cNvSpPr>
          <p:nvPr>
            <p:ph type="title"/>
          </p:nvPr>
        </p:nvSpPr>
        <p:spPr>
          <a:xfrm>
            <a:off x="457200" y="274638"/>
            <a:ext cx="8305800" cy="1143000"/>
          </a:xfrm>
        </p:spPr>
        <p:txBody>
          <a:bodyPr/>
          <a:lstStyle/>
          <a:p>
            <a:r>
              <a:rPr lang="en-US" dirty="0"/>
              <a:t>Forgone example with new changes</a:t>
            </a:r>
          </a:p>
        </p:txBody>
      </p:sp>
      <p:sp>
        <p:nvSpPr>
          <p:cNvPr id="4" name="TextBox 3">
            <a:extLst>
              <a:ext uri="{FF2B5EF4-FFF2-40B4-BE49-F238E27FC236}">
                <a16:creationId xmlns:a16="http://schemas.microsoft.com/office/drawing/2014/main" id="{EA33545A-759A-4F81-B011-778B417F9595}"/>
              </a:ext>
            </a:extLst>
          </p:cNvPr>
          <p:cNvSpPr txBox="1"/>
          <p:nvPr/>
        </p:nvSpPr>
        <p:spPr>
          <a:xfrm>
            <a:off x="2057400" y="1300242"/>
            <a:ext cx="4724400" cy="1846659"/>
          </a:xfrm>
          <a:prstGeom prst="rect">
            <a:avLst/>
          </a:prstGeom>
          <a:noFill/>
        </p:spPr>
        <p:txBody>
          <a:bodyPr wrap="square" rtlCol="0">
            <a:spAutoFit/>
          </a:bodyPr>
          <a:lstStyle/>
          <a:p>
            <a:r>
              <a:rPr lang="en-US" sz="2400" dirty="0"/>
              <a:t>100,000 Highest of the last 3 yrs.</a:t>
            </a:r>
          </a:p>
          <a:p>
            <a:r>
              <a:rPr lang="en-US" sz="2400" dirty="0"/>
              <a:t>+3,000     3% increase</a:t>
            </a:r>
          </a:p>
          <a:p>
            <a:r>
              <a:rPr lang="en-US" sz="2400" u="sng" dirty="0"/>
              <a:t>+2,000     New Construction</a:t>
            </a:r>
          </a:p>
          <a:p>
            <a:r>
              <a:rPr lang="en-US" sz="2400" dirty="0"/>
              <a:t>105,000</a:t>
            </a:r>
          </a:p>
          <a:p>
            <a:endParaRPr lang="en-US" dirty="0"/>
          </a:p>
        </p:txBody>
      </p:sp>
      <p:sp>
        <p:nvSpPr>
          <p:cNvPr id="5" name="TextBox 4">
            <a:extLst>
              <a:ext uri="{FF2B5EF4-FFF2-40B4-BE49-F238E27FC236}">
                <a16:creationId xmlns:a16="http://schemas.microsoft.com/office/drawing/2014/main" id="{31D9F43B-7AA0-43B1-B670-5F955A9C136F}"/>
              </a:ext>
            </a:extLst>
          </p:cNvPr>
          <p:cNvSpPr txBox="1"/>
          <p:nvPr/>
        </p:nvSpPr>
        <p:spPr>
          <a:xfrm>
            <a:off x="76200" y="4191000"/>
            <a:ext cx="3962400" cy="1323439"/>
          </a:xfrm>
          <a:prstGeom prst="rect">
            <a:avLst/>
          </a:prstGeom>
          <a:noFill/>
        </p:spPr>
        <p:txBody>
          <a:bodyPr wrap="square" rtlCol="0">
            <a:spAutoFit/>
          </a:bodyPr>
          <a:lstStyle/>
          <a:p>
            <a:r>
              <a:rPr lang="en-US" sz="2000" dirty="0"/>
              <a:t>No capital project</a:t>
            </a:r>
          </a:p>
          <a:p>
            <a:r>
              <a:rPr lang="en-US" sz="2000" u="sng" dirty="0"/>
              <a:t>1% of 105,000 </a:t>
            </a:r>
          </a:p>
          <a:p>
            <a:r>
              <a:rPr lang="en-US" sz="2000" dirty="0"/>
              <a:t>106,050 Budget plus 1% of forgone</a:t>
            </a:r>
          </a:p>
        </p:txBody>
      </p:sp>
      <p:cxnSp>
        <p:nvCxnSpPr>
          <p:cNvPr id="7" name="Straight Arrow Connector 6">
            <a:extLst>
              <a:ext uri="{FF2B5EF4-FFF2-40B4-BE49-F238E27FC236}">
                <a16:creationId xmlns:a16="http://schemas.microsoft.com/office/drawing/2014/main" id="{4D50FC9A-FC63-4B24-9F34-DBEB182AF6C0}"/>
              </a:ext>
            </a:extLst>
          </p:cNvPr>
          <p:cNvCxnSpPr/>
          <p:nvPr/>
        </p:nvCxnSpPr>
        <p:spPr>
          <a:xfrm flipH="1">
            <a:off x="1562100" y="3200400"/>
            <a:ext cx="990600" cy="8382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860C4003-2CA1-4D3F-81A3-5318631AF114}"/>
              </a:ext>
            </a:extLst>
          </p:cNvPr>
          <p:cNvSpPr txBox="1"/>
          <p:nvPr/>
        </p:nvSpPr>
        <p:spPr>
          <a:xfrm>
            <a:off x="5108897" y="4191000"/>
            <a:ext cx="3657598" cy="1323439"/>
          </a:xfrm>
          <a:prstGeom prst="rect">
            <a:avLst/>
          </a:prstGeom>
          <a:noFill/>
        </p:spPr>
        <p:txBody>
          <a:bodyPr wrap="square" rtlCol="0">
            <a:spAutoFit/>
          </a:bodyPr>
          <a:lstStyle/>
          <a:p>
            <a:r>
              <a:rPr lang="en-US" sz="2000" dirty="0"/>
              <a:t>Capital project</a:t>
            </a:r>
          </a:p>
          <a:p>
            <a:r>
              <a:rPr lang="en-US" sz="2000" u="sng" dirty="0"/>
              <a:t>3% of 105,000</a:t>
            </a:r>
          </a:p>
          <a:p>
            <a:r>
              <a:rPr lang="en-US" sz="2000" dirty="0"/>
              <a:t>108,150 Budget plus 3% forgone</a:t>
            </a:r>
          </a:p>
        </p:txBody>
      </p:sp>
      <p:cxnSp>
        <p:nvCxnSpPr>
          <p:cNvPr id="10" name="Straight Arrow Connector 9">
            <a:extLst>
              <a:ext uri="{FF2B5EF4-FFF2-40B4-BE49-F238E27FC236}">
                <a16:creationId xmlns:a16="http://schemas.microsoft.com/office/drawing/2014/main" id="{A1A75F47-2428-42AE-A452-1366AAF13381}"/>
              </a:ext>
            </a:extLst>
          </p:cNvPr>
          <p:cNvCxnSpPr/>
          <p:nvPr/>
        </p:nvCxnSpPr>
        <p:spPr>
          <a:xfrm>
            <a:off x="5257800" y="3200400"/>
            <a:ext cx="762000" cy="9906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66FB687E-12B0-4F7D-BCB3-13052E2B1BF3}"/>
              </a:ext>
            </a:extLst>
          </p:cNvPr>
          <p:cNvSpPr>
            <a:spLocks noGrp="1"/>
          </p:cNvSpPr>
          <p:nvPr>
            <p:ph type="sldNum" sz="quarter" idx="12"/>
          </p:nvPr>
        </p:nvSpPr>
        <p:spPr/>
        <p:txBody>
          <a:bodyPr/>
          <a:lstStyle/>
          <a:p>
            <a:pPr>
              <a:defRPr/>
            </a:pPr>
            <a:fld id="{78B82E96-E6A8-457B-BBB2-55D550541F5F}" type="slidenum">
              <a:rPr lang="en-US" smtClean="0"/>
              <a:pPr>
                <a:defRPr/>
              </a:pPr>
              <a:t>19</a:t>
            </a:fld>
            <a:endParaRPr lang="en-US"/>
          </a:p>
        </p:txBody>
      </p:sp>
    </p:spTree>
    <p:extLst>
      <p:ext uri="{BB962C8B-B14F-4D97-AF65-F5344CB8AC3E}">
        <p14:creationId xmlns:p14="http://schemas.microsoft.com/office/powerpoint/2010/main" val="37051274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33400" y="274638"/>
            <a:ext cx="8032750" cy="920750"/>
          </a:xfrm>
        </p:spPr>
        <p:txBody>
          <a:bodyPr lIns="90488" tIns="44450" rIns="90488" bIns="44450">
            <a:normAutofit/>
          </a:bodyPr>
          <a:lstStyle/>
          <a:p>
            <a:pPr eaLnBrk="1" hangingPunct="1"/>
            <a:r>
              <a:rPr lang="en-US" b="1" dirty="0"/>
              <a:t>Your Instructors Today are</a:t>
            </a:r>
          </a:p>
        </p:txBody>
      </p:sp>
      <p:sp>
        <p:nvSpPr>
          <p:cNvPr id="6148" name="Rectangle 3"/>
          <p:cNvSpPr>
            <a:spLocks noChangeArrowheads="1"/>
          </p:cNvSpPr>
          <p:nvPr/>
        </p:nvSpPr>
        <p:spPr bwMode="auto">
          <a:xfrm>
            <a:off x="152400" y="1443038"/>
            <a:ext cx="8915400" cy="4398640"/>
          </a:xfrm>
          <a:prstGeom prst="rect">
            <a:avLst/>
          </a:prstGeom>
          <a:noFill/>
          <a:ln w="57150" cmpd="thickThin">
            <a:noFill/>
            <a:miter lim="800000"/>
            <a:headEnd/>
            <a:tailEnd/>
          </a:ln>
        </p:spPr>
        <p:txBody>
          <a:bodyPr lIns="90488" tIns="44450" rIns="90488" bIns="44450">
            <a:spAutoFit/>
          </a:bodyPr>
          <a:lstStyle/>
          <a:p>
            <a:pPr eaLnBrk="0" hangingPunct="0">
              <a:defRPr/>
            </a:pPr>
            <a:r>
              <a:rPr lang="en-US" sz="2800" b="1" dirty="0">
                <a:latin typeface="Times New Roman" pitchFamily="18" charset="0"/>
                <a:cs typeface="+mn-cs"/>
              </a:rPr>
              <a:t>Alan Dornfest:  Property Tax Policy Bureau Chief</a:t>
            </a:r>
          </a:p>
          <a:p>
            <a:pPr eaLnBrk="0" hangingPunct="0">
              <a:defRPr/>
            </a:pPr>
            <a:r>
              <a:rPr lang="en-US" sz="2800" b="1" dirty="0">
                <a:latin typeface="Times New Roman" pitchFamily="18" charset="0"/>
                <a:cs typeface="+mn-cs"/>
              </a:rPr>
              <a:t>			 Phone: (208) 334-7742</a:t>
            </a:r>
          </a:p>
          <a:p>
            <a:pPr eaLnBrk="0" hangingPunct="0">
              <a:tabLst>
                <a:tab pos="2860675" algn="l"/>
                <a:tab pos="4002088" algn="l"/>
              </a:tabLst>
              <a:defRPr/>
            </a:pPr>
            <a:r>
              <a:rPr lang="en-US" sz="2800" b="1" dirty="0">
                <a:latin typeface="Times New Roman" pitchFamily="18" charset="0"/>
                <a:cs typeface="+mn-cs"/>
              </a:rPr>
              <a:t>	Fax:	(208) 334-7844</a:t>
            </a:r>
          </a:p>
          <a:p>
            <a:pPr eaLnBrk="0" hangingPunct="0">
              <a:defRPr/>
            </a:pPr>
            <a:r>
              <a:rPr lang="en-US" sz="2800" b="1" dirty="0">
                <a:latin typeface="Times New Roman" pitchFamily="18" charset="0"/>
                <a:cs typeface="+mn-cs"/>
              </a:rPr>
              <a:t>			 E-Mail: </a:t>
            </a:r>
            <a:r>
              <a:rPr lang="en-US" sz="2800" b="1" dirty="0">
                <a:solidFill>
                  <a:schemeClr val="tx2">
                    <a:lumMod val="75000"/>
                  </a:schemeClr>
                </a:solidFill>
                <a:latin typeface="Times New Roman" pitchFamily="18" charset="0"/>
                <a:cs typeface="+mn-cs"/>
              </a:rPr>
              <a:t>alan.dornfest@tax.idaho.gov</a:t>
            </a:r>
          </a:p>
          <a:p>
            <a:pPr eaLnBrk="0" hangingPunct="0">
              <a:defRPr/>
            </a:pPr>
            <a:endParaRPr lang="en-US" sz="2800" b="1" dirty="0">
              <a:latin typeface="Times New Roman" pitchFamily="18" charset="0"/>
              <a:cs typeface="+mn-cs"/>
            </a:endParaRPr>
          </a:p>
          <a:p>
            <a:pPr eaLnBrk="0" hangingPunct="0">
              <a:defRPr/>
            </a:pPr>
            <a:r>
              <a:rPr lang="en-US" sz="2800" b="1" dirty="0">
                <a:latin typeface="Times New Roman" pitchFamily="18" charset="0"/>
                <a:cs typeface="+mn-cs"/>
              </a:rPr>
              <a:t>Archie Keeton III :  Research Analyst, Senior </a:t>
            </a:r>
          </a:p>
          <a:p>
            <a:pPr eaLnBrk="0" hangingPunct="0">
              <a:defRPr/>
            </a:pPr>
            <a:r>
              <a:rPr lang="en-US" sz="2800" b="1" dirty="0">
                <a:latin typeface="Times New Roman" pitchFamily="18" charset="0"/>
                <a:cs typeface="+mn-cs"/>
              </a:rPr>
              <a:t>			Phone: (208) 334-7541</a:t>
            </a:r>
          </a:p>
          <a:p>
            <a:pPr eaLnBrk="0" hangingPunct="0">
              <a:defRPr/>
            </a:pPr>
            <a:r>
              <a:rPr lang="en-US" sz="2800" b="1" dirty="0">
                <a:latin typeface="Times New Roman" pitchFamily="18" charset="0"/>
                <a:cs typeface="+mn-cs"/>
              </a:rPr>
              <a:t>                               Fax:     (208) 334-7629</a:t>
            </a:r>
          </a:p>
          <a:p>
            <a:pPr eaLnBrk="0" hangingPunct="0">
              <a:defRPr/>
            </a:pPr>
            <a:r>
              <a:rPr lang="en-US" sz="2800" b="1" dirty="0">
                <a:latin typeface="Times New Roman" pitchFamily="18" charset="0"/>
                <a:cs typeface="+mn-cs"/>
              </a:rPr>
              <a:t>                               </a:t>
            </a:r>
            <a:r>
              <a:rPr lang="en-US" sz="2800" b="1" dirty="0" err="1">
                <a:latin typeface="Times New Roman" pitchFamily="18" charset="0"/>
                <a:cs typeface="+mn-cs"/>
              </a:rPr>
              <a:t>E-mail:</a:t>
            </a:r>
            <a:r>
              <a:rPr lang="en-US" sz="2800" b="1" dirty="0" err="1">
                <a:solidFill>
                  <a:schemeClr val="tx2">
                    <a:lumMod val="75000"/>
                  </a:schemeClr>
                </a:solidFill>
                <a:latin typeface="Times New Roman" pitchFamily="18" charset="0"/>
                <a:cs typeface="+mn-cs"/>
              </a:rPr>
              <a:t>archie.keetonIII@tax.idaho.gov</a:t>
            </a:r>
            <a:endParaRPr lang="en-US" sz="2800" b="1" dirty="0">
              <a:latin typeface="Times New Roman" pitchFamily="18" charset="0"/>
              <a:cs typeface="+mn-cs"/>
            </a:endParaRPr>
          </a:p>
          <a:p>
            <a:pPr eaLnBrk="0" hangingPunct="0">
              <a:defRPr/>
            </a:pPr>
            <a:endParaRPr lang="en-US" sz="2800" b="1" dirty="0">
              <a:latin typeface="Times New Roman" pitchFamily="18" charset="0"/>
              <a:cs typeface="+mn-cs"/>
            </a:endParaRPr>
          </a:p>
        </p:txBody>
      </p:sp>
      <p:sp>
        <p:nvSpPr>
          <p:cNvPr id="3" name="Slide Number Placeholder 2">
            <a:extLst>
              <a:ext uri="{FF2B5EF4-FFF2-40B4-BE49-F238E27FC236}">
                <a16:creationId xmlns:a16="http://schemas.microsoft.com/office/drawing/2014/main" id="{5E350280-ADD7-47BE-8B31-2BBEC11CEA36}"/>
              </a:ext>
            </a:extLst>
          </p:cNvPr>
          <p:cNvSpPr>
            <a:spLocks noGrp="1"/>
          </p:cNvSpPr>
          <p:nvPr>
            <p:ph type="sldNum" sz="quarter" idx="12"/>
          </p:nvPr>
        </p:nvSpPr>
        <p:spPr/>
        <p:txBody>
          <a:bodyPr/>
          <a:lstStyle/>
          <a:p>
            <a:pPr>
              <a:defRPr/>
            </a:pPr>
            <a:fld id="{78B82E96-E6A8-457B-BBB2-55D550541F5F}" type="slidenum">
              <a:rPr lang="en-US" smtClean="0"/>
              <a:pPr>
                <a:defRPr/>
              </a:pPr>
              <a:t>2</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2020/2021 Legislation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375" y="990601"/>
            <a:ext cx="7524593" cy="5638800"/>
          </a:xfrm>
          <a:prstGeom prst="rect">
            <a:avLst/>
          </a:prstGeom>
        </p:spPr>
      </p:pic>
      <p:sp>
        <p:nvSpPr>
          <p:cNvPr id="5" name="Slide Number Placeholder 4">
            <a:extLst>
              <a:ext uri="{FF2B5EF4-FFF2-40B4-BE49-F238E27FC236}">
                <a16:creationId xmlns:a16="http://schemas.microsoft.com/office/drawing/2014/main" id="{E2968ACC-986C-43E2-8B1F-BA9EB9ED6C50}"/>
              </a:ext>
            </a:extLst>
          </p:cNvPr>
          <p:cNvSpPr>
            <a:spLocks noGrp="1"/>
          </p:cNvSpPr>
          <p:nvPr>
            <p:ph type="sldNum" sz="quarter" idx="12"/>
          </p:nvPr>
        </p:nvSpPr>
        <p:spPr/>
        <p:txBody>
          <a:bodyPr/>
          <a:lstStyle/>
          <a:p>
            <a:pPr>
              <a:defRPr/>
            </a:pPr>
            <a:fld id="{7D262379-9923-4552-9006-BC995634A448}" type="slidenum">
              <a:rPr lang="en-US" smtClean="0"/>
              <a:pPr>
                <a:defRPr/>
              </a:pPr>
              <a:t>20</a:t>
            </a:fld>
            <a:endParaRPr lang="en-US"/>
          </a:p>
        </p:txBody>
      </p:sp>
    </p:spTree>
    <p:extLst>
      <p:ext uri="{BB962C8B-B14F-4D97-AF65-F5344CB8AC3E}">
        <p14:creationId xmlns:p14="http://schemas.microsoft.com/office/powerpoint/2010/main" val="26668320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86800" cy="1143000"/>
          </a:xfrm>
        </p:spPr>
        <p:txBody>
          <a:bodyPr>
            <a:normAutofit fontScale="90000"/>
          </a:bodyPr>
          <a:lstStyle/>
          <a:p>
            <a:r>
              <a:rPr lang="en-US" dirty="0"/>
              <a:t>(2020)HB-354 Reserved Forgone Amount</a:t>
            </a:r>
          </a:p>
        </p:txBody>
      </p:sp>
      <p:sp>
        <p:nvSpPr>
          <p:cNvPr id="3" name="Content Placeholder 2"/>
          <p:cNvSpPr>
            <a:spLocks noGrp="1"/>
          </p:cNvSpPr>
          <p:nvPr>
            <p:ph idx="1"/>
          </p:nvPr>
        </p:nvSpPr>
        <p:spPr>
          <a:xfrm>
            <a:off x="609600" y="1524000"/>
            <a:ext cx="7905750" cy="4648200"/>
          </a:xfrm>
        </p:spPr>
        <p:txBody>
          <a:bodyPr>
            <a:normAutofit fontScale="85000" lnSpcReduction="20000"/>
          </a:bodyPr>
          <a:lstStyle/>
          <a:p>
            <a:r>
              <a:rPr lang="en-US" dirty="0"/>
              <a:t>Amends I.C. §63-802(f);</a:t>
            </a:r>
          </a:p>
          <a:p>
            <a:r>
              <a:rPr lang="en-US" dirty="0"/>
              <a:t>Reserve all or part of current year’s forgone amount requires;</a:t>
            </a:r>
          </a:p>
          <a:p>
            <a:pPr lvl="1"/>
            <a:r>
              <a:rPr lang="en-US" dirty="0"/>
              <a:t>Adoption of a resolution specifying the dollar amount to be reserved,</a:t>
            </a:r>
          </a:p>
          <a:p>
            <a:pPr lvl="1"/>
            <a:r>
              <a:rPr lang="en-US" dirty="0"/>
              <a:t>The district must provide notice of intent to do so, and,</a:t>
            </a:r>
          </a:p>
          <a:p>
            <a:pPr lvl="1"/>
            <a:r>
              <a:rPr lang="en-US" dirty="0"/>
              <a:t>Hold a public hearing which may be in conjunction with its annual budget hearing (if required).</a:t>
            </a:r>
          </a:p>
          <a:p>
            <a:pPr lvl="1"/>
            <a:r>
              <a:rPr lang="en-US" dirty="0"/>
              <a:t>The resolution shall be adopted at the annual budget hearing if district has a budget hearing requirement.</a:t>
            </a:r>
          </a:p>
          <a:p>
            <a:r>
              <a:rPr lang="en-US" dirty="0"/>
              <a:t>If district doesn’t do a resolution the current year’s forgone amount can’t be recovered in a subsequent year.</a:t>
            </a:r>
          </a:p>
        </p:txBody>
      </p:sp>
      <p:sp>
        <p:nvSpPr>
          <p:cNvPr id="5" name="Slide Number Placeholder 4">
            <a:extLst>
              <a:ext uri="{FF2B5EF4-FFF2-40B4-BE49-F238E27FC236}">
                <a16:creationId xmlns:a16="http://schemas.microsoft.com/office/drawing/2014/main" id="{E9D899E8-6E10-452B-8E36-DF868222A700}"/>
              </a:ext>
            </a:extLst>
          </p:cNvPr>
          <p:cNvSpPr>
            <a:spLocks noGrp="1"/>
          </p:cNvSpPr>
          <p:nvPr>
            <p:ph type="sldNum" sz="quarter" idx="12"/>
          </p:nvPr>
        </p:nvSpPr>
        <p:spPr/>
        <p:txBody>
          <a:bodyPr/>
          <a:lstStyle/>
          <a:p>
            <a:pPr>
              <a:defRPr/>
            </a:pPr>
            <a:fld id="{78B82E96-E6A8-457B-BBB2-55D550541F5F}" type="slidenum">
              <a:rPr lang="en-US" smtClean="0"/>
              <a:pPr>
                <a:defRPr/>
              </a:pPr>
              <a:t>21</a:t>
            </a:fld>
            <a:endParaRPr lang="en-US"/>
          </a:p>
        </p:txBody>
      </p:sp>
    </p:spTree>
    <p:extLst>
      <p:ext uri="{BB962C8B-B14F-4D97-AF65-F5344CB8AC3E}">
        <p14:creationId xmlns:p14="http://schemas.microsoft.com/office/powerpoint/2010/main" val="10502257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31D60-1027-486E-B90F-6DADAA61B75A}"/>
              </a:ext>
            </a:extLst>
          </p:cNvPr>
          <p:cNvSpPr>
            <a:spLocks noGrp="1"/>
          </p:cNvSpPr>
          <p:nvPr>
            <p:ph type="title"/>
          </p:nvPr>
        </p:nvSpPr>
        <p:spPr>
          <a:xfrm>
            <a:off x="-127234" y="228600"/>
            <a:ext cx="9271233" cy="1143000"/>
          </a:xfrm>
        </p:spPr>
        <p:txBody>
          <a:bodyPr/>
          <a:lstStyle/>
          <a:p>
            <a:r>
              <a:rPr lang="en-US" dirty="0"/>
              <a:t>HB-354 Reserved Forgone Amount</a:t>
            </a:r>
          </a:p>
        </p:txBody>
      </p:sp>
      <p:sp>
        <p:nvSpPr>
          <p:cNvPr id="3" name="Content Placeholder 2">
            <a:extLst>
              <a:ext uri="{FF2B5EF4-FFF2-40B4-BE49-F238E27FC236}">
                <a16:creationId xmlns:a16="http://schemas.microsoft.com/office/drawing/2014/main" id="{40FBF163-7CAE-4D88-A3E7-ADC9099E3C48}"/>
              </a:ext>
            </a:extLst>
          </p:cNvPr>
          <p:cNvSpPr>
            <a:spLocks noGrp="1"/>
          </p:cNvSpPr>
          <p:nvPr>
            <p:ph idx="1"/>
          </p:nvPr>
        </p:nvSpPr>
        <p:spPr/>
        <p:txBody>
          <a:bodyPr/>
          <a:lstStyle/>
          <a:p>
            <a:r>
              <a:rPr lang="en-US" dirty="0"/>
              <a:t>Current Year’s Forgone Amount options</a:t>
            </a:r>
          </a:p>
          <a:p>
            <a:pPr lvl="1"/>
            <a:r>
              <a:rPr lang="en-US" dirty="0"/>
              <a:t>Resolution to reserve all or part of forgone</a:t>
            </a:r>
          </a:p>
          <a:p>
            <a:pPr lvl="2"/>
            <a:r>
              <a:rPr lang="en-US" dirty="0"/>
              <a:t>Existing forgone increased</a:t>
            </a:r>
          </a:p>
          <a:p>
            <a:pPr lvl="1"/>
            <a:r>
              <a:rPr lang="en-US" dirty="0"/>
              <a:t>Resolution to recover all or part of forgone</a:t>
            </a:r>
          </a:p>
          <a:p>
            <a:pPr lvl="2"/>
            <a:r>
              <a:rPr lang="en-US" dirty="0"/>
              <a:t>Total existing forgone is reduced by amount recovered</a:t>
            </a:r>
          </a:p>
          <a:p>
            <a:pPr lvl="1"/>
            <a:r>
              <a:rPr lang="en-US" dirty="0"/>
              <a:t>Do nothing</a:t>
            </a:r>
          </a:p>
          <a:p>
            <a:pPr lvl="2"/>
            <a:r>
              <a:rPr lang="en-US" dirty="0"/>
              <a:t>Current year’s forgone may not be recovered and no new forgone will be accrued</a:t>
            </a:r>
          </a:p>
        </p:txBody>
      </p:sp>
      <p:sp>
        <p:nvSpPr>
          <p:cNvPr id="5" name="Slide Number Placeholder 4">
            <a:extLst>
              <a:ext uri="{FF2B5EF4-FFF2-40B4-BE49-F238E27FC236}">
                <a16:creationId xmlns:a16="http://schemas.microsoft.com/office/drawing/2014/main" id="{519DE906-8CE0-4707-B3B5-6B57EDEF2613}"/>
              </a:ext>
            </a:extLst>
          </p:cNvPr>
          <p:cNvSpPr>
            <a:spLocks noGrp="1"/>
          </p:cNvSpPr>
          <p:nvPr>
            <p:ph type="sldNum" sz="quarter" idx="12"/>
          </p:nvPr>
        </p:nvSpPr>
        <p:spPr/>
        <p:txBody>
          <a:bodyPr/>
          <a:lstStyle/>
          <a:p>
            <a:pPr>
              <a:defRPr/>
            </a:pPr>
            <a:fld id="{78B82E96-E6A8-457B-BBB2-55D550541F5F}" type="slidenum">
              <a:rPr lang="en-US" smtClean="0"/>
              <a:pPr>
                <a:defRPr/>
              </a:pPr>
              <a:t>22</a:t>
            </a:fld>
            <a:endParaRPr lang="en-US"/>
          </a:p>
        </p:txBody>
      </p:sp>
    </p:spTree>
    <p:extLst>
      <p:ext uri="{BB962C8B-B14F-4D97-AF65-F5344CB8AC3E}">
        <p14:creationId xmlns:p14="http://schemas.microsoft.com/office/powerpoint/2010/main" val="26473382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97332"/>
            <a:ext cx="7886700" cy="994172"/>
          </a:xfrm>
        </p:spPr>
        <p:txBody>
          <a:bodyPr/>
          <a:lstStyle/>
          <a:p>
            <a:r>
              <a:rPr lang="en-US" dirty="0"/>
              <a:t>HB-354 Reserve Forgone Increase</a:t>
            </a:r>
          </a:p>
        </p:txBody>
      </p:sp>
      <p:pic>
        <p:nvPicPr>
          <p:cNvPr id="4" name="Picture 3">
            <a:extLst>
              <a:ext uri="{FF2B5EF4-FFF2-40B4-BE49-F238E27FC236}">
                <a16:creationId xmlns:a16="http://schemas.microsoft.com/office/drawing/2014/main" id="{41D8EB98-6FF0-4BD3-B6AF-DD0B374EDC34}"/>
              </a:ext>
            </a:extLst>
          </p:cNvPr>
          <p:cNvPicPr>
            <a:picLocks noChangeAspect="1"/>
          </p:cNvPicPr>
          <p:nvPr/>
        </p:nvPicPr>
        <p:blipFill>
          <a:blip r:embed="rId2"/>
          <a:stretch>
            <a:fillRect/>
          </a:stretch>
        </p:blipFill>
        <p:spPr>
          <a:xfrm>
            <a:off x="2387645" y="1261423"/>
            <a:ext cx="5096696" cy="3829372"/>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2447446467"/>
              </p:ext>
            </p:extLst>
          </p:nvPr>
        </p:nvGraphicFramePr>
        <p:xfrm>
          <a:off x="1524000" y="5072736"/>
          <a:ext cx="6553200" cy="1386840"/>
        </p:xfrm>
        <a:graphic>
          <a:graphicData uri="http://schemas.openxmlformats.org/drawingml/2006/table">
            <a:tbl>
              <a:tblPr firstRow="1" bandRow="1">
                <a:tableStyleId>{5C22544A-7EE6-4342-B048-85BDC9FD1C3A}</a:tableStyleId>
              </a:tblPr>
              <a:tblGrid>
                <a:gridCol w="3276600">
                  <a:extLst>
                    <a:ext uri="{9D8B030D-6E8A-4147-A177-3AD203B41FA5}">
                      <a16:colId xmlns:a16="http://schemas.microsoft.com/office/drawing/2014/main" val="3330771210"/>
                    </a:ext>
                  </a:extLst>
                </a:gridCol>
                <a:gridCol w="3276600">
                  <a:extLst>
                    <a:ext uri="{9D8B030D-6E8A-4147-A177-3AD203B41FA5}">
                      <a16:colId xmlns:a16="http://schemas.microsoft.com/office/drawing/2014/main" val="1342626174"/>
                    </a:ext>
                  </a:extLst>
                </a:gridCol>
              </a:tblGrid>
              <a:tr h="480060">
                <a:tc>
                  <a:txBody>
                    <a:bodyPr/>
                    <a:lstStyle/>
                    <a:p>
                      <a:r>
                        <a:rPr lang="en-US" sz="1400" dirty="0"/>
                        <a:t>Required to hold</a:t>
                      </a:r>
                      <a:r>
                        <a:rPr lang="en-US" sz="1400" baseline="0" dirty="0"/>
                        <a:t> a</a:t>
                      </a:r>
                      <a:r>
                        <a:rPr lang="en-US" sz="1400" dirty="0"/>
                        <a:t>nnual budget hearing</a:t>
                      </a:r>
                    </a:p>
                  </a:txBody>
                  <a:tcPr marL="68580" marR="68580" marT="34290" marB="34290"/>
                </a:tc>
                <a:tc>
                  <a:txBody>
                    <a:bodyPr/>
                    <a:lstStyle/>
                    <a:p>
                      <a:r>
                        <a:rPr lang="en-US" sz="1400" dirty="0"/>
                        <a:t>Not required to hold annual budget hearing.</a:t>
                      </a:r>
                    </a:p>
                  </a:txBody>
                  <a:tcPr marL="68580" marR="68580" marT="34290" marB="34290"/>
                </a:tc>
                <a:extLst>
                  <a:ext uri="{0D108BD9-81ED-4DB2-BD59-A6C34878D82A}">
                    <a16:rowId xmlns:a16="http://schemas.microsoft.com/office/drawing/2014/main" val="1915682612"/>
                  </a:ext>
                </a:extLst>
              </a:tr>
              <a:tr h="891540">
                <a:tc>
                  <a:txBody>
                    <a:bodyPr/>
                    <a:lstStyle/>
                    <a:p>
                      <a:r>
                        <a:rPr lang="en-US" sz="1400" dirty="0"/>
                        <a:t>Public</a:t>
                      </a:r>
                      <a:r>
                        <a:rPr lang="en-US" sz="1400" baseline="0" dirty="0"/>
                        <a:t> hearing requirement to reserve forgone may be in conjunction with annual budget hearing.</a:t>
                      </a:r>
                      <a:endParaRPr lang="en-US" sz="1400" dirty="0"/>
                    </a:p>
                  </a:txBody>
                  <a:tcPr marL="68580" marR="68580" marT="34290" marB="34290"/>
                </a:tc>
                <a:tc>
                  <a:txBody>
                    <a:bodyPr/>
                    <a:lstStyle/>
                    <a:p>
                      <a:r>
                        <a:rPr lang="en-US" sz="1400" dirty="0"/>
                        <a:t>Must hold a public hearing in order to adopt resolution</a:t>
                      </a:r>
                      <a:r>
                        <a:rPr lang="en-US" sz="1400" baseline="0" dirty="0"/>
                        <a:t> to reserve current year’s forgone amount.</a:t>
                      </a:r>
                      <a:endParaRPr lang="en-US" sz="1400" dirty="0"/>
                    </a:p>
                  </a:txBody>
                  <a:tcPr marL="68580" marR="68580" marT="34290" marB="34290"/>
                </a:tc>
                <a:extLst>
                  <a:ext uri="{0D108BD9-81ED-4DB2-BD59-A6C34878D82A}">
                    <a16:rowId xmlns:a16="http://schemas.microsoft.com/office/drawing/2014/main" val="2943529897"/>
                  </a:ext>
                </a:extLst>
              </a:tr>
            </a:tbl>
          </a:graphicData>
        </a:graphic>
      </p:graphicFrame>
      <p:sp>
        <p:nvSpPr>
          <p:cNvPr id="7" name="TextBox 6">
            <a:extLst>
              <a:ext uri="{FF2B5EF4-FFF2-40B4-BE49-F238E27FC236}">
                <a16:creationId xmlns:a16="http://schemas.microsoft.com/office/drawing/2014/main" id="{048A897F-FE3A-4E10-B1BB-899FF900CD42}"/>
              </a:ext>
            </a:extLst>
          </p:cNvPr>
          <p:cNvSpPr txBox="1"/>
          <p:nvPr/>
        </p:nvSpPr>
        <p:spPr>
          <a:xfrm>
            <a:off x="152400" y="1828800"/>
            <a:ext cx="2362200" cy="1477328"/>
          </a:xfrm>
          <a:prstGeom prst="rect">
            <a:avLst/>
          </a:prstGeom>
          <a:solidFill>
            <a:srgbClr val="FFFF00"/>
          </a:solidFill>
          <a:ln w="28575">
            <a:solidFill>
              <a:schemeClr val="tx1"/>
            </a:solidFill>
          </a:ln>
        </p:spPr>
        <p:txBody>
          <a:bodyPr wrap="square" rtlCol="0">
            <a:spAutoFit/>
          </a:bodyPr>
          <a:lstStyle/>
          <a:p>
            <a:r>
              <a:rPr lang="en-US" dirty="0"/>
              <a:t>Statute requires the resolution specify a dollar amount or property taxes being reserved.</a:t>
            </a:r>
          </a:p>
        </p:txBody>
      </p:sp>
      <p:cxnSp>
        <p:nvCxnSpPr>
          <p:cNvPr id="9" name="Straight Arrow Connector 8">
            <a:extLst>
              <a:ext uri="{FF2B5EF4-FFF2-40B4-BE49-F238E27FC236}">
                <a16:creationId xmlns:a16="http://schemas.microsoft.com/office/drawing/2014/main" id="{8EA2AC26-A922-4F6E-8E2A-6B03F3903A90}"/>
              </a:ext>
            </a:extLst>
          </p:cNvPr>
          <p:cNvCxnSpPr>
            <a:cxnSpLocks/>
          </p:cNvCxnSpPr>
          <p:nvPr/>
        </p:nvCxnSpPr>
        <p:spPr>
          <a:xfrm flipV="1">
            <a:off x="2514600" y="2438400"/>
            <a:ext cx="990600" cy="12906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2B4E2ECE-F021-42C4-BE9F-5F3C929693FF}"/>
              </a:ext>
            </a:extLst>
          </p:cNvPr>
          <p:cNvSpPr>
            <a:spLocks noGrp="1"/>
          </p:cNvSpPr>
          <p:nvPr>
            <p:ph type="sldNum" sz="quarter" idx="12"/>
          </p:nvPr>
        </p:nvSpPr>
        <p:spPr/>
        <p:txBody>
          <a:bodyPr/>
          <a:lstStyle/>
          <a:p>
            <a:pPr>
              <a:defRPr/>
            </a:pPr>
            <a:fld id="{7D262379-9923-4552-9006-BC995634A448}" type="slidenum">
              <a:rPr lang="en-US" smtClean="0"/>
              <a:pPr>
                <a:defRPr/>
              </a:pPr>
              <a:t>23</a:t>
            </a:fld>
            <a:endParaRPr lang="en-US"/>
          </a:p>
        </p:txBody>
      </p:sp>
    </p:spTree>
    <p:extLst>
      <p:ext uri="{BB962C8B-B14F-4D97-AF65-F5344CB8AC3E}">
        <p14:creationId xmlns:p14="http://schemas.microsoft.com/office/powerpoint/2010/main" val="16610382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118BDA3-F695-4922-A314-A24F71C08BE2}"/>
              </a:ext>
            </a:extLst>
          </p:cNvPr>
          <p:cNvSpPr>
            <a:spLocks noGrp="1"/>
          </p:cNvSpPr>
          <p:nvPr>
            <p:ph type="title"/>
          </p:nvPr>
        </p:nvSpPr>
        <p:spPr>
          <a:xfrm>
            <a:off x="457200" y="228600"/>
            <a:ext cx="82296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dirty="0"/>
              <a:t>HB-408 City Sales Tax Distribution</a:t>
            </a:r>
            <a:br>
              <a:rPr lang="en-US" dirty="0"/>
            </a:br>
            <a:r>
              <a:rPr lang="en-US" sz="3200" dirty="0"/>
              <a:t>Effective 7-1-2020</a:t>
            </a:r>
          </a:p>
        </p:txBody>
      </p:sp>
      <p:sp>
        <p:nvSpPr>
          <p:cNvPr id="5" name="Content Placeholder 4">
            <a:extLst>
              <a:ext uri="{FF2B5EF4-FFF2-40B4-BE49-F238E27FC236}">
                <a16:creationId xmlns:a16="http://schemas.microsoft.com/office/drawing/2014/main" id="{9A4FB1E9-7B44-43E3-AFDF-5B26F623C45F}"/>
              </a:ext>
            </a:extLst>
          </p:cNvPr>
          <p:cNvSpPr>
            <a:spLocks noGrp="1"/>
          </p:cNvSpPr>
          <p:nvPr>
            <p:ph idx="1"/>
          </p:nvPr>
        </p:nvSpPr>
        <p:spPr>
          <a:xfrm>
            <a:off x="457200" y="1752600"/>
            <a:ext cx="8229600" cy="4525963"/>
          </a:xfrm>
        </p:spPr>
        <p:txBody>
          <a:bodyPr/>
          <a:lstStyle/>
          <a:p>
            <a:r>
              <a:rPr lang="en-US" dirty="0"/>
              <a:t>Amends I.C. §63-3638(10)</a:t>
            </a:r>
          </a:p>
          <a:p>
            <a:r>
              <a:rPr lang="en-US" dirty="0"/>
              <a:t>Combines the revenue share and base/excess distribution for cities into one distribution.</a:t>
            </a:r>
          </a:p>
          <a:p>
            <a:r>
              <a:rPr lang="en-US" dirty="0"/>
              <a:t>DOES NOT change County revenue share and base/excess distribution.</a:t>
            </a:r>
          </a:p>
          <a:p>
            <a:r>
              <a:rPr lang="en-US" dirty="0"/>
              <a:t>DOES NOT change Special Purpose Taxing District base/excess distribution.</a:t>
            </a:r>
          </a:p>
        </p:txBody>
      </p:sp>
      <p:sp>
        <p:nvSpPr>
          <p:cNvPr id="4" name="Slide Number Placeholder 3">
            <a:extLst>
              <a:ext uri="{FF2B5EF4-FFF2-40B4-BE49-F238E27FC236}">
                <a16:creationId xmlns:a16="http://schemas.microsoft.com/office/drawing/2014/main" id="{A8984D0D-07AD-463B-BD6D-40AB531E3FF1}"/>
              </a:ext>
            </a:extLst>
          </p:cNvPr>
          <p:cNvSpPr>
            <a:spLocks noGrp="1"/>
          </p:cNvSpPr>
          <p:nvPr>
            <p:ph type="sldNum" sz="quarter" idx="12"/>
          </p:nvPr>
        </p:nvSpPr>
        <p:spPr/>
        <p:txBody>
          <a:bodyPr/>
          <a:lstStyle/>
          <a:p>
            <a:pPr>
              <a:defRPr/>
            </a:pPr>
            <a:fld id="{78B82E96-E6A8-457B-BBB2-55D550541F5F}" type="slidenum">
              <a:rPr lang="en-US" smtClean="0"/>
              <a:pPr>
                <a:defRPr/>
              </a:pPr>
              <a:t>24</a:t>
            </a:fld>
            <a:endParaRPr lang="en-US"/>
          </a:p>
        </p:txBody>
      </p:sp>
    </p:spTree>
    <p:extLst>
      <p:ext uri="{BB962C8B-B14F-4D97-AF65-F5344CB8AC3E}">
        <p14:creationId xmlns:p14="http://schemas.microsoft.com/office/powerpoint/2010/main" val="5859491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AA7346-6A96-423A-97EA-0E66CB9D0699}"/>
              </a:ext>
            </a:extLst>
          </p:cNvPr>
          <p:cNvSpPr>
            <a:spLocks noGrp="1"/>
          </p:cNvSpPr>
          <p:nvPr>
            <p:ph idx="1"/>
          </p:nvPr>
        </p:nvSpPr>
        <p:spPr/>
        <p:txBody>
          <a:bodyPr/>
          <a:lstStyle/>
          <a:p>
            <a:r>
              <a:rPr lang="en-US" dirty="0"/>
              <a:t>1</a:t>
            </a:r>
            <a:r>
              <a:rPr lang="en-US" baseline="30000" dirty="0"/>
              <a:t>st</a:t>
            </a:r>
            <a:r>
              <a:rPr lang="en-US" dirty="0"/>
              <a:t> Distribution using the new city formula is for quarter ending June 30, 2020.</a:t>
            </a:r>
          </a:p>
          <a:p>
            <a:r>
              <a:rPr lang="en-US" dirty="0"/>
              <a:t>Management Services is responsible for all distributions except the Special Purpose Taxing Districts.  </a:t>
            </a:r>
          </a:p>
          <a:p>
            <a:r>
              <a:rPr lang="en-US" dirty="0"/>
              <a:t>Contact Craig Allison (208) 334-7552 for questions or concerns.</a:t>
            </a:r>
          </a:p>
        </p:txBody>
      </p:sp>
      <p:sp>
        <p:nvSpPr>
          <p:cNvPr id="5" name="Title 2">
            <a:extLst>
              <a:ext uri="{FF2B5EF4-FFF2-40B4-BE49-F238E27FC236}">
                <a16:creationId xmlns:a16="http://schemas.microsoft.com/office/drawing/2014/main" id="{4F6DF1A3-78C7-438E-89A7-21BBDF9CAE9D}"/>
              </a:ext>
            </a:extLst>
          </p:cNvPr>
          <p:cNvSpPr>
            <a:spLocks noGrp="1"/>
          </p:cNvSpPr>
          <p:nvPr>
            <p:ph type="title"/>
          </p:nvPr>
        </p:nvSpPr>
        <p:spPr>
          <a:xfrm>
            <a:off x="-304800" y="304800"/>
            <a:ext cx="90678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dirty="0"/>
              <a:t>(2020)HB-408 City Sales Tax Distribution</a:t>
            </a:r>
            <a:br>
              <a:rPr lang="en-US" dirty="0"/>
            </a:br>
            <a:r>
              <a:rPr lang="en-US" sz="3200" dirty="0"/>
              <a:t>Effective 7-1-2020</a:t>
            </a:r>
          </a:p>
        </p:txBody>
      </p:sp>
      <p:sp>
        <p:nvSpPr>
          <p:cNvPr id="4" name="Slide Number Placeholder 3">
            <a:extLst>
              <a:ext uri="{FF2B5EF4-FFF2-40B4-BE49-F238E27FC236}">
                <a16:creationId xmlns:a16="http://schemas.microsoft.com/office/drawing/2014/main" id="{8EE2D646-007B-4AFB-9A02-F975054D8BF1}"/>
              </a:ext>
            </a:extLst>
          </p:cNvPr>
          <p:cNvSpPr>
            <a:spLocks noGrp="1"/>
          </p:cNvSpPr>
          <p:nvPr>
            <p:ph type="sldNum" sz="quarter" idx="12"/>
          </p:nvPr>
        </p:nvSpPr>
        <p:spPr/>
        <p:txBody>
          <a:bodyPr/>
          <a:lstStyle/>
          <a:p>
            <a:pPr>
              <a:defRPr/>
            </a:pPr>
            <a:fld id="{78B82E96-E6A8-457B-BBB2-55D550541F5F}" type="slidenum">
              <a:rPr lang="en-US" smtClean="0"/>
              <a:pPr>
                <a:defRPr/>
              </a:pPr>
              <a:t>25</a:t>
            </a:fld>
            <a:endParaRPr lang="en-US"/>
          </a:p>
        </p:txBody>
      </p:sp>
    </p:spTree>
    <p:extLst>
      <p:ext uri="{BB962C8B-B14F-4D97-AF65-F5344CB8AC3E}">
        <p14:creationId xmlns:p14="http://schemas.microsoft.com/office/powerpoint/2010/main" val="25796133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BF887-4CF0-43A5-8CDA-F2A042374C29}"/>
              </a:ext>
            </a:extLst>
          </p:cNvPr>
          <p:cNvSpPr>
            <a:spLocks noGrp="1"/>
          </p:cNvSpPr>
          <p:nvPr>
            <p:ph type="title"/>
          </p:nvPr>
        </p:nvSpPr>
        <p:spPr/>
        <p:txBody>
          <a:bodyPr/>
          <a:lstStyle/>
          <a:p>
            <a:r>
              <a:rPr lang="en-US" dirty="0"/>
              <a:t>(2020)HB-587 – Highway District</a:t>
            </a:r>
            <a:br>
              <a:rPr lang="en-US" dirty="0"/>
            </a:br>
            <a:r>
              <a:rPr lang="en-US" sz="3200" dirty="0"/>
              <a:t>Effective 7-1-2020</a:t>
            </a:r>
          </a:p>
        </p:txBody>
      </p:sp>
      <p:sp>
        <p:nvSpPr>
          <p:cNvPr id="3" name="Content Placeholder 2">
            <a:extLst>
              <a:ext uri="{FF2B5EF4-FFF2-40B4-BE49-F238E27FC236}">
                <a16:creationId xmlns:a16="http://schemas.microsoft.com/office/drawing/2014/main" id="{AFD1E62C-65EC-44AF-8180-FE357FE21949}"/>
              </a:ext>
            </a:extLst>
          </p:cNvPr>
          <p:cNvSpPr>
            <a:spLocks noGrp="1"/>
          </p:cNvSpPr>
          <p:nvPr>
            <p:ph idx="1"/>
          </p:nvPr>
        </p:nvSpPr>
        <p:spPr>
          <a:xfrm>
            <a:off x="457200" y="1381286"/>
            <a:ext cx="8229600" cy="4525963"/>
          </a:xfrm>
        </p:spPr>
        <p:txBody>
          <a:bodyPr/>
          <a:lstStyle/>
          <a:p>
            <a:r>
              <a:rPr lang="en-US" dirty="0"/>
              <a:t>Amends I.C. §50-2908.</a:t>
            </a:r>
          </a:p>
          <a:p>
            <a:pPr lvl="1"/>
            <a:r>
              <a:rPr lang="en-US" dirty="0"/>
              <a:t>RAA’s formed on or after, or expanded into a highway district as of 7/1/2020.</a:t>
            </a:r>
          </a:p>
          <a:p>
            <a:pPr lvl="2"/>
            <a:r>
              <a:rPr lang="en-US" dirty="0"/>
              <a:t>Amount of taxes that would have been paid to the U/R agency is to be returned to the highway district.  The U/R agency and the highway district may enter into an agreement for a different allocation based on the highway districts levy.</a:t>
            </a:r>
          </a:p>
          <a:p>
            <a:pPr lvl="2"/>
            <a:r>
              <a:rPr lang="en-US" dirty="0"/>
              <a:t>If an agreement is entered into a signed copy to be sent to the County(s) clerk and the STC no later than September 1 of the year agreement takes affect.</a:t>
            </a:r>
          </a:p>
          <a:p>
            <a:pPr lvl="2"/>
            <a:r>
              <a:rPr lang="en-US" b="1" u="sng" dirty="0"/>
              <a:t>DOES NOT </a:t>
            </a:r>
            <a:r>
              <a:rPr lang="en-US" dirty="0"/>
              <a:t>effect how levies are computed for highway districts.</a:t>
            </a:r>
          </a:p>
        </p:txBody>
      </p:sp>
      <p:sp>
        <p:nvSpPr>
          <p:cNvPr id="5" name="Slide Number Placeholder 4">
            <a:extLst>
              <a:ext uri="{FF2B5EF4-FFF2-40B4-BE49-F238E27FC236}">
                <a16:creationId xmlns:a16="http://schemas.microsoft.com/office/drawing/2014/main" id="{95E98083-652A-4DB7-B3F5-AC5E53990E89}"/>
              </a:ext>
            </a:extLst>
          </p:cNvPr>
          <p:cNvSpPr>
            <a:spLocks noGrp="1"/>
          </p:cNvSpPr>
          <p:nvPr>
            <p:ph type="sldNum" sz="quarter" idx="12"/>
          </p:nvPr>
        </p:nvSpPr>
        <p:spPr/>
        <p:txBody>
          <a:bodyPr/>
          <a:lstStyle/>
          <a:p>
            <a:pPr>
              <a:defRPr/>
            </a:pPr>
            <a:fld id="{78B82E96-E6A8-457B-BBB2-55D550541F5F}" type="slidenum">
              <a:rPr lang="en-US" smtClean="0"/>
              <a:pPr>
                <a:defRPr/>
              </a:pPr>
              <a:t>26</a:t>
            </a:fld>
            <a:endParaRPr lang="en-US"/>
          </a:p>
        </p:txBody>
      </p:sp>
    </p:spTree>
    <p:extLst>
      <p:ext uri="{BB962C8B-B14F-4D97-AF65-F5344CB8AC3E}">
        <p14:creationId xmlns:p14="http://schemas.microsoft.com/office/powerpoint/2010/main" val="40970622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FCAC8-A190-4470-8C55-7870ACC406E0}"/>
              </a:ext>
            </a:extLst>
          </p:cNvPr>
          <p:cNvSpPr>
            <a:spLocks noGrp="1"/>
          </p:cNvSpPr>
          <p:nvPr>
            <p:ph type="title"/>
          </p:nvPr>
        </p:nvSpPr>
        <p:spPr/>
        <p:txBody>
          <a:bodyPr/>
          <a:lstStyle/>
          <a:p>
            <a:r>
              <a:rPr lang="en-US" dirty="0"/>
              <a:t>HB-587 – Highway District</a:t>
            </a:r>
            <a:br>
              <a:rPr lang="en-US" dirty="0"/>
            </a:br>
            <a:r>
              <a:rPr lang="en-US" sz="3200" dirty="0"/>
              <a:t>Effective 7-1-2020</a:t>
            </a:r>
            <a:endParaRPr lang="en-US" dirty="0"/>
          </a:p>
        </p:txBody>
      </p:sp>
      <p:graphicFrame>
        <p:nvGraphicFramePr>
          <p:cNvPr id="5" name="Content Placeholder 4">
            <a:extLst>
              <a:ext uri="{FF2B5EF4-FFF2-40B4-BE49-F238E27FC236}">
                <a16:creationId xmlns:a16="http://schemas.microsoft.com/office/drawing/2014/main" id="{6966F756-3D2E-4830-A156-2DD035795C3B}"/>
              </a:ext>
            </a:extLst>
          </p:cNvPr>
          <p:cNvGraphicFramePr>
            <a:graphicFrameLocks noGrp="1"/>
          </p:cNvGraphicFramePr>
          <p:nvPr>
            <p:ph idx="1"/>
            <p:extLst>
              <p:ext uri="{D42A27DB-BD31-4B8C-83A1-F6EECF244321}">
                <p14:modId xmlns:p14="http://schemas.microsoft.com/office/powerpoint/2010/main" val="4238026683"/>
              </p:ext>
            </p:extLst>
          </p:nvPr>
        </p:nvGraphicFramePr>
        <p:xfrm>
          <a:off x="457200" y="1600200"/>
          <a:ext cx="8229600" cy="2661920"/>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2772881330"/>
                    </a:ext>
                  </a:extLst>
                </a:gridCol>
                <a:gridCol w="2895600">
                  <a:extLst>
                    <a:ext uri="{9D8B030D-6E8A-4147-A177-3AD203B41FA5}">
                      <a16:colId xmlns:a16="http://schemas.microsoft.com/office/drawing/2014/main" val="2951159826"/>
                    </a:ext>
                  </a:extLst>
                </a:gridCol>
                <a:gridCol w="2743200">
                  <a:extLst>
                    <a:ext uri="{9D8B030D-6E8A-4147-A177-3AD203B41FA5}">
                      <a16:colId xmlns:a16="http://schemas.microsoft.com/office/drawing/2014/main" val="3819707013"/>
                    </a:ext>
                  </a:extLst>
                </a:gridCol>
              </a:tblGrid>
              <a:tr h="370840">
                <a:tc gridSpan="3">
                  <a:txBody>
                    <a:bodyPr/>
                    <a:lstStyle/>
                    <a:p>
                      <a:pPr algn="ctr"/>
                      <a:r>
                        <a:rPr lang="en-US" dirty="0"/>
                        <a:t>Current Levy Calculation Process </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45666771"/>
                  </a:ext>
                </a:extLst>
              </a:tr>
              <a:tr h="370840">
                <a:tc>
                  <a:txBody>
                    <a:bodyPr/>
                    <a:lstStyle/>
                    <a:p>
                      <a:r>
                        <a:rPr lang="en-US" dirty="0"/>
                        <a:t>Net Value (less increment) $100 million</a:t>
                      </a:r>
                    </a:p>
                  </a:txBody>
                  <a:tcPr/>
                </a:tc>
                <a:tc>
                  <a:txBody>
                    <a:bodyPr/>
                    <a:lstStyle/>
                    <a:p>
                      <a:r>
                        <a:rPr lang="en-US" dirty="0"/>
                        <a:t>P-Tax budget $100,000</a:t>
                      </a:r>
                    </a:p>
                  </a:txBody>
                  <a:tcPr/>
                </a:tc>
                <a:tc>
                  <a:txBody>
                    <a:bodyPr/>
                    <a:lstStyle/>
                    <a:p>
                      <a:r>
                        <a:rPr lang="en-US" dirty="0"/>
                        <a:t>Levy Rate = 0.001</a:t>
                      </a:r>
                    </a:p>
                  </a:txBody>
                  <a:tcPr/>
                </a:tc>
                <a:extLst>
                  <a:ext uri="{0D108BD9-81ED-4DB2-BD59-A6C34878D82A}">
                    <a16:rowId xmlns:a16="http://schemas.microsoft.com/office/drawing/2014/main" val="2050043407"/>
                  </a:ext>
                </a:extLst>
              </a:tr>
              <a:tr h="370840">
                <a:tc>
                  <a:txBody>
                    <a:bodyPr/>
                    <a:lstStyle/>
                    <a:p>
                      <a:r>
                        <a:rPr lang="en-US" dirty="0"/>
                        <a:t>RAA Increment $ 500,000</a:t>
                      </a:r>
                    </a:p>
                  </a:txBody>
                  <a:tcPr/>
                </a:tc>
                <a:tc>
                  <a:txBody>
                    <a:bodyPr/>
                    <a:lstStyle/>
                    <a:p>
                      <a:r>
                        <a:rPr lang="en-US" dirty="0"/>
                        <a:t>U/R agency </a:t>
                      </a:r>
                    </a:p>
                    <a:p>
                      <a:r>
                        <a:rPr lang="en-US" dirty="0"/>
                        <a:t>(Increment x Levy) $ 500.</a:t>
                      </a:r>
                    </a:p>
                  </a:txBody>
                  <a:tcPr/>
                </a:tc>
                <a:tc>
                  <a:txBody>
                    <a:bodyPr/>
                    <a:lstStyle/>
                    <a:p>
                      <a:r>
                        <a:rPr lang="en-US" dirty="0"/>
                        <a:t>U/R Agency receives $ 500.</a:t>
                      </a:r>
                    </a:p>
                  </a:txBody>
                  <a:tcPr/>
                </a:tc>
                <a:extLst>
                  <a:ext uri="{0D108BD9-81ED-4DB2-BD59-A6C34878D82A}">
                    <a16:rowId xmlns:a16="http://schemas.microsoft.com/office/drawing/2014/main" val="711415685"/>
                  </a:ext>
                </a:extLst>
              </a:tr>
              <a:tr h="370840">
                <a:tc gridSpan="3">
                  <a:txBody>
                    <a:bodyPr/>
                    <a:lstStyle/>
                    <a:p>
                      <a:pPr algn="ctr"/>
                      <a:r>
                        <a:rPr lang="en-US" dirty="0"/>
                        <a:t>New Law </a:t>
                      </a:r>
                      <a:endParaRPr lang="en-US" b="1"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979186832"/>
                  </a:ext>
                </a:extLst>
              </a:tr>
              <a:tr h="370840">
                <a:tc gridSpan="3">
                  <a:txBody>
                    <a:bodyPr/>
                    <a:lstStyle/>
                    <a:p>
                      <a:r>
                        <a:rPr lang="en-US" dirty="0"/>
                        <a:t>$500 is not sent to U/R agency but returned to the highway district.  Unless there is a signed agreement on file indicating otherwise.</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415341392"/>
                  </a:ext>
                </a:extLst>
              </a:tr>
            </a:tbl>
          </a:graphicData>
        </a:graphic>
      </p:graphicFrame>
      <p:sp>
        <p:nvSpPr>
          <p:cNvPr id="4" name="Slide Number Placeholder 3">
            <a:extLst>
              <a:ext uri="{FF2B5EF4-FFF2-40B4-BE49-F238E27FC236}">
                <a16:creationId xmlns:a16="http://schemas.microsoft.com/office/drawing/2014/main" id="{C5A93BA6-45BE-4F35-ABC7-ED929050C003}"/>
              </a:ext>
            </a:extLst>
          </p:cNvPr>
          <p:cNvSpPr>
            <a:spLocks noGrp="1"/>
          </p:cNvSpPr>
          <p:nvPr>
            <p:ph type="sldNum" sz="quarter" idx="12"/>
          </p:nvPr>
        </p:nvSpPr>
        <p:spPr/>
        <p:txBody>
          <a:bodyPr/>
          <a:lstStyle/>
          <a:p>
            <a:pPr>
              <a:defRPr/>
            </a:pPr>
            <a:fld id="{78B82E96-E6A8-457B-BBB2-55D550541F5F}" type="slidenum">
              <a:rPr lang="en-US" smtClean="0"/>
              <a:pPr>
                <a:defRPr/>
              </a:pPr>
              <a:t>27</a:t>
            </a:fld>
            <a:endParaRPr lang="en-US"/>
          </a:p>
        </p:txBody>
      </p:sp>
    </p:spTree>
    <p:extLst>
      <p:ext uri="{BB962C8B-B14F-4D97-AF65-F5344CB8AC3E}">
        <p14:creationId xmlns:p14="http://schemas.microsoft.com/office/powerpoint/2010/main" val="28871768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9FEE477-02E9-445D-9A9F-304A4233483F}" type="slidenum">
              <a:rPr lang="en-US" smtClean="0"/>
              <a:pPr>
                <a:defRPr/>
              </a:pPr>
              <a:t>28</a:t>
            </a:fld>
            <a:endParaRPr lang="en-US" dirty="0"/>
          </a:p>
        </p:txBody>
      </p:sp>
      <p:sp>
        <p:nvSpPr>
          <p:cNvPr id="6" name="Title 5">
            <a:extLst>
              <a:ext uri="{FF2B5EF4-FFF2-40B4-BE49-F238E27FC236}">
                <a16:creationId xmlns:a16="http://schemas.microsoft.com/office/drawing/2014/main" id="{C123682A-E379-41FA-9CFB-07731742B0E2}"/>
              </a:ext>
            </a:extLst>
          </p:cNvPr>
          <p:cNvSpPr>
            <a:spLocks noGrp="1"/>
          </p:cNvSpPr>
          <p:nvPr>
            <p:ph type="title"/>
          </p:nvPr>
        </p:nvSpPr>
        <p:spPr>
          <a:xfrm>
            <a:off x="381000" y="-76200"/>
            <a:ext cx="8229600" cy="1143000"/>
          </a:xfrm>
        </p:spPr>
        <p:txBody>
          <a:bodyPr/>
          <a:lstStyle/>
          <a:p>
            <a:r>
              <a:rPr lang="en-US" dirty="0"/>
              <a:t>HB 389</a:t>
            </a:r>
          </a:p>
        </p:txBody>
      </p:sp>
      <p:graphicFrame>
        <p:nvGraphicFramePr>
          <p:cNvPr id="2" name="Table 2">
            <a:extLst>
              <a:ext uri="{FF2B5EF4-FFF2-40B4-BE49-F238E27FC236}">
                <a16:creationId xmlns:a16="http://schemas.microsoft.com/office/drawing/2014/main" id="{94E79BBA-4538-4280-A84F-FA058FA46111}"/>
              </a:ext>
            </a:extLst>
          </p:cNvPr>
          <p:cNvGraphicFramePr>
            <a:graphicFrameLocks noGrp="1"/>
          </p:cNvGraphicFramePr>
          <p:nvPr/>
        </p:nvGraphicFramePr>
        <p:xfrm>
          <a:off x="295855" y="762000"/>
          <a:ext cx="8552290" cy="6037796"/>
        </p:xfrm>
        <a:graphic>
          <a:graphicData uri="http://schemas.openxmlformats.org/drawingml/2006/table">
            <a:tbl>
              <a:tblPr firstRow="1" bandRow="1">
                <a:tableStyleId>{5C22544A-7EE6-4342-B048-85BDC9FD1C3A}</a:tableStyleId>
              </a:tblPr>
              <a:tblGrid>
                <a:gridCol w="4276145">
                  <a:extLst>
                    <a:ext uri="{9D8B030D-6E8A-4147-A177-3AD203B41FA5}">
                      <a16:colId xmlns:a16="http://schemas.microsoft.com/office/drawing/2014/main" val="3149704152"/>
                    </a:ext>
                  </a:extLst>
                </a:gridCol>
                <a:gridCol w="4276145">
                  <a:extLst>
                    <a:ext uri="{9D8B030D-6E8A-4147-A177-3AD203B41FA5}">
                      <a16:colId xmlns:a16="http://schemas.microsoft.com/office/drawing/2014/main" val="1189526088"/>
                    </a:ext>
                  </a:extLst>
                </a:gridCol>
              </a:tblGrid>
              <a:tr h="526170">
                <a:tc>
                  <a:txBody>
                    <a:bodyPr/>
                    <a:lstStyle/>
                    <a:p>
                      <a:r>
                        <a:rPr lang="en-US" dirty="0"/>
                        <a:t>2021 General</a:t>
                      </a:r>
                    </a:p>
                  </a:txBody>
                  <a:tcPr/>
                </a:tc>
                <a:tc>
                  <a:txBody>
                    <a:bodyPr/>
                    <a:lstStyle/>
                    <a:p>
                      <a:r>
                        <a:rPr lang="en-US" dirty="0"/>
                        <a:t>2021 Budget and Levy</a:t>
                      </a:r>
                    </a:p>
                  </a:txBody>
                  <a:tcPr/>
                </a:tc>
                <a:extLst>
                  <a:ext uri="{0D108BD9-81ED-4DB2-BD59-A6C34878D82A}">
                    <a16:rowId xmlns:a16="http://schemas.microsoft.com/office/drawing/2014/main" val="3887317414"/>
                  </a:ext>
                </a:extLst>
              </a:tr>
              <a:tr h="2698131">
                <a:tc>
                  <a:txBody>
                    <a:bodyPr/>
                    <a:lstStyle/>
                    <a:p>
                      <a:pPr marL="285750" indent="-285750">
                        <a:buFont typeface="Arial" panose="020B0604020202020204" pitchFamily="34" charset="0"/>
                        <a:buChar char="•"/>
                      </a:pPr>
                      <a:r>
                        <a:rPr lang="en-US" dirty="0"/>
                        <a:t>Homeowners Exemption up to $125,000</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Site improvement exemption lost on completion of improvement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Circuit Breaker brackets increased to a max of $1,500</a:t>
                      </a:r>
                    </a:p>
                    <a:p>
                      <a:endParaRPr lang="en-US" dirty="0"/>
                    </a:p>
                  </a:txBody>
                  <a:tcPr/>
                </a:tc>
                <a:tc>
                  <a:txBody>
                    <a:bodyPr/>
                    <a:lstStyle/>
                    <a:p>
                      <a:pPr marL="285750" indent="-285750">
                        <a:buFont typeface="Arial" panose="020B0604020202020204" pitchFamily="34" charset="0"/>
                        <a:buChar char="•"/>
                      </a:pPr>
                      <a:r>
                        <a:rPr lang="en-US" dirty="0"/>
                        <a:t>New construction rolls will include change of land use only when associated with a building</a:t>
                      </a:r>
                    </a:p>
                    <a:p>
                      <a:pPr marL="285750" indent="-285750">
                        <a:buFont typeface="Arial" panose="020B0604020202020204" pitchFamily="34" charset="0"/>
                        <a:buChar char="•"/>
                      </a:pPr>
                      <a:r>
                        <a:rPr lang="en-US" dirty="0"/>
                        <a:t>New construction rolls will include 90% of the NC value (80% if an UR dissolves) and 90% of annexed value</a:t>
                      </a:r>
                    </a:p>
                    <a:p>
                      <a:pPr marL="285750" indent="-285750">
                        <a:buFont typeface="Arial" panose="020B0604020202020204" pitchFamily="34" charset="0"/>
                        <a:buChar char="•"/>
                      </a:pPr>
                      <a:r>
                        <a:rPr lang="en-US" dirty="0"/>
                        <a:t>New construction budget capacity calculations are based on the preliminary levy rate.</a:t>
                      </a:r>
                    </a:p>
                    <a:p>
                      <a:pPr marL="285750" indent="-285750">
                        <a:buFont typeface="Arial" panose="020B0604020202020204" pitchFamily="34" charset="0"/>
                        <a:buChar char="•"/>
                      </a:pPr>
                      <a:r>
                        <a:rPr lang="en-US" dirty="0"/>
                        <a:t>Sum of 3%,NC, and annexation </a:t>
                      </a:r>
                      <a:r>
                        <a:rPr lang="en-US" u="sng" dirty="0"/>
                        <a:t>&lt;</a:t>
                      </a:r>
                      <a:r>
                        <a:rPr lang="en-US" u="none" dirty="0"/>
                        <a:t> 8%</a:t>
                      </a:r>
                    </a:p>
                  </a:txBody>
                  <a:tcPr/>
                </a:tc>
                <a:extLst>
                  <a:ext uri="{0D108BD9-81ED-4DB2-BD59-A6C34878D82A}">
                    <a16:rowId xmlns:a16="http://schemas.microsoft.com/office/drawing/2014/main" val="1660492638"/>
                  </a:ext>
                </a:extLst>
              </a:tr>
              <a:tr h="390986">
                <a:tc>
                  <a:txBody>
                    <a:bodyPr/>
                    <a:lstStyle/>
                    <a:p>
                      <a:r>
                        <a:rPr lang="en-US" b="1" dirty="0">
                          <a:solidFill>
                            <a:schemeClr val="bg1"/>
                          </a:solidFill>
                        </a:rPr>
                        <a:t>2022 General</a:t>
                      </a:r>
                    </a:p>
                  </a:txBody>
                  <a:tcPr>
                    <a:solidFill>
                      <a:schemeClr val="tx2">
                        <a:lumMod val="60000"/>
                        <a:lumOff val="40000"/>
                      </a:schemeClr>
                    </a:solidFill>
                  </a:tcPr>
                </a:tc>
                <a:tc>
                  <a:txBody>
                    <a:bodyPr/>
                    <a:lstStyle/>
                    <a:p>
                      <a:r>
                        <a:rPr lang="en-US" b="1" dirty="0">
                          <a:solidFill>
                            <a:schemeClr val="bg1"/>
                          </a:solidFill>
                        </a:rPr>
                        <a:t>2022 Budget and Levy</a:t>
                      </a:r>
                    </a:p>
                  </a:txBody>
                  <a:tcPr>
                    <a:solidFill>
                      <a:schemeClr val="tx2">
                        <a:lumMod val="60000"/>
                        <a:lumOff val="40000"/>
                      </a:schemeClr>
                    </a:solidFill>
                  </a:tcPr>
                </a:tc>
                <a:extLst>
                  <a:ext uri="{0D108BD9-81ED-4DB2-BD59-A6C34878D82A}">
                    <a16:rowId xmlns:a16="http://schemas.microsoft.com/office/drawing/2014/main" val="4227258203"/>
                  </a:ext>
                </a:extLst>
              </a:tr>
              <a:tr h="2175912">
                <a:tc>
                  <a:txBody>
                    <a:bodyPr/>
                    <a:lstStyle/>
                    <a:p>
                      <a:pPr marL="285750" indent="-285750">
                        <a:buFont typeface="Arial" panose="020B0604020202020204" pitchFamily="34" charset="0"/>
                        <a:buChar char="•"/>
                      </a:pPr>
                      <a:r>
                        <a:rPr lang="en-US" dirty="0"/>
                        <a:t>Disqualified from Circuit Breaker if assessed home value is over 125% of the median</a:t>
                      </a:r>
                    </a:p>
                    <a:p>
                      <a:pPr marL="285750" indent="-285750">
                        <a:buFont typeface="Arial" panose="020B0604020202020204" pitchFamily="34" charset="0"/>
                        <a:buChar char="•"/>
                      </a:pPr>
                      <a:r>
                        <a:rPr lang="en-US" dirty="0"/>
                        <a:t>Transient Personal Property exempt</a:t>
                      </a:r>
                    </a:p>
                    <a:p>
                      <a:pPr marL="285750" indent="-285750">
                        <a:buFont typeface="Arial" panose="020B0604020202020204" pitchFamily="34" charset="0"/>
                        <a:buChar char="•"/>
                      </a:pPr>
                      <a:r>
                        <a:rPr lang="en-US" dirty="0"/>
                        <a:t>$250,000 Personal Property exemption (replacement money to be recalculated in 2022)</a:t>
                      </a:r>
                    </a:p>
                  </a:txBody>
                  <a:tcPr/>
                </a:tc>
                <a:tc>
                  <a:txBody>
                    <a:bodyPr/>
                    <a:lstStyle/>
                    <a:p>
                      <a:pPr marL="285750" indent="-285750">
                        <a:buFont typeface="Arial" panose="020B0604020202020204" pitchFamily="34" charset="0"/>
                        <a:buChar char="•"/>
                      </a:pPr>
                      <a:r>
                        <a:rPr lang="en-US" dirty="0"/>
                        <a:t>Discretionary subtraction from new construction for homeowner's exemption above $100,000</a:t>
                      </a:r>
                    </a:p>
                    <a:p>
                      <a:pPr marL="285750" indent="-285750">
                        <a:buFont typeface="Arial" panose="020B0604020202020204" pitchFamily="34" charset="0"/>
                        <a:buChar char="•"/>
                      </a:pPr>
                      <a:r>
                        <a:rPr lang="en-US" dirty="0"/>
                        <a:t>3</a:t>
                      </a:r>
                      <a:r>
                        <a:rPr lang="en-US" baseline="30000" dirty="0"/>
                        <a:t>rd</a:t>
                      </a:r>
                      <a:r>
                        <a:rPr lang="en-US" dirty="0"/>
                        <a:t> Monday of November personal property amount by district is to be calculated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txBody>
                  <a:tcPr/>
                </a:tc>
                <a:extLst>
                  <a:ext uri="{0D108BD9-81ED-4DB2-BD59-A6C34878D82A}">
                    <a16:rowId xmlns:a16="http://schemas.microsoft.com/office/drawing/2014/main" val="442283977"/>
                  </a:ext>
                </a:extLst>
              </a:tr>
            </a:tbl>
          </a:graphicData>
        </a:graphic>
      </p:graphicFrame>
    </p:spTree>
    <p:extLst>
      <p:ext uri="{BB962C8B-B14F-4D97-AF65-F5344CB8AC3E}">
        <p14:creationId xmlns:p14="http://schemas.microsoft.com/office/powerpoint/2010/main" val="19048494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56" name="Picture 20" descr="C:\Users\ghoude\AppData\Local\Microsoft\Windows\Temporary Internet Files\Content.IE5\Q1OSNRD2\220px-Casquette_a_helic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790700"/>
            <a:ext cx="5426242" cy="4686300"/>
          </a:xfrm>
          <a:prstGeom prst="rect">
            <a:avLst/>
          </a:prstGeom>
          <a:noFill/>
          <a:extLst>
            <a:ext uri="{909E8E84-426E-40DD-AFC4-6F175D3DCCD1}">
              <a14:hiddenFill xmlns:a14="http://schemas.microsoft.com/office/drawing/2010/main">
                <a:solidFill>
                  <a:srgbClr val="FFFFFF"/>
                </a:solidFill>
              </a14:hiddenFill>
            </a:ext>
          </a:extLst>
        </p:spPr>
      </p:pic>
      <p:sp>
        <p:nvSpPr>
          <p:cNvPr id="21507" name="Rectangle 4"/>
          <p:cNvSpPr>
            <a:spLocks noGrp="1" noChangeArrowheads="1"/>
          </p:cNvSpPr>
          <p:nvPr>
            <p:ph type="title"/>
          </p:nvPr>
        </p:nvSpPr>
        <p:spPr>
          <a:xfrm>
            <a:off x="457200" y="274638"/>
            <a:ext cx="8229600" cy="1706562"/>
          </a:xfrm>
        </p:spPr>
        <p:txBody>
          <a:bodyPr>
            <a:normAutofit/>
          </a:bodyPr>
          <a:lstStyle/>
          <a:p>
            <a:pPr eaLnBrk="1" fontAlgn="auto" hangingPunct="1">
              <a:spcBef>
                <a:spcPts val="0"/>
              </a:spcBef>
              <a:spcAft>
                <a:spcPts val="0"/>
              </a:spcAft>
              <a:defRPr/>
            </a:pPr>
            <a:r>
              <a:rPr b="1" dirty="0"/>
              <a:t>Property Taxes and the 3% Cap </a:t>
            </a:r>
          </a:p>
        </p:txBody>
      </p:sp>
      <p:sp>
        <p:nvSpPr>
          <p:cNvPr id="3" name="TextBox 2"/>
          <p:cNvSpPr txBox="1"/>
          <p:nvPr/>
        </p:nvSpPr>
        <p:spPr>
          <a:xfrm>
            <a:off x="4343400" y="3429000"/>
            <a:ext cx="1219200" cy="1200329"/>
          </a:xfrm>
          <a:prstGeom prst="rect">
            <a:avLst/>
          </a:prstGeom>
          <a:noFill/>
        </p:spPr>
        <p:txBody>
          <a:bodyPr wrap="square" rtlCol="0">
            <a:spAutoFit/>
          </a:bodyPr>
          <a:lstStyle/>
          <a:p>
            <a:pPr algn="ctr"/>
            <a:r>
              <a:rPr lang="en-US" b="1" dirty="0"/>
              <a:t>Property Tax Budget</a:t>
            </a:r>
          </a:p>
          <a:p>
            <a:pPr algn="ctr"/>
            <a:r>
              <a:rPr lang="en-US" b="1" dirty="0"/>
              <a:t>Cap</a:t>
            </a:r>
          </a:p>
        </p:txBody>
      </p:sp>
      <p:sp>
        <p:nvSpPr>
          <p:cNvPr id="25" name="TextBox 24"/>
          <p:cNvSpPr txBox="1"/>
          <p:nvPr/>
        </p:nvSpPr>
        <p:spPr>
          <a:xfrm>
            <a:off x="2514600" y="3470196"/>
            <a:ext cx="1066800" cy="923330"/>
          </a:xfrm>
          <a:prstGeom prst="rect">
            <a:avLst/>
          </a:prstGeom>
          <a:noFill/>
        </p:spPr>
        <p:txBody>
          <a:bodyPr wrap="square" rtlCol="0">
            <a:spAutoFit/>
          </a:bodyPr>
          <a:lstStyle/>
          <a:p>
            <a:pPr algn="ctr"/>
            <a:r>
              <a:rPr lang="en-US" b="1" dirty="0"/>
              <a:t>Levy</a:t>
            </a:r>
          </a:p>
          <a:p>
            <a:pPr algn="ctr"/>
            <a:r>
              <a:rPr lang="en-US" b="1" dirty="0"/>
              <a:t>Limit</a:t>
            </a:r>
          </a:p>
          <a:p>
            <a:pPr algn="ctr"/>
            <a:r>
              <a:rPr lang="en-US" b="1" dirty="0"/>
              <a:t>Cap</a:t>
            </a:r>
          </a:p>
        </p:txBody>
      </p:sp>
      <p:sp>
        <p:nvSpPr>
          <p:cNvPr id="4" name="Slide Number Placeholder 3">
            <a:extLst>
              <a:ext uri="{FF2B5EF4-FFF2-40B4-BE49-F238E27FC236}">
                <a16:creationId xmlns:a16="http://schemas.microsoft.com/office/drawing/2014/main" id="{C099D34C-E56C-432E-915C-9DDD94CA7D35}"/>
              </a:ext>
            </a:extLst>
          </p:cNvPr>
          <p:cNvSpPr>
            <a:spLocks noGrp="1"/>
          </p:cNvSpPr>
          <p:nvPr>
            <p:ph type="sldNum" sz="quarter" idx="12"/>
          </p:nvPr>
        </p:nvSpPr>
        <p:spPr/>
        <p:txBody>
          <a:bodyPr/>
          <a:lstStyle/>
          <a:p>
            <a:pPr>
              <a:defRPr/>
            </a:pPr>
            <a:fld id="{7D262379-9923-4552-9006-BC995634A448}" type="slidenum">
              <a:rPr lang="en-US" smtClean="0"/>
              <a:pPr>
                <a:defRPr/>
              </a:pPr>
              <a:t>29</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Grp="1" noChangeArrowheads="1"/>
          </p:cNvSpPr>
          <p:nvPr>
            <p:ph type="title"/>
          </p:nvPr>
        </p:nvSpPr>
        <p:spPr>
          <a:xfrm>
            <a:off x="228600" y="76200"/>
            <a:ext cx="8458200" cy="914400"/>
          </a:xfrm>
        </p:spPr>
        <p:txBody>
          <a:bodyPr/>
          <a:lstStyle/>
          <a:p>
            <a:pPr eaLnBrk="1" hangingPunct="1"/>
            <a:r>
              <a:rPr lang="en-US" b="1" dirty="0"/>
              <a:t>Session Goals</a:t>
            </a:r>
          </a:p>
        </p:txBody>
      </p:sp>
      <p:sp>
        <p:nvSpPr>
          <p:cNvPr id="2053" name="Rectangle 5"/>
          <p:cNvSpPr>
            <a:spLocks noGrp="1" noChangeArrowheads="1"/>
          </p:cNvSpPr>
          <p:nvPr>
            <p:ph idx="1"/>
          </p:nvPr>
        </p:nvSpPr>
        <p:spPr>
          <a:xfrm>
            <a:off x="228600" y="1112838"/>
            <a:ext cx="8686800" cy="5516562"/>
          </a:xfrm>
        </p:spPr>
        <p:txBody>
          <a:bodyPr rtlCol="0">
            <a:noAutofit/>
          </a:bodyPr>
          <a:lstStyle/>
          <a:p>
            <a:pPr marL="461963" indent="-461963" eaLnBrk="1" fontAlgn="auto" hangingPunct="1">
              <a:spcBef>
                <a:spcPts val="0"/>
              </a:spcBef>
              <a:spcAft>
                <a:spcPts val="0"/>
              </a:spcAft>
              <a:defRPr/>
            </a:pPr>
            <a:r>
              <a:rPr lang="en-US" dirty="0"/>
              <a:t>Review new and existing laws that may affect  property tax revenue for taxing districts</a:t>
            </a:r>
          </a:p>
          <a:p>
            <a:pPr marL="0" indent="457200" eaLnBrk="1" fontAlgn="auto" hangingPunct="1">
              <a:spcBef>
                <a:spcPts val="0"/>
              </a:spcBef>
              <a:spcAft>
                <a:spcPts val="0"/>
              </a:spcAft>
              <a:defRPr/>
            </a:pPr>
            <a:r>
              <a:rPr lang="en-US" dirty="0"/>
              <a:t>Understand limits on property tax revenue</a:t>
            </a:r>
          </a:p>
          <a:p>
            <a:pPr marL="0" indent="457200" eaLnBrk="1" fontAlgn="auto" hangingPunct="1">
              <a:spcBef>
                <a:spcPts val="0"/>
              </a:spcBef>
              <a:spcAft>
                <a:spcPts val="0"/>
              </a:spcAft>
              <a:defRPr/>
            </a:pPr>
            <a:r>
              <a:rPr lang="en-US" dirty="0"/>
              <a:t>Understand preliminary levy rates (HB-389)</a:t>
            </a:r>
          </a:p>
          <a:p>
            <a:pPr marL="0" indent="457200" eaLnBrk="1" fontAlgn="auto" hangingPunct="1">
              <a:spcBef>
                <a:spcPts val="0"/>
              </a:spcBef>
              <a:spcAft>
                <a:spcPts val="0"/>
              </a:spcAft>
              <a:tabLst>
                <a:tab pos="457200" algn="l"/>
              </a:tabLst>
              <a:defRPr/>
            </a:pPr>
            <a:r>
              <a:rPr lang="en-US" dirty="0"/>
              <a:t>Understand how to use forms to certify 	budgets</a:t>
            </a:r>
          </a:p>
          <a:p>
            <a:pPr lvl="1" eaLnBrk="1" fontAlgn="auto" hangingPunct="1">
              <a:spcBef>
                <a:spcPts val="0"/>
              </a:spcBef>
              <a:spcAft>
                <a:spcPts val="0"/>
              </a:spcAft>
              <a:defRPr/>
            </a:pPr>
            <a:r>
              <a:rPr lang="en-US" dirty="0"/>
              <a:t> Where to get forms</a:t>
            </a:r>
          </a:p>
          <a:p>
            <a:pPr marL="857250" lvl="1" indent="-400050" eaLnBrk="1" fontAlgn="auto" hangingPunct="1">
              <a:spcBef>
                <a:spcPts val="0"/>
              </a:spcBef>
              <a:spcAft>
                <a:spcPts val="0"/>
              </a:spcAft>
              <a:defRPr/>
            </a:pPr>
            <a:r>
              <a:rPr lang="en-US" dirty="0"/>
              <a:t>Where to get necessary information</a:t>
            </a:r>
          </a:p>
          <a:p>
            <a:pPr marL="857250" lvl="1" indent="-400050" eaLnBrk="1" fontAlgn="auto" hangingPunct="1">
              <a:spcBef>
                <a:spcPts val="0"/>
              </a:spcBef>
              <a:spcAft>
                <a:spcPts val="0"/>
              </a:spcAft>
              <a:defRPr/>
            </a:pPr>
            <a:r>
              <a:rPr lang="en-US" dirty="0"/>
              <a:t>What documentation to provide</a:t>
            </a:r>
          </a:p>
          <a:p>
            <a:pPr marL="557784" lvl="1" indent="457200" eaLnBrk="1" fontAlgn="auto" hangingPunct="1">
              <a:spcBef>
                <a:spcPts val="0"/>
              </a:spcBef>
              <a:spcAft>
                <a:spcPts val="0"/>
              </a:spcAft>
              <a:defRPr/>
            </a:pPr>
            <a:endParaRPr lang="en-US" dirty="0"/>
          </a:p>
          <a:p>
            <a:pPr marL="0" indent="-274320" eaLnBrk="1" fontAlgn="auto" hangingPunct="1">
              <a:lnSpc>
                <a:spcPct val="90000"/>
              </a:lnSpc>
              <a:spcBef>
                <a:spcPts val="0"/>
              </a:spcBef>
              <a:spcAft>
                <a:spcPts val="0"/>
              </a:spcAft>
              <a:defRPr/>
            </a:pPr>
            <a:endParaRPr lang="en-US" dirty="0"/>
          </a:p>
        </p:txBody>
      </p:sp>
      <p:sp>
        <p:nvSpPr>
          <p:cNvPr id="3" name="Slide Number Placeholder 2">
            <a:extLst>
              <a:ext uri="{FF2B5EF4-FFF2-40B4-BE49-F238E27FC236}">
                <a16:creationId xmlns:a16="http://schemas.microsoft.com/office/drawing/2014/main" id="{AB137FD2-1E1E-49D5-94A7-BA50CFA4DB37}"/>
              </a:ext>
            </a:extLst>
          </p:cNvPr>
          <p:cNvSpPr>
            <a:spLocks noGrp="1"/>
          </p:cNvSpPr>
          <p:nvPr>
            <p:ph type="sldNum" sz="quarter" idx="12"/>
          </p:nvPr>
        </p:nvSpPr>
        <p:spPr/>
        <p:txBody>
          <a:bodyPr/>
          <a:lstStyle/>
          <a:p>
            <a:pPr>
              <a:defRPr/>
            </a:pPr>
            <a:fld id="{78B82E96-E6A8-457B-BBB2-55D550541F5F}" type="slidenum">
              <a:rPr lang="en-US" smtClean="0"/>
              <a:pPr>
                <a:defRPr/>
              </a:pPr>
              <a:t>3</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ChangeArrowheads="1"/>
          </p:cNvSpPr>
          <p:nvPr/>
        </p:nvSpPr>
        <p:spPr bwMode="auto">
          <a:xfrm>
            <a:off x="228600" y="1489492"/>
            <a:ext cx="8610600" cy="2195473"/>
          </a:xfrm>
          <a:prstGeom prst="rect">
            <a:avLst/>
          </a:prstGeom>
          <a:noFill/>
          <a:ln w="190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algn="ctr">
              <a:spcBef>
                <a:spcPts val="500"/>
              </a:spcBef>
              <a:spcAft>
                <a:spcPts val="500"/>
              </a:spcAft>
            </a:pPr>
            <a:r>
              <a:rPr lang="en-US" sz="2400" b="1" u="sng" dirty="0">
                <a:latin typeface="Times New Roman" pitchFamily="18" charset="0"/>
              </a:rPr>
              <a:t>Property Tax Budget Limit - 3% Cap Pertains to “non-exempt” budget which excludes bonds and other voter approved levies.</a:t>
            </a:r>
          </a:p>
          <a:p>
            <a:pPr algn="ctr">
              <a:spcBef>
                <a:spcPts val="500"/>
              </a:spcBef>
              <a:spcAft>
                <a:spcPts val="500"/>
              </a:spcAft>
            </a:pPr>
            <a:r>
              <a:rPr lang="en-US" b="1" dirty="0">
                <a:latin typeface="Times New Roman" pitchFamily="18" charset="0"/>
              </a:rPr>
              <a:t>Section 63-802, I.C. LIMITATION ON BUDGET REQUESTS -- LIMITATION ON TAX CHARGES -- EXCEPTIONS.</a:t>
            </a:r>
          </a:p>
          <a:p>
            <a:pPr>
              <a:spcBef>
                <a:spcPts val="500"/>
              </a:spcBef>
              <a:spcAft>
                <a:spcPts val="500"/>
              </a:spcAft>
            </a:pPr>
            <a:r>
              <a:rPr lang="en-US" b="1" dirty="0">
                <a:latin typeface="Times New Roman" pitchFamily="18" charset="0"/>
              </a:rPr>
              <a:t> (1) No taxing district shall certify a budget request for an amount of property tax revenues to finance an annual budget that exceeds the greater of:…(3% language) </a:t>
            </a:r>
          </a:p>
        </p:txBody>
      </p:sp>
      <p:sp>
        <p:nvSpPr>
          <p:cNvPr id="33795" name="Text Box 8"/>
          <p:cNvSpPr txBox="1">
            <a:spLocks noChangeArrowheads="1"/>
          </p:cNvSpPr>
          <p:nvPr/>
        </p:nvSpPr>
        <p:spPr bwMode="auto">
          <a:xfrm>
            <a:off x="1066800" y="28575"/>
            <a:ext cx="7239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3600" b="1" dirty="0">
                <a:latin typeface="Times New Roman" pitchFamily="18" charset="0"/>
              </a:rPr>
              <a:t>Property Tax Budget and Levy Limits Defined in Idaho Code</a:t>
            </a:r>
          </a:p>
        </p:txBody>
      </p:sp>
      <p:pic>
        <p:nvPicPr>
          <p:cNvPr id="33796"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741737"/>
            <a:ext cx="7848600" cy="2811463"/>
          </a:xfrm>
          <a:prstGeom prst="rect">
            <a:avLst/>
          </a:prstGeom>
          <a:noFill/>
          <a:ln w="190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Oval 1"/>
          <p:cNvSpPr/>
          <p:nvPr/>
        </p:nvSpPr>
        <p:spPr>
          <a:xfrm>
            <a:off x="885825" y="2228850"/>
            <a:ext cx="1295400" cy="60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5105400" y="5791200"/>
            <a:ext cx="1295400" cy="60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Arrow Connector 3"/>
          <p:cNvCxnSpPr/>
          <p:nvPr/>
        </p:nvCxnSpPr>
        <p:spPr>
          <a:xfrm flipH="1" flipV="1">
            <a:off x="2133600" y="2743200"/>
            <a:ext cx="3505200" cy="3048000"/>
          </a:xfrm>
          <a:prstGeom prst="straightConnector1">
            <a:avLst/>
          </a:prstGeom>
          <a:ln w="317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362200" y="4175226"/>
            <a:ext cx="3657600" cy="369332"/>
          </a:xfrm>
          <a:prstGeom prst="rect">
            <a:avLst/>
          </a:prstGeom>
          <a:solidFill>
            <a:srgbClr val="FFFF00"/>
          </a:solidFill>
          <a:ln w="12700">
            <a:solidFill>
              <a:schemeClr val="tx1"/>
            </a:solidFill>
          </a:ln>
        </p:spPr>
        <p:txBody>
          <a:bodyPr wrap="square" rtlCol="0">
            <a:spAutoFit/>
          </a:bodyPr>
          <a:lstStyle/>
          <a:p>
            <a:pPr algn="ctr"/>
            <a:r>
              <a:rPr lang="en-US" b="1" dirty="0"/>
              <a:t>Tighter Constraint Prevails</a:t>
            </a:r>
          </a:p>
        </p:txBody>
      </p:sp>
      <p:sp>
        <p:nvSpPr>
          <p:cNvPr id="6" name="Slide Number Placeholder 5">
            <a:extLst>
              <a:ext uri="{FF2B5EF4-FFF2-40B4-BE49-F238E27FC236}">
                <a16:creationId xmlns:a16="http://schemas.microsoft.com/office/drawing/2014/main" id="{4B51AD9A-8618-40A1-A6BD-CA250EB72363}"/>
              </a:ext>
            </a:extLst>
          </p:cNvPr>
          <p:cNvSpPr>
            <a:spLocks noGrp="1"/>
          </p:cNvSpPr>
          <p:nvPr>
            <p:ph type="sldNum" sz="quarter" idx="12"/>
          </p:nvPr>
        </p:nvSpPr>
        <p:spPr/>
        <p:txBody>
          <a:bodyPr/>
          <a:lstStyle/>
          <a:p>
            <a:pPr>
              <a:defRPr/>
            </a:pPr>
            <a:fld id="{78B82E96-E6A8-457B-BBB2-55D550541F5F}" type="slidenum">
              <a:rPr lang="en-US" smtClean="0"/>
              <a:pPr>
                <a:defRPr/>
              </a:pPr>
              <a:t>30</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p:cNvSpPr>
            <a:spLocks noGrp="1" noChangeArrowheads="1"/>
          </p:cNvSpPr>
          <p:nvPr>
            <p:ph type="title"/>
          </p:nvPr>
        </p:nvSpPr>
        <p:spPr>
          <a:xfrm>
            <a:off x="457200" y="76200"/>
            <a:ext cx="8229600" cy="1143000"/>
          </a:xfrm>
        </p:spPr>
        <p:txBody>
          <a:bodyPr/>
          <a:lstStyle/>
          <a:p>
            <a:pPr eaLnBrk="1" hangingPunct="1"/>
            <a:r>
              <a:rPr lang="en-US" dirty="0"/>
              <a:t>Budget vs. Levy Limit</a:t>
            </a:r>
            <a:endParaRPr lang="en-US" sz="2400" dirty="0"/>
          </a:p>
        </p:txBody>
      </p:sp>
      <p:sp>
        <p:nvSpPr>
          <p:cNvPr id="20485" name="Rectangle 3"/>
          <p:cNvSpPr>
            <a:spLocks noGrp="1" noChangeArrowheads="1"/>
          </p:cNvSpPr>
          <p:nvPr>
            <p:ph type="body" sz="half" idx="1"/>
          </p:nvPr>
        </p:nvSpPr>
        <p:spPr>
          <a:xfrm>
            <a:off x="381000" y="990600"/>
            <a:ext cx="8382000" cy="2362200"/>
          </a:xfrm>
        </p:spPr>
        <p:txBody>
          <a:bodyPr>
            <a:normAutofit/>
          </a:bodyPr>
          <a:lstStyle/>
          <a:p>
            <a:pPr eaLnBrk="1" hangingPunct="1">
              <a:buFontTx/>
              <a:buNone/>
            </a:pPr>
            <a:r>
              <a:rPr lang="en-US" sz="2800" dirty="0"/>
              <a:t>Scenario:</a:t>
            </a:r>
          </a:p>
          <a:p>
            <a:pPr eaLnBrk="1" hangingPunct="1">
              <a:buFontTx/>
              <a:buNone/>
            </a:pPr>
            <a:r>
              <a:rPr lang="en-US" sz="2800" dirty="0"/>
              <a:t>	A taxing district’s statutory M&amp;O levy limit is 0.0004.  Its maximum, non-exempt property tax potential budget is $55,000 and its total net taxable market value is $125 million.</a:t>
            </a:r>
          </a:p>
        </p:txBody>
      </p:sp>
      <p:graphicFrame>
        <p:nvGraphicFramePr>
          <p:cNvPr id="20486" name="Object 4"/>
          <p:cNvGraphicFramePr>
            <a:graphicFrameLocks noGrp="1" noChangeAspect="1"/>
          </p:cNvGraphicFramePr>
          <p:nvPr>
            <p:ph sz="quarter" idx="2"/>
          </p:nvPr>
        </p:nvGraphicFramePr>
        <p:xfrm>
          <a:off x="457200" y="4298950"/>
          <a:ext cx="3962400" cy="1146175"/>
        </p:xfrm>
        <a:graphic>
          <a:graphicData uri="http://schemas.openxmlformats.org/presentationml/2006/ole">
            <mc:AlternateContent xmlns:mc="http://schemas.openxmlformats.org/markup-compatibility/2006">
              <mc:Choice xmlns:v="urn:schemas-microsoft-com:vml" Requires="v">
                <p:oleObj spid="_x0000_s36170" name="Equation" r:id="rId3" imgW="1054100" imgH="304800" progId="Equation.3">
                  <p:embed/>
                </p:oleObj>
              </mc:Choice>
              <mc:Fallback>
                <p:oleObj name="Equation" r:id="rId3" imgW="1054100" imgH="304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298950"/>
                        <a:ext cx="3962400" cy="1146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487" name="Object 6"/>
          <p:cNvGraphicFramePr>
            <a:graphicFrameLocks noGrp="1" noChangeAspect="1"/>
          </p:cNvGraphicFramePr>
          <p:nvPr>
            <p:ph sz="quarter" idx="3"/>
          </p:nvPr>
        </p:nvGraphicFramePr>
        <p:xfrm>
          <a:off x="4954588" y="4298950"/>
          <a:ext cx="3730625" cy="1133475"/>
        </p:xfrm>
        <a:graphic>
          <a:graphicData uri="http://schemas.openxmlformats.org/presentationml/2006/ole">
            <mc:AlternateContent xmlns:mc="http://schemas.openxmlformats.org/markup-compatibility/2006">
              <mc:Choice xmlns:v="urn:schemas-microsoft-com:vml" Requires="v">
                <p:oleObj spid="_x0000_s36171" name="Equation" r:id="rId5" imgW="1002865" imgH="304668" progId="Equation.3">
                  <p:embed/>
                </p:oleObj>
              </mc:Choice>
              <mc:Fallback>
                <p:oleObj name="Equation" r:id="rId5" imgW="1002865" imgH="304668"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4588" y="4298950"/>
                        <a:ext cx="3730625" cy="1133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488" name="Text Box 8"/>
          <p:cNvSpPr txBox="1">
            <a:spLocks noChangeArrowheads="1"/>
          </p:cNvSpPr>
          <p:nvPr/>
        </p:nvSpPr>
        <p:spPr bwMode="auto">
          <a:xfrm>
            <a:off x="381000" y="3581400"/>
            <a:ext cx="40386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2400" b="1" dirty="0">
                <a:latin typeface="Times New Roman" pitchFamily="18" charset="0"/>
              </a:rPr>
              <a:t>Budget </a:t>
            </a:r>
            <a:r>
              <a:rPr lang="en-US" sz="2400" b="1" u="sng" dirty="0">
                <a:latin typeface="Times New Roman" pitchFamily="18" charset="0"/>
              </a:rPr>
              <a:t>Not</a:t>
            </a:r>
            <a:r>
              <a:rPr lang="en-US" sz="2400" b="1" dirty="0">
                <a:latin typeface="Times New Roman" pitchFamily="18" charset="0"/>
              </a:rPr>
              <a:t> Allowed</a:t>
            </a:r>
          </a:p>
          <a:p>
            <a:pPr algn="ctr" eaLnBrk="1" hangingPunct="1"/>
            <a:r>
              <a:rPr lang="en-US" sz="2400" b="1" dirty="0">
                <a:latin typeface="Times New Roman" pitchFamily="18" charset="0"/>
              </a:rPr>
              <a:t>Because levy limit exceeded</a:t>
            </a:r>
          </a:p>
        </p:txBody>
      </p:sp>
      <p:sp>
        <p:nvSpPr>
          <p:cNvPr id="20489" name="Text Box 9"/>
          <p:cNvSpPr txBox="1">
            <a:spLocks noChangeArrowheads="1"/>
          </p:cNvSpPr>
          <p:nvPr/>
        </p:nvSpPr>
        <p:spPr bwMode="auto">
          <a:xfrm>
            <a:off x="4648200" y="3581400"/>
            <a:ext cx="42672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2400" b="1" dirty="0">
                <a:latin typeface="Times New Roman" pitchFamily="18" charset="0"/>
              </a:rPr>
              <a:t>Budget Allowed</a:t>
            </a:r>
          </a:p>
          <a:p>
            <a:pPr algn="ctr" eaLnBrk="1" hangingPunct="1"/>
            <a:r>
              <a:rPr lang="en-US" sz="2400" b="1" dirty="0">
                <a:latin typeface="Times New Roman" pitchFamily="18" charset="0"/>
              </a:rPr>
              <a:t>Because levy limit not exceeded</a:t>
            </a:r>
          </a:p>
        </p:txBody>
      </p:sp>
      <p:sp>
        <p:nvSpPr>
          <p:cNvPr id="20490" name="Line 15"/>
          <p:cNvSpPr>
            <a:spLocks noChangeShapeType="1"/>
          </p:cNvSpPr>
          <p:nvPr/>
        </p:nvSpPr>
        <p:spPr bwMode="auto">
          <a:xfrm>
            <a:off x="4648200" y="3429000"/>
            <a:ext cx="0" cy="251460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p>
        </p:txBody>
      </p:sp>
      <p:sp>
        <p:nvSpPr>
          <p:cNvPr id="20491" name="Text Box 16"/>
          <p:cNvSpPr txBox="1">
            <a:spLocks noChangeArrowheads="1"/>
          </p:cNvSpPr>
          <p:nvPr/>
        </p:nvSpPr>
        <p:spPr bwMode="auto">
          <a:xfrm>
            <a:off x="0" y="6015335"/>
            <a:ext cx="8991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400" b="1" dirty="0">
                <a:latin typeface="Times New Roman" pitchFamily="18" charset="0"/>
              </a:rPr>
              <a:t>Levy limit can’t be exceeded without express statutory authority.</a:t>
            </a:r>
          </a:p>
        </p:txBody>
      </p:sp>
      <p:sp>
        <p:nvSpPr>
          <p:cNvPr id="20492" name="Text Box 17"/>
          <p:cNvSpPr txBox="1">
            <a:spLocks noChangeArrowheads="1"/>
          </p:cNvSpPr>
          <p:nvPr/>
        </p:nvSpPr>
        <p:spPr bwMode="auto">
          <a:xfrm>
            <a:off x="3276600" y="5486400"/>
            <a:ext cx="2743200" cy="466725"/>
          </a:xfrm>
          <a:prstGeom prst="rect">
            <a:avLst/>
          </a:prstGeom>
          <a:solidFill>
            <a:srgbClr val="0000FF"/>
          </a:solidFill>
          <a:ln w="9525" algn="ctr">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400" b="1" dirty="0">
                <a:solidFill>
                  <a:srgbClr val="FAFD00"/>
                </a:solidFill>
                <a:latin typeface="Times New Roman" pitchFamily="18" charset="0"/>
              </a:rPr>
              <a:t>Rollback = $5,000</a:t>
            </a:r>
          </a:p>
        </p:txBody>
      </p:sp>
      <p:sp>
        <p:nvSpPr>
          <p:cNvPr id="3" name="Slide Number Placeholder 2">
            <a:extLst>
              <a:ext uri="{FF2B5EF4-FFF2-40B4-BE49-F238E27FC236}">
                <a16:creationId xmlns:a16="http://schemas.microsoft.com/office/drawing/2014/main" id="{39E925A4-39CC-44BB-84F9-14FE5BBBB33F}"/>
              </a:ext>
            </a:extLst>
          </p:cNvPr>
          <p:cNvSpPr>
            <a:spLocks noGrp="1"/>
          </p:cNvSpPr>
          <p:nvPr>
            <p:ph type="sldNum" sz="quarter" idx="12"/>
          </p:nvPr>
        </p:nvSpPr>
        <p:spPr/>
        <p:txBody>
          <a:bodyPr/>
          <a:lstStyle/>
          <a:p>
            <a:pPr>
              <a:defRPr/>
            </a:pPr>
            <a:fld id="{47168DB4-83A8-4B2B-937C-91BCC3FE2005}" type="slidenum">
              <a:rPr lang="en-US" smtClean="0"/>
              <a:pPr>
                <a:defRPr/>
              </a:pPr>
              <a:t>31</a:t>
            </a:fld>
            <a:endParaRPr lang="en-US"/>
          </a:p>
        </p:txBody>
      </p:sp>
    </p:spTree>
    <p:extLst>
      <p:ext uri="{BB962C8B-B14F-4D97-AF65-F5344CB8AC3E}">
        <p14:creationId xmlns:p14="http://schemas.microsoft.com/office/powerpoint/2010/main" val="4488907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7467600" cy="2057400"/>
          </a:xfrm>
        </p:spPr>
        <p:txBody>
          <a:bodyPr>
            <a:normAutofit fontScale="90000"/>
          </a:bodyPr>
          <a:lstStyle/>
          <a:p>
            <a:pPr eaLnBrk="1" fontAlgn="auto" hangingPunct="1">
              <a:spcAft>
                <a:spcPts val="0"/>
              </a:spcAft>
              <a:defRPr/>
            </a:pPr>
            <a:r>
              <a:rPr lang="en-US" b="1" dirty="0"/>
              <a:t>Computing Your Maximum </a:t>
            </a:r>
            <a:br>
              <a:rPr lang="en-US" b="1" dirty="0"/>
            </a:br>
            <a:r>
              <a:rPr lang="en-US" b="1" dirty="0"/>
              <a:t>Non-Exempt Property Tax Budget</a:t>
            </a:r>
          </a:p>
        </p:txBody>
      </p:sp>
      <p:pic>
        <p:nvPicPr>
          <p:cNvPr id="9" name="Picture 8">
            <a:extLst>
              <a:ext uri="{FF2B5EF4-FFF2-40B4-BE49-F238E27FC236}">
                <a16:creationId xmlns:a16="http://schemas.microsoft.com/office/drawing/2014/main" id="{247C005E-79EC-4EE1-89F1-2004ED6D03F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860140" y="2233753"/>
            <a:ext cx="3386119" cy="3031463"/>
          </a:xfrm>
          <a:prstGeom prst="rect">
            <a:avLst/>
          </a:prstGeom>
        </p:spPr>
      </p:pic>
      <p:pic>
        <p:nvPicPr>
          <p:cNvPr id="15" name="Picture 14">
            <a:extLst>
              <a:ext uri="{FF2B5EF4-FFF2-40B4-BE49-F238E27FC236}">
                <a16:creationId xmlns:a16="http://schemas.microsoft.com/office/drawing/2014/main" id="{DD3470CD-39D6-4BAE-8FAA-76431213A7D5}"/>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03887" y="2240756"/>
            <a:ext cx="4472913" cy="3052763"/>
          </a:xfrm>
          <a:prstGeom prst="rect">
            <a:avLst/>
          </a:prstGeom>
        </p:spPr>
      </p:pic>
      <p:sp>
        <p:nvSpPr>
          <p:cNvPr id="4" name="Slide Number Placeholder 3">
            <a:extLst>
              <a:ext uri="{FF2B5EF4-FFF2-40B4-BE49-F238E27FC236}">
                <a16:creationId xmlns:a16="http://schemas.microsoft.com/office/drawing/2014/main" id="{59B5C64A-B07A-4A9A-A42B-7B96007D3007}"/>
              </a:ext>
            </a:extLst>
          </p:cNvPr>
          <p:cNvSpPr>
            <a:spLocks noGrp="1"/>
          </p:cNvSpPr>
          <p:nvPr>
            <p:ph type="sldNum" sz="quarter" idx="12"/>
          </p:nvPr>
        </p:nvSpPr>
        <p:spPr/>
        <p:txBody>
          <a:bodyPr/>
          <a:lstStyle/>
          <a:p>
            <a:pPr>
              <a:defRPr/>
            </a:pPr>
            <a:fld id="{78B82E96-E6A8-457B-BBB2-55D550541F5F}" type="slidenum">
              <a:rPr lang="en-US" smtClean="0"/>
              <a:pPr>
                <a:defRPr/>
              </a:pPr>
              <a:t>32</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76200" y="-76200"/>
            <a:ext cx="8991600" cy="1143000"/>
          </a:xfrm>
        </p:spPr>
        <p:txBody>
          <a:bodyPr>
            <a:normAutofit fontScale="90000"/>
          </a:bodyPr>
          <a:lstStyle/>
          <a:p>
            <a:pPr eaLnBrk="1" hangingPunct="1"/>
            <a:r>
              <a:rPr lang="en-US" sz="4000" dirty="0"/>
              <a:t>Example:  Computing 3% Portion of Increase</a:t>
            </a:r>
          </a:p>
        </p:txBody>
      </p:sp>
      <p:sp>
        <p:nvSpPr>
          <p:cNvPr id="39940" name="Text Box 3"/>
          <p:cNvSpPr txBox="1">
            <a:spLocks noChangeArrowheads="1"/>
          </p:cNvSpPr>
          <p:nvPr/>
        </p:nvSpPr>
        <p:spPr bwMode="auto">
          <a:xfrm>
            <a:off x="304800" y="4038600"/>
            <a:ext cx="8686800"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2800" dirty="0">
                <a:latin typeface="Times New Roman" pitchFamily="18" charset="0"/>
              </a:rPr>
              <a:t>Computation of 3% increase:</a:t>
            </a:r>
          </a:p>
          <a:p>
            <a:r>
              <a:rPr lang="en-US" sz="2800" dirty="0">
                <a:latin typeface="Times New Roman" pitchFamily="18" charset="0"/>
              </a:rPr>
              <a:t>	$ 137,564		$ 137,564</a:t>
            </a:r>
            <a:endParaRPr lang="en-US" sz="1600" dirty="0">
              <a:latin typeface="Times New Roman" pitchFamily="18" charset="0"/>
            </a:endParaRPr>
          </a:p>
          <a:p>
            <a:r>
              <a:rPr lang="en-US" sz="2800" dirty="0">
                <a:latin typeface="Times New Roman" pitchFamily="18" charset="0"/>
              </a:rPr>
              <a:t>	     X 0.03		  +  4,127</a:t>
            </a:r>
          </a:p>
          <a:p>
            <a:r>
              <a:rPr lang="en-US" sz="2800" dirty="0">
                <a:latin typeface="Times New Roman" pitchFamily="18" charset="0"/>
              </a:rPr>
              <a:t>	$    4,127		$ 141,691 </a:t>
            </a:r>
            <a:r>
              <a:rPr lang="en-US" sz="1400" dirty="0">
                <a:latin typeface="Times New Roman" pitchFamily="18" charset="0"/>
              </a:rPr>
              <a:t>(total plus 3% increase)				     </a:t>
            </a:r>
            <a:endParaRPr lang="en-US" sz="1400" u="sng" dirty="0">
              <a:latin typeface="Times New Roman" pitchFamily="18" charset="0"/>
            </a:endParaRPr>
          </a:p>
        </p:txBody>
      </p:sp>
      <p:graphicFrame>
        <p:nvGraphicFramePr>
          <p:cNvPr id="129170" name="Group 146"/>
          <p:cNvGraphicFramePr>
            <a:graphicFrameLocks noGrp="1"/>
          </p:cNvGraphicFramePr>
          <p:nvPr>
            <p:extLst>
              <p:ext uri="{D42A27DB-BD31-4B8C-83A1-F6EECF244321}">
                <p14:modId xmlns:p14="http://schemas.microsoft.com/office/powerpoint/2010/main" val="2783151471"/>
              </p:ext>
            </p:extLst>
          </p:nvPr>
        </p:nvGraphicFramePr>
        <p:xfrm>
          <a:off x="304800" y="838200"/>
          <a:ext cx="8686799" cy="3017929"/>
        </p:xfrm>
        <a:graphic>
          <a:graphicData uri="http://schemas.openxmlformats.org/drawingml/2006/table">
            <a:tbl>
              <a:tblPr>
                <a:tableStyleId>{35758FB7-9AC5-4552-8A53-C91805E547FA}</a:tableStyleId>
              </a:tblPr>
              <a:tblGrid>
                <a:gridCol w="4915410">
                  <a:extLst>
                    <a:ext uri="{9D8B030D-6E8A-4147-A177-3AD203B41FA5}">
                      <a16:colId xmlns:a16="http://schemas.microsoft.com/office/drawing/2014/main" val="20000"/>
                    </a:ext>
                  </a:extLst>
                </a:gridCol>
                <a:gridCol w="1289447">
                  <a:extLst>
                    <a:ext uri="{9D8B030D-6E8A-4147-A177-3AD203B41FA5}">
                      <a16:colId xmlns:a16="http://schemas.microsoft.com/office/drawing/2014/main" val="20001"/>
                    </a:ext>
                  </a:extLst>
                </a:gridCol>
                <a:gridCol w="1240971">
                  <a:extLst>
                    <a:ext uri="{9D8B030D-6E8A-4147-A177-3AD203B41FA5}">
                      <a16:colId xmlns:a16="http://schemas.microsoft.com/office/drawing/2014/main" val="20002"/>
                    </a:ext>
                  </a:extLst>
                </a:gridCol>
                <a:gridCol w="1240971">
                  <a:extLst>
                    <a:ext uri="{9D8B030D-6E8A-4147-A177-3AD203B41FA5}">
                      <a16:colId xmlns:a16="http://schemas.microsoft.com/office/drawing/2014/main" val="20003"/>
                    </a:ext>
                  </a:extLst>
                </a:gridCol>
              </a:tblGrid>
              <a:tr h="3810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dirty="0">
                          <a:ln>
                            <a:noFill/>
                          </a:ln>
                          <a:effectLst/>
                        </a:rPr>
                        <a:t>Year</a:t>
                      </a:r>
                      <a:endParaRPr kumimoji="0" lang="en-US" sz="1800" b="1" i="0" u="none" strike="noStrike" cap="none" normalizeH="0" baseline="0" dirty="0">
                        <a:ln>
                          <a:noFill/>
                        </a:ln>
                        <a:solidFill>
                          <a:srgbClr val="0000FF"/>
                        </a:solidFill>
                        <a:effectLst/>
                        <a:latin typeface="Times New Roman" pitchFamily="18" charset="0"/>
                      </a:endParaRPr>
                    </a:p>
                  </a:txBody>
                  <a:tcPr marL="90488" marR="90488" marT="44461" marB="4446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dirty="0">
                          <a:ln>
                            <a:noFill/>
                          </a:ln>
                          <a:effectLst/>
                        </a:rPr>
                        <a:t>2018</a:t>
                      </a:r>
                      <a:endParaRPr kumimoji="0" lang="en-US" sz="1800" b="1" i="0" u="none" strike="noStrike" cap="none" normalizeH="0" baseline="0" dirty="0">
                        <a:ln>
                          <a:noFill/>
                        </a:ln>
                        <a:solidFill>
                          <a:srgbClr val="0000FF"/>
                        </a:solidFill>
                        <a:effectLst/>
                        <a:latin typeface="Times New Roman" pitchFamily="18" charset="0"/>
                      </a:endParaRPr>
                    </a:p>
                  </a:txBody>
                  <a:tcPr marL="90488" marR="90488" marT="44461" marB="4446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dirty="0">
                          <a:ln>
                            <a:noFill/>
                          </a:ln>
                          <a:effectLst/>
                        </a:rPr>
                        <a:t>2019</a:t>
                      </a:r>
                      <a:endParaRPr kumimoji="0" lang="en-US" sz="1800" b="1" i="0" u="none" strike="noStrike" cap="none" normalizeH="0" baseline="0" dirty="0">
                        <a:ln>
                          <a:noFill/>
                        </a:ln>
                        <a:solidFill>
                          <a:srgbClr val="0000FF"/>
                        </a:solidFill>
                        <a:effectLst/>
                        <a:latin typeface="Times New Roman" pitchFamily="18" charset="0"/>
                      </a:endParaRPr>
                    </a:p>
                  </a:txBody>
                  <a:tcPr marL="90488" marR="90488" marT="44461" marB="4446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dirty="0">
                          <a:ln>
                            <a:noFill/>
                          </a:ln>
                          <a:effectLst/>
                        </a:rPr>
                        <a:t>2020</a:t>
                      </a:r>
                      <a:endParaRPr kumimoji="0" lang="en-US" sz="1800" b="1" i="0" u="none" strike="noStrike" cap="none" normalizeH="0" baseline="0" dirty="0">
                        <a:ln>
                          <a:noFill/>
                        </a:ln>
                        <a:solidFill>
                          <a:srgbClr val="0000FF"/>
                        </a:solidFill>
                        <a:effectLst/>
                        <a:latin typeface="Times New Roman" pitchFamily="18" charset="0"/>
                      </a:endParaRPr>
                    </a:p>
                  </a:txBody>
                  <a:tcPr marL="90488" marR="90488" marT="44461" marB="44461" horzOverflow="overflow"/>
                </a:tc>
                <a:extLst>
                  <a:ext uri="{0D108BD9-81ED-4DB2-BD59-A6C34878D82A}">
                    <a16:rowId xmlns:a16="http://schemas.microsoft.com/office/drawing/2014/main" val="10000"/>
                  </a:ext>
                </a:extLst>
              </a:tr>
              <a:tr h="44937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dirty="0">
                          <a:ln>
                            <a:noFill/>
                          </a:ln>
                          <a:effectLst/>
                        </a:rPr>
                        <a:t>Total levied non-exempt p-tax budget</a:t>
                      </a:r>
                      <a:endParaRPr kumimoji="0" lang="en-US" sz="1800" b="1" i="0" u="none" strike="noStrike" cap="none" normalizeH="0" baseline="0" dirty="0">
                        <a:ln>
                          <a:noFill/>
                        </a:ln>
                        <a:solidFill>
                          <a:schemeClr val="tx1"/>
                        </a:solidFill>
                        <a:effectLst/>
                        <a:latin typeface="Times New Roman" pitchFamily="18" charset="0"/>
                      </a:endParaRPr>
                    </a:p>
                  </a:txBody>
                  <a:tcPr marL="90488" marR="90488" marT="44461" marB="44461"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itchFamily="18" charset="0"/>
                        </a:rPr>
                        <a:t>124,389</a:t>
                      </a:r>
                    </a:p>
                  </a:txBody>
                  <a:tcPr marL="90488" marR="90488" marT="44461" marB="44461"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itchFamily="18" charset="0"/>
                        </a:rPr>
                        <a:t>130,678</a:t>
                      </a:r>
                    </a:p>
                  </a:txBody>
                  <a:tcPr marL="90488" marR="90488" marT="44461" marB="44461"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itchFamily="18" charset="0"/>
                        </a:rPr>
                        <a:t>136,218</a:t>
                      </a:r>
                    </a:p>
                  </a:txBody>
                  <a:tcPr marL="90488" marR="90488" marT="44461" marB="44461" horzOverflow="overflow"/>
                </a:tc>
                <a:extLst>
                  <a:ext uri="{0D108BD9-81ED-4DB2-BD59-A6C34878D82A}">
                    <a16:rowId xmlns:a16="http://schemas.microsoft.com/office/drawing/2014/main" val="10001"/>
                  </a:ext>
                </a:extLst>
              </a:tr>
              <a:tr h="38744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dirty="0">
                          <a:ln>
                            <a:noFill/>
                          </a:ln>
                          <a:effectLst/>
                        </a:rPr>
                        <a:t>Agricultural Equipment Replacement Money</a:t>
                      </a:r>
                      <a:endParaRPr kumimoji="0" lang="en-US" sz="1800" b="1" i="0" u="none" strike="noStrike" cap="none" normalizeH="0" baseline="0" dirty="0">
                        <a:ln>
                          <a:noFill/>
                        </a:ln>
                        <a:solidFill>
                          <a:schemeClr val="tx1"/>
                        </a:solidFill>
                        <a:effectLst/>
                        <a:latin typeface="Times New Roman" pitchFamily="18" charset="0"/>
                      </a:endParaRPr>
                    </a:p>
                  </a:txBody>
                  <a:tcPr marL="90488" marR="90488" marT="44461" marB="44461"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itchFamily="18" charset="0"/>
                        </a:rPr>
                        <a:t>28</a:t>
                      </a:r>
                    </a:p>
                  </a:txBody>
                  <a:tcPr marL="90488" marR="90488" marT="44461" marB="44461"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itchFamily="18" charset="0"/>
                        </a:rPr>
                        <a:t>28</a:t>
                      </a:r>
                    </a:p>
                  </a:txBody>
                  <a:tcPr marL="90488" marR="90488" marT="44461" marB="44461"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itchFamily="18" charset="0"/>
                        </a:rPr>
                        <a:t>28</a:t>
                      </a:r>
                    </a:p>
                  </a:txBody>
                  <a:tcPr marL="90488" marR="90488" marT="44461" marB="44461" horzOverflow="overflow"/>
                </a:tc>
                <a:extLst>
                  <a:ext uri="{0D108BD9-81ED-4DB2-BD59-A6C34878D82A}">
                    <a16:rowId xmlns:a16="http://schemas.microsoft.com/office/drawing/2014/main" val="10002"/>
                  </a:ext>
                </a:extLst>
              </a:tr>
              <a:tr h="38744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u="none" strike="noStrike" kern="1200" cap="none" normalizeH="0" baseline="0" dirty="0">
                          <a:ln>
                            <a:noFill/>
                          </a:ln>
                          <a:solidFill>
                            <a:schemeClr val="dk1"/>
                          </a:solidFill>
                          <a:effectLst/>
                          <a:latin typeface="+mn-lt"/>
                          <a:ea typeface="+mn-ea"/>
                          <a:cs typeface="+mn-cs"/>
                        </a:rPr>
                        <a:t>Personal Property Replacement Money</a:t>
                      </a:r>
                      <a:endParaRPr kumimoji="0" lang="en-US" sz="1400" u="none" strike="noStrike" kern="1200" cap="none" normalizeH="0" baseline="0" dirty="0">
                        <a:ln>
                          <a:noFill/>
                        </a:ln>
                        <a:solidFill>
                          <a:schemeClr val="dk1"/>
                        </a:solidFill>
                        <a:effectLst/>
                        <a:latin typeface="+mn-lt"/>
                        <a:ea typeface="+mn-ea"/>
                        <a:cs typeface="+mn-cs"/>
                      </a:endParaRPr>
                    </a:p>
                  </a:txBody>
                  <a:tcPr marL="90488" marR="90488" marT="44461" marB="44461"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u="none" strike="noStrike" kern="1200" cap="none" normalizeH="0" baseline="0" dirty="0">
                          <a:ln>
                            <a:noFill/>
                          </a:ln>
                          <a:solidFill>
                            <a:schemeClr val="dk1"/>
                          </a:solidFill>
                          <a:effectLst/>
                          <a:latin typeface="+mn-lt"/>
                          <a:ea typeface="+mn-ea"/>
                          <a:cs typeface="+mn-cs"/>
                        </a:rPr>
                        <a:t>1,318</a:t>
                      </a:r>
                    </a:p>
                  </a:txBody>
                  <a:tcPr marL="90488" marR="90488" marT="44461" marB="44461"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itchFamily="18" charset="0"/>
                        </a:rPr>
                        <a:t>1,318</a:t>
                      </a:r>
                    </a:p>
                  </a:txBody>
                  <a:tcPr marL="90488" marR="90488" marT="44461" marB="44461"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itchFamily="18" charset="0"/>
                        </a:rPr>
                        <a:t>1,318</a:t>
                      </a:r>
                    </a:p>
                  </a:txBody>
                  <a:tcPr marL="90488" marR="90488" marT="44461" marB="44461" horzOverflow="overflow"/>
                </a:tc>
                <a:extLst>
                  <a:ext uri="{0D108BD9-81ED-4DB2-BD59-A6C34878D82A}">
                    <a16:rowId xmlns:a16="http://schemas.microsoft.com/office/drawing/2014/main" val="10003"/>
                  </a:ext>
                </a:extLst>
              </a:tr>
              <a:tr h="38744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dirty="0">
                          <a:ln>
                            <a:noFill/>
                          </a:ln>
                          <a:effectLst/>
                        </a:rPr>
                        <a:t>*Recovered Homeowner’s Exemption</a:t>
                      </a:r>
                      <a:endParaRPr kumimoji="0" lang="en-US" sz="1800" b="1" i="0" u="none" strike="noStrike" cap="none" normalizeH="0" baseline="0" dirty="0">
                        <a:ln>
                          <a:noFill/>
                        </a:ln>
                        <a:solidFill>
                          <a:schemeClr val="tx1"/>
                        </a:solidFill>
                        <a:effectLst/>
                        <a:latin typeface="Times New Roman" pitchFamily="18" charset="0"/>
                      </a:endParaRPr>
                    </a:p>
                  </a:txBody>
                  <a:tcPr marL="90488" marR="90488" marT="44461" marB="44461"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itchFamily="18" charset="0"/>
                        </a:rPr>
                        <a:t>110</a:t>
                      </a:r>
                    </a:p>
                  </a:txBody>
                  <a:tcPr marL="90488" marR="90488" marT="44461" marB="44461"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itchFamily="18" charset="0"/>
                        </a:rPr>
                        <a:t>0</a:t>
                      </a:r>
                    </a:p>
                  </a:txBody>
                  <a:tcPr marL="90488" marR="90488" marT="44461" marB="44461"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itchFamily="18" charset="0"/>
                        </a:rPr>
                        <a:t>0</a:t>
                      </a:r>
                    </a:p>
                  </a:txBody>
                  <a:tcPr marL="90488" marR="90488" marT="44461" marB="44461" horzOverflow="overflow"/>
                </a:tc>
                <a:extLst>
                  <a:ext uri="{0D108BD9-81ED-4DB2-BD59-A6C34878D82A}">
                    <a16:rowId xmlns:a16="http://schemas.microsoft.com/office/drawing/2014/main" val="10004"/>
                  </a:ext>
                </a:extLst>
              </a:tr>
              <a:tr h="38744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dirty="0">
                          <a:ln>
                            <a:noFill/>
                          </a:ln>
                          <a:effectLst/>
                        </a:rPr>
                        <a:t>Total Property Tax Replacement monies</a:t>
                      </a:r>
                      <a:endParaRPr kumimoji="0" lang="en-US" sz="1800" b="1" i="0" u="none" strike="noStrike" cap="none" normalizeH="0" baseline="0" dirty="0">
                        <a:ln>
                          <a:noFill/>
                        </a:ln>
                        <a:solidFill>
                          <a:srgbClr val="0000FF"/>
                        </a:solidFill>
                        <a:effectLst/>
                        <a:latin typeface="Times New Roman" pitchFamily="18" charset="0"/>
                      </a:endParaRPr>
                    </a:p>
                  </a:txBody>
                  <a:tcPr marL="90488" marR="90488" marT="44461" marB="44461"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0000FF"/>
                          </a:solidFill>
                          <a:effectLst/>
                          <a:latin typeface="Times New Roman" pitchFamily="18" charset="0"/>
                        </a:rPr>
                        <a:t>1,456</a:t>
                      </a:r>
                    </a:p>
                  </a:txBody>
                  <a:tcPr marL="90488" marR="90488" marT="44461" marB="44461"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0000FF"/>
                          </a:solidFill>
                          <a:effectLst/>
                          <a:latin typeface="Times New Roman" pitchFamily="18" charset="0"/>
                        </a:rPr>
                        <a:t>1,346</a:t>
                      </a:r>
                    </a:p>
                  </a:txBody>
                  <a:tcPr marL="90488" marR="90488" marT="44461" marB="44461"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0000FF"/>
                          </a:solidFill>
                          <a:effectLst/>
                          <a:latin typeface="Times New Roman" pitchFamily="18" charset="0"/>
                        </a:rPr>
                        <a:t>1,346</a:t>
                      </a:r>
                    </a:p>
                  </a:txBody>
                  <a:tcPr marL="90488" marR="90488" marT="44461" marB="44461" horzOverflow="overflow"/>
                </a:tc>
                <a:extLst>
                  <a:ext uri="{0D108BD9-81ED-4DB2-BD59-A6C34878D82A}">
                    <a16:rowId xmlns:a16="http://schemas.microsoft.com/office/drawing/2014/main" val="10005"/>
                  </a:ext>
                </a:extLst>
              </a:tr>
              <a:tr h="63769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dirty="0">
                          <a:ln>
                            <a:noFill/>
                          </a:ln>
                          <a:effectLst/>
                        </a:rPr>
                        <a:t>Total levied non-exempt property tax budget plus property tax replacements</a:t>
                      </a:r>
                      <a:endParaRPr kumimoji="0" lang="en-US" sz="1800" b="1" i="0" u="none" strike="noStrike" cap="none" normalizeH="0" baseline="0" dirty="0">
                        <a:ln>
                          <a:noFill/>
                        </a:ln>
                        <a:solidFill>
                          <a:schemeClr val="tx1"/>
                        </a:solidFill>
                        <a:effectLst/>
                        <a:latin typeface="Times New Roman" pitchFamily="18" charset="0"/>
                      </a:endParaRPr>
                    </a:p>
                  </a:txBody>
                  <a:tcPr marL="90488" marR="90488" marT="44461" marB="44461"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0000FF"/>
                          </a:solidFill>
                          <a:effectLst/>
                          <a:latin typeface="Times New Roman" pitchFamily="18" charset="0"/>
                        </a:rPr>
                        <a:t>125,845</a:t>
                      </a:r>
                    </a:p>
                  </a:txBody>
                  <a:tcPr marL="90488" marR="90488" marT="44461" marB="44461"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0000FF"/>
                          </a:solidFill>
                          <a:effectLst/>
                          <a:latin typeface="Times New Roman" pitchFamily="18" charset="0"/>
                        </a:rPr>
                        <a:t>132,024</a:t>
                      </a:r>
                    </a:p>
                  </a:txBody>
                  <a:tcPr marL="90488" marR="90488" marT="44461" marB="44461"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0000FF"/>
                          </a:solidFill>
                          <a:effectLst/>
                          <a:latin typeface="Times New Roman" pitchFamily="18" charset="0"/>
                        </a:rPr>
                        <a:t>137,564</a:t>
                      </a:r>
                    </a:p>
                  </a:txBody>
                  <a:tcPr marL="90488" marR="90488" marT="44461" marB="44461" horzOverflow="overflow"/>
                </a:tc>
                <a:extLst>
                  <a:ext uri="{0D108BD9-81ED-4DB2-BD59-A6C34878D82A}">
                    <a16:rowId xmlns:a16="http://schemas.microsoft.com/office/drawing/2014/main" val="10006"/>
                  </a:ext>
                </a:extLst>
              </a:tr>
            </a:tbl>
          </a:graphicData>
        </a:graphic>
      </p:graphicFrame>
      <p:sp>
        <p:nvSpPr>
          <p:cNvPr id="39983" name="Line 99"/>
          <p:cNvSpPr>
            <a:spLocks noChangeShapeType="1"/>
          </p:cNvSpPr>
          <p:nvPr/>
        </p:nvSpPr>
        <p:spPr bwMode="auto">
          <a:xfrm>
            <a:off x="990600" y="5289550"/>
            <a:ext cx="47244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90488" tIns="44450" rIns="90488" bIns="44450" anchor="ctr"/>
          <a:lstStyle/>
          <a:p>
            <a:endParaRPr lang="en-US" dirty="0"/>
          </a:p>
        </p:txBody>
      </p:sp>
      <p:sp>
        <p:nvSpPr>
          <p:cNvPr id="39984" name="Line 101"/>
          <p:cNvSpPr>
            <a:spLocks noChangeShapeType="1"/>
          </p:cNvSpPr>
          <p:nvPr/>
        </p:nvSpPr>
        <p:spPr bwMode="auto">
          <a:xfrm flipV="1">
            <a:off x="2743200" y="5213350"/>
            <a:ext cx="1752600" cy="304800"/>
          </a:xfrm>
          <a:prstGeom prst="line">
            <a:avLst/>
          </a:prstGeom>
          <a:noFill/>
          <a:ln w="9525">
            <a:solidFill>
              <a:schemeClr val="tx1"/>
            </a:solidFill>
            <a:round/>
            <a:headEnd type="triangle" w="med" len="med"/>
            <a:tailEnd type="triangle" w="lg" len="med"/>
          </a:ln>
          <a:extLst>
            <a:ext uri="{909E8E84-426E-40DD-AFC4-6F175D3DCCD1}">
              <a14:hiddenFill xmlns:a14="http://schemas.microsoft.com/office/drawing/2010/main">
                <a:noFill/>
              </a14:hiddenFill>
            </a:ext>
          </a:extLst>
        </p:spPr>
        <p:txBody>
          <a:bodyPr lIns="90488" tIns="44450" rIns="90488" bIns="44450" anchor="ctr"/>
          <a:lstStyle/>
          <a:p>
            <a:endParaRPr lang="en-US" dirty="0"/>
          </a:p>
        </p:txBody>
      </p:sp>
      <p:sp>
        <p:nvSpPr>
          <p:cNvPr id="39985" name="Text Box 147"/>
          <p:cNvSpPr txBox="1">
            <a:spLocks noChangeArrowheads="1"/>
          </p:cNvSpPr>
          <p:nvPr/>
        </p:nvSpPr>
        <p:spPr bwMode="auto">
          <a:xfrm>
            <a:off x="304800" y="6262688"/>
            <a:ext cx="8077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dirty="0">
                <a:latin typeface="Calibri" pitchFamily="34" charset="0"/>
              </a:rPr>
              <a:t>* = Total received by district between July 1</a:t>
            </a:r>
            <a:r>
              <a:rPr lang="en-US" baseline="30000" dirty="0">
                <a:latin typeface="Calibri" pitchFamily="34" charset="0"/>
              </a:rPr>
              <a:t>st</a:t>
            </a:r>
            <a:r>
              <a:rPr lang="en-US" dirty="0">
                <a:latin typeface="Calibri" pitchFamily="34" charset="0"/>
              </a:rPr>
              <a:t> thru June 30</a:t>
            </a:r>
            <a:r>
              <a:rPr lang="en-US" baseline="30000" dirty="0">
                <a:latin typeface="Calibri" pitchFamily="34" charset="0"/>
              </a:rPr>
              <a:t>th</a:t>
            </a:r>
            <a:r>
              <a:rPr lang="en-US" dirty="0">
                <a:latin typeface="Calibri" pitchFamily="34" charset="0"/>
              </a:rPr>
              <a:t> each year.</a:t>
            </a:r>
          </a:p>
        </p:txBody>
      </p:sp>
      <p:sp>
        <p:nvSpPr>
          <p:cNvPr id="3" name="Slide Number Placeholder 2">
            <a:extLst>
              <a:ext uri="{FF2B5EF4-FFF2-40B4-BE49-F238E27FC236}">
                <a16:creationId xmlns:a16="http://schemas.microsoft.com/office/drawing/2014/main" id="{E5D18662-3847-432A-ACAE-2722F39ECFE3}"/>
              </a:ext>
            </a:extLst>
          </p:cNvPr>
          <p:cNvSpPr>
            <a:spLocks noGrp="1"/>
          </p:cNvSpPr>
          <p:nvPr>
            <p:ph type="sldNum" sz="quarter" idx="12"/>
          </p:nvPr>
        </p:nvSpPr>
        <p:spPr/>
        <p:txBody>
          <a:bodyPr/>
          <a:lstStyle/>
          <a:p>
            <a:pPr>
              <a:defRPr/>
            </a:pPr>
            <a:fld id="{7D262379-9923-4552-9006-BC995634A448}" type="slidenum">
              <a:rPr lang="en-US" smtClean="0"/>
              <a:pPr>
                <a:defRPr/>
              </a:pPr>
              <a:t>33</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5"/>
          <p:cNvSpPr>
            <a:spLocks noChangeArrowheads="1"/>
          </p:cNvSpPr>
          <p:nvPr/>
        </p:nvSpPr>
        <p:spPr bwMode="auto">
          <a:xfrm>
            <a:off x="723900" y="-76200"/>
            <a:ext cx="7696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90488" tIns="44450" rIns="90488" bIns="44450" anchor="ctr"/>
          <a:lstStyle/>
          <a:p>
            <a:pPr algn="ctr"/>
            <a:r>
              <a:rPr lang="en-US" sz="4400" b="1" dirty="0">
                <a:latin typeface="Times New Roman" pitchFamily="18" charset="0"/>
              </a:rPr>
              <a:t>New Construction Roll</a:t>
            </a:r>
            <a:br>
              <a:rPr lang="en-US" sz="4400" b="1" dirty="0">
                <a:latin typeface="Times New Roman" pitchFamily="18" charset="0"/>
              </a:rPr>
            </a:br>
            <a:r>
              <a:rPr lang="en-US" sz="2400" b="1" dirty="0">
                <a:latin typeface="Times New Roman" pitchFamily="18" charset="0"/>
              </a:rPr>
              <a:t>Idaho Code §63-301A &amp; §63-802 &amp; Rule 802</a:t>
            </a:r>
          </a:p>
        </p:txBody>
      </p:sp>
      <p:sp>
        <p:nvSpPr>
          <p:cNvPr id="30724" name="Rectangle 6"/>
          <p:cNvSpPr>
            <a:spLocks noChangeArrowheads="1"/>
          </p:cNvSpPr>
          <p:nvPr/>
        </p:nvSpPr>
        <p:spPr bwMode="auto">
          <a:xfrm>
            <a:off x="76200" y="988374"/>
            <a:ext cx="8991600" cy="5029200"/>
          </a:xfrm>
          <a:prstGeom prst="rect">
            <a:avLst/>
          </a:prstGeom>
          <a:noFill/>
          <a:ln w="25400">
            <a:noFill/>
            <a:miter lim="800000"/>
            <a:headEnd/>
            <a:tailEnd/>
          </a:ln>
        </p:spPr>
        <p:txBody>
          <a:bodyPr lIns="90488" tIns="44450" rIns="90488" bIns="44450"/>
          <a:lstStyle/>
          <a:p>
            <a:pPr marL="400050" indent="-400050" fontAlgn="auto">
              <a:lnSpc>
                <a:spcPct val="90000"/>
              </a:lnSpc>
              <a:spcBef>
                <a:spcPct val="20000"/>
              </a:spcBef>
              <a:spcAft>
                <a:spcPts val="0"/>
              </a:spcAft>
              <a:buClr>
                <a:schemeClr val="tx1"/>
              </a:buClr>
              <a:buSzPct val="125000"/>
              <a:buFont typeface="Arial" pitchFamily="34" charset="0"/>
              <a:buChar char="•"/>
              <a:defRPr/>
            </a:pPr>
            <a:r>
              <a:rPr lang="en-US" dirty="0">
                <a:latin typeface="Times New Roman" pitchFamily="18" charset="0"/>
                <a:cs typeface="+mn-cs"/>
              </a:rPr>
              <a:t>Includes 90% of taxable property first on tax roll in 2021:</a:t>
            </a:r>
          </a:p>
          <a:p>
            <a:pPr lvl="1" fontAlgn="auto">
              <a:lnSpc>
                <a:spcPct val="90000"/>
              </a:lnSpc>
              <a:spcBef>
                <a:spcPct val="20000"/>
              </a:spcBef>
              <a:spcAft>
                <a:spcPts val="0"/>
              </a:spcAft>
              <a:buClr>
                <a:schemeClr val="tx1"/>
              </a:buClr>
              <a:buSzPct val="125000"/>
              <a:defRPr/>
            </a:pPr>
            <a:r>
              <a:rPr lang="en-US" dirty="0">
                <a:latin typeface="Times New Roman" pitchFamily="18" charset="0"/>
                <a:cs typeface="+mn-cs"/>
              </a:rPr>
              <a:t>1.  New structures and newly occupied residences.</a:t>
            </a:r>
          </a:p>
          <a:p>
            <a:pPr lvl="1" fontAlgn="auto">
              <a:lnSpc>
                <a:spcPct val="90000"/>
              </a:lnSpc>
              <a:spcBef>
                <a:spcPct val="20000"/>
              </a:spcBef>
              <a:spcAft>
                <a:spcPts val="0"/>
              </a:spcAft>
              <a:buClr>
                <a:schemeClr val="tx1"/>
              </a:buClr>
              <a:buSzPct val="125000"/>
              <a:defRPr/>
            </a:pPr>
            <a:r>
              <a:rPr lang="en-US" dirty="0">
                <a:latin typeface="Times New Roman" pitchFamily="18" charset="0"/>
                <a:cs typeface="+mn-cs"/>
              </a:rPr>
              <a:t>2.  Additions or alterations to existing non-residential structures.</a:t>
            </a:r>
          </a:p>
          <a:p>
            <a:pPr marL="800100" lvl="1" indent="-342900" fontAlgn="auto">
              <a:lnSpc>
                <a:spcPct val="90000"/>
              </a:lnSpc>
              <a:spcBef>
                <a:spcPct val="20000"/>
              </a:spcBef>
              <a:spcAft>
                <a:spcPts val="0"/>
              </a:spcAft>
              <a:buClr>
                <a:schemeClr val="tx1"/>
              </a:buClr>
              <a:buSzPct val="125000"/>
              <a:defRPr/>
            </a:pPr>
            <a:r>
              <a:rPr lang="en-US" dirty="0">
                <a:latin typeface="Times New Roman" pitchFamily="18" charset="0"/>
                <a:cs typeface="+mn-cs"/>
              </a:rPr>
              <a:t>3.  Installation of new or used manufactured housing that did not previously exist within the county.</a:t>
            </a:r>
          </a:p>
          <a:p>
            <a:pPr lvl="1" fontAlgn="auto">
              <a:lnSpc>
                <a:spcPct val="90000"/>
              </a:lnSpc>
              <a:spcBef>
                <a:spcPct val="20000"/>
              </a:spcBef>
              <a:spcAft>
                <a:spcPts val="0"/>
              </a:spcAft>
              <a:buClr>
                <a:schemeClr val="tx1"/>
              </a:buClr>
              <a:buSzPct val="125000"/>
              <a:defRPr/>
            </a:pPr>
            <a:r>
              <a:rPr lang="en-US" dirty="0">
                <a:latin typeface="Times New Roman" pitchFamily="18" charset="0"/>
                <a:cs typeface="+mn-cs"/>
              </a:rPr>
              <a:t>4.  Change of land use classification (i.e. agricultural to commercial; </a:t>
            </a:r>
            <a:r>
              <a:rPr lang="en-US" dirty="0">
                <a:highlight>
                  <a:srgbClr val="FFFF00"/>
                </a:highlight>
                <a:latin typeface="Times New Roman" pitchFamily="18" charset="0"/>
                <a:cs typeface="+mn-cs"/>
              </a:rPr>
              <a:t>if structure included under  HB-389)</a:t>
            </a:r>
            <a:r>
              <a:rPr lang="en-US" dirty="0">
                <a:latin typeface="Times New Roman" pitchFamily="18" charset="0"/>
                <a:cs typeface="+mn-cs"/>
              </a:rPr>
              <a:t>.</a:t>
            </a:r>
          </a:p>
          <a:p>
            <a:pPr lvl="1" fontAlgn="auto">
              <a:lnSpc>
                <a:spcPct val="90000"/>
              </a:lnSpc>
              <a:spcBef>
                <a:spcPct val="20000"/>
              </a:spcBef>
              <a:spcAft>
                <a:spcPts val="0"/>
              </a:spcAft>
              <a:buClr>
                <a:schemeClr val="tx1"/>
              </a:buClr>
              <a:buSzPct val="125000"/>
              <a:defRPr/>
            </a:pPr>
            <a:r>
              <a:rPr lang="en-US" dirty="0">
                <a:latin typeface="Times New Roman" pitchFamily="18" charset="0"/>
                <a:cs typeface="+mn-cs"/>
              </a:rPr>
              <a:t>5.  Newly taxable as a result of loss of inventory exemption (63-602W).</a:t>
            </a:r>
          </a:p>
          <a:p>
            <a:pPr marL="800100" lvl="1" indent="-342900" fontAlgn="auto">
              <a:lnSpc>
                <a:spcPct val="90000"/>
              </a:lnSpc>
              <a:spcBef>
                <a:spcPct val="20000"/>
              </a:spcBef>
              <a:spcAft>
                <a:spcPts val="0"/>
              </a:spcAft>
              <a:buClr>
                <a:schemeClr val="tx1"/>
              </a:buClr>
              <a:buSzPct val="125000"/>
              <a:defRPr/>
            </a:pPr>
            <a:r>
              <a:rPr lang="en-US" dirty="0">
                <a:latin typeface="Times New Roman" pitchFamily="18" charset="0"/>
                <a:cs typeface="+mn-cs"/>
              </a:rPr>
              <a:t>6.  Improvements or installation of equipment used in conjunction with generation of electricity.  </a:t>
            </a:r>
          </a:p>
          <a:p>
            <a:pPr marL="800100" lvl="1" indent="-342900" fontAlgn="auto">
              <a:lnSpc>
                <a:spcPct val="90000"/>
              </a:lnSpc>
              <a:spcBef>
                <a:spcPct val="20000"/>
              </a:spcBef>
              <a:spcAft>
                <a:spcPts val="0"/>
              </a:spcAft>
              <a:buClr>
                <a:schemeClr val="tx1"/>
              </a:buClr>
              <a:buSzPct val="125000"/>
              <a:defRPr/>
            </a:pPr>
            <a:r>
              <a:rPr lang="en-US" dirty="0">
                <a:latin typeface="Times New Roman" pitchFamily="18" charset="0"/>
                <a:cs typeface="+mn-cs"/>
              </a:rPr>
              <a:t>7. Prior eligible new construction identified and reported to county assessor. </a:t>
            </a:r>
          </a:p>
          <a:p>
            <a:pPr lvl="2" fontAlgn="auto">
              <a:lnSpc>
                <a:spcPct val="90000"/>
              </a:lnSpc>
              <a:spcBef>
                <a:spcPct val="20000"/>
              </a:spcBef>
              <a:spcAft>
                <a:spcPts val="0"/>
              </a:spcAft>
              <a:buClr>
                <a:schemeClr val="tx1"/>
              </a:buClr>
              <a:buSzPct val="100000"/>
              <a:tabLst>
                <a:tab pos="742950" algn="l"/>
              </a:tabLst>
              <a:defRPr/>
            </a:pPr>
            <a:r>
              <a:rPr lang="en-US" sz="1400" dirty="0">
                <a:latin typeface="Times New Roman" pitchFamily="18" charset="0"/>
              </a:rPr>
              <a:t>(5 Year look back limit)</a:t>
            </a:r>
          </a:p>
          <a:p>
            <a:pPr marL="914400" lvl="1" indent="-457200" fontAlgn="auto">
              <a:lnSpc>
                <a:spcPct val="90000"/>
              </a:lnSpc>
              <a:spcBef>
                <a:spcPct val="20000"/>
              </a:spcBef>
              <a:spcAft>
                <a:spcPts val="0"/>
              </a:spcAft>
              <a:buClr>
                <a:schemeClr val="tx1"/>
              </a:buClr>
              <a:buSzPct val="100000"/>
              <a:buAutoNum type="arabicPeriod" startAt="8"/>
              <a:tabLst>
                <a:tab pos="742950" algn="l"/>
              </a:tabLst>
              <a:defRPr/>
            </a:pPr>
            <a:r>
              <a:rPr lang="en-US" dirty="0">
                <a:latin typeface="Times New Roman" pitchFamily="18" charset="0"/>
                <a:cs typeface="+mn-cs"/>
              </a:rPr>
              <a:t>Property, otherwise qualifying, now taxable because of rescinding of provisional exemption.</a:t>
            </a:r>
          </a:p>
          <a:p>
            <a:pPr marL="914400" lvl="1" indent="-457200" fontAlgn="auto">
              <a:lnSpc>
                <a:spcPct val="90000"/>
              </a:lnSpc>
              <a:spcBef>
                <a:spcPct val="20000"/>
              </a:spcBef>
              <a:spcAft>
                <a:spcPts val="0"/>
              </a:spcAft>
              <a:buClr>
                <a:schemeClr val="tx1"/>
              </a:buClr>
              <a:buSzPct val="100000"/>
              <a:buAutoNum type="arabicPeriod" startAt="8"/>
              <a:tabLst>
                <a:tab pos="742950" algn="l"/>
              </a:tabLst>
              <a:defRPr/>
            </a:pPr>
            <a:r>
              <a:rPr lang="en-US" dirty="0">
                <a:latin typeface="Times New Roman" pitchFamily="18" charset="0"/>
                <a:cs typeface="+mn-cs"/>
              </a:rPr>
              <a:t>80% Increase in increment value of dissolved (or de-annexed portion) of Revenue Allocation Area (RAA) – increase measured in comparison to Dec. 2006 increment value.</a:t>
            </a:r>
          </a:p>
          <a:p>
            <a:pPr marL="1200150" lvl="2" indent="-304800" fontAlgn="auto">
              <a:lnSpc>
                <a:spcPct val="90000"/>
              </a:lnSpc>
              <a:spcBef>
                <a:spcPct val="20000"/>
              </a:spcBef>
              <a:spcAft>
                <a:spcPts val="0"/>
              </a:spcAft>
              <a:buClr>
                <a:schemeClr val="tx1"/>
              </a:buClr>
              <a:buSzPct val="125000"/>
              <a:defRPr/>
            </a:pPr>
            <a:r>
              <a:rPr lang="en-US" dirty="0">
                <a:latin typeface="Times New Roman" pitchFamily="18" charset="0"/>
                <a:cs typeface="+mn-cs"/>
              </a:rPr>
              <a:t>a.  Excludes new construction in RAAs within Urban Renewal Districts during life of RAA.</a:t>
            </a:r>
          </a:p>
          <a:p>
            <a:pPr marL="914400" lvl="1" indent="-457200" fontAlgn="auto">
              <a:lnSpc>
                <a:spcPct val="90000"/>
              </a:lnSpc>
              <a:spcBef>
                <a:spcPct val="20000"/>
              </a:spcBef>
              <a:spcAft>
                <a:spcPts val="0"/>
              </a:spcAft>
              <a:buClr>
                <a:schemeClr val="tx1"/>
              </a:buClr>
              <a:buSzPct val="100000"/>
              <a:buAutoNum type="arabicPeriod" startAt="8"/>
              <a:tabLst>
                <a:tab pos="742950" algn="l"/>
              </a:tabLst>
              <a:defRPr/>
            </a:pPr>
            <a:endParaRPr lang="en-US" dirty="0">
              <a:latin typeface="Times New Roman" pitchFamily="18" charset="0"/>
              <a:cs typeface="+mn-cs"/>
            </a:endParaRPr>
          </a:p>
          <a:p>
            <a:pPr lvl="1" fontAlgn="auto">
              <a:lnSpc>
                <a:spcPct val="90000"/>
              </a:lnSpc>
              <a:spcBef>
                <a:spcPct val="20000"/>
              </a:spcBef>
              <a:spcAft>
                <a:spcPts val="0"/>
              </a:spcAft>
              <a:buClr>
                <a:schemeClr val="tx1"/>
              </a:buClr>
              <a:buSzPct val="100000"/>
              <a:tabLst>
                <a:tab pos="742950" algn="l"/>
              </a:tabLst>
              <a:defRPr/>
            </a:pPr>
            <a:endParaRPr lang="en-US" dirty="0">
              <a:latin typeface="Times New Roman" pitchFamily="18" charset="0"/>
              <a:cs typeface="+mn-cs"/>
            </a:endParaRPr>
          </a:p>
        </p:txBody>
      </p:sp>
      <p:sp>
        <p:nvSpPr>
          <p:cNvPr id="3" name="Slide Number Placeholder 2">
            <a:extLst>
              <a:ext uri="{FF2B5EF4-FFF2-40B4-BE49-F238E27FC236}">
                <a16:creationId xmlns:a16="http://schemas.microsoft.com/office/drawing/2014/main" id="{A993F907-387A-416F-BED7-83AF00348EEA}"/>
              </a:ext>
            </a:extLst>
          </p:cNvPr>
          <p:cNvSpPr>
            <a:spLocks noGrp="1"/>
          </p:cNvSpPr>
          <p:nvPr>
            <p:ph type="sldNum" sz="quarter" idx="12"/>
          </p:nvPr>
        </p:nvSpPr>
        <p:spPr/>
        <p:txBody>
          <a:bodyPr/>
          <a:lstStyle/>
          <a:p>
            <a:pPr>
              <a:defRPr/>
            </a:pPr>
            <a:fld id="{5F614BEE-B129-4ED8-9D7E-13B2C572E549}" type="slidenum">
              <a:rPr lang="en-US" smtClean="0"/>
              <a:pPr>
                <a:defRPr/>
              </a:pPr>
              <a:t>34</a:t>
            </a:fld>
            <a:endParaRPr lang="en-US"/>
          </a:p>
        </p:txBody>
      </p:sp>
    </p:spTree>
    <p:extLst>
      <p:ext uri="{BB962C8B-B14F-4D97-AF65-F5344CB8AC3E}">
        <p14:creationId xmlns:p14="http://schemas.microsoft.com/office/powerpoint/2010/main" val="23329976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US" sz="4000" b="1" dirty="0">
                <a:latin typeface="Cambria" pitchFamily="18" charset="0"/>
              </a:rPr>
              <a:t>Deductions Made To New Construction Roll </a:t>
            </a:r>
            <a:r>
              <a:rPr lang="en-US" sz="3600" b="1" dirty="0">
                <a:latin typeface="Cambria" pitchFamily="18" charset="0"/>
              </a:rPr>
              <a:t>I.C. §63-301A(1)(f)</a:t>
            </a:r>
            <a:br>
              <a:rPr lang="en-US" sz="4000" b="1" dirty="0">
                <a:latin typeface="Cambria" pitchFamily="18" charset="0"/>
              </a:rPr>
            </a:br>
            <a:endParaRPr lang="en-US" sz="4000" dirty="0">
              <a:latin typeface="Cambria" pitchFamily="18" charset="0"/>
            </a:endParaRPr>
          </a:p>
        </p:txBody>
      </p:sp>
      <p:sp>
        <p:nvSpPr>
          <p:cNvPr id="3" name="Content Placeholder 2"/>
          <p:cNvSpPr>
            <a:spLocks noGrp="1"/>
          </p:cNvSpPr>
          <p:nvPr>
            <p:ph idx="1"/>
          </p:nvPr>
        </p:nvSpPr>
        <p:spPr>
          <a:xfrm>
            <a:off x="304800" y="1752600"/>
            <a:ext cx="8610600" cy="3276600"/>
          </a:xfrm>
        </p:spPr>
        <p:txBody>
          <a:bodyPr>
            <a:normAutofit fontScale="92500"/>
          </a:bodyPr>
          <a:lstStyle/>
          <a:p>
            <a:pPr>
              <a:buSzPct val="125000"/>
            </a:pPr>
            <a:r>
              <a:rPr lang="en-US" sz="2800" dirty="0">
                <a:effectLst/>
              </a:rPr>
              <a:t>When previous new construction roll included property but,</a:t>
            </a:r>
          </a:p>
          <a:p>
            <a:pPr lvl="1">
              <a:buSzPct val="110000"/>
              <a:buFont typeface="Wingdings" panose="05000000000000000000" pitchFamily="2" charset="2"/>
              <a:buChar char="§"/>
            </a:pPr>
            <a:r>
              <a:rPr lang="en-US" dirty="0"/>
              <a:t>Board of Tax Appeals (BTA) or District Court ordered lower values</a:t>
            </a:r>
          </a:p>
          <a:p>
            <a:pPr lvl="1">
              <a:buSzPct val="110000"/>
              <a:buFont typeface="Wingdings" panose="05000000000000000000" pitchFamily="2" charset="2"/>
              <a:buChar char="§"/>
            </a:pPr>
            <a:r>
              <a:rPr lang="en-US" dirty="0">
                <a:effectLst/>
              </a:rPr>
              <a:t>Double or erroneous assessments discovere</a:t>
            </a:r>
            <a:r>
              <a:rPr lang="en-US" dirty="0"/>
              <a:t>d</a:t>
            </a:r>
          </a:p>
          <a:p>
            <a:pPr lvl="1">
              <a:buSzPct val="110000"/>
              <a:buFont typeface="Wingdings" panose="05000000000000000000" pitchFamily="2" charset="2"/>
              <a:buChar char="§"/>
            </a:pPr>
            <a:r>
              <a:rPr lang="en-US" dirty="0">
                <a:effectLst/>
              </a:rPr>
              <a:t>Land use changed to lower value category</a:t>
            </a:r>
          </a:p>
          <a:p>
            <a:pPr lvl="1">
              <a:buSzPct val="110000"/>
              <a:buFont typeface="Wingdings" panose="05000000000000000000" pitchFamily="2" charset="2"/>
              <a:buChar char="§"/>
            </a:pPr>
            <a:r>
              <a:rPr lang="en-US" dirty="0"/>
              <a:t>Value lower due to site improvement exemption</a:t>
            </a:r>
          </a:p>
          <a:p>
            <a:pPr>
              <a:buSzPct val="110000"/>
            </a:pPr>
            <a:r>
              <a:rPr lang="en-US" sz="2800" dirty="0">
                <a:effectLst/>
              </a:rPr>
              <a:t>Could produce net negative new construction values</a:t>
            </a:r>
          </a:p>
        </p:txBody>
      </p:sp>
      <p:sp>
        <p:nvSpPr>
          <p:cNvPr id="8" name="TextBox 7">
            <a:extLst>
              <a:ext uri="{FF2B5EF4-FFF2-40B4-BE49-F238E27FC236}">
                <a16:creationId xmlns:a16="http://schemas.microsoft.com/office/drawing/2014/main" id="{77B4D371-5C81-468D-A9A2-987D6E7B6F16}"/>
              </a:ext>
            </a:extLst>
          </p:cNvPr>
          <p:cNvSpPr txBox="1"/>
          <p:nvPr/>
        </p:nvSpPr>
        <p:spPr>
          <a:xfrm>
            <a:off x="762000" y="5181600"/>
            <a:ext cx="7848600" cy="646331"/>
          </a:xfrm>
          <a:prstGeom prst="rect">
            <a:avLst/>
          </a:prstGeom>
          <a:solidFill>
            <a:srgbClr val="FFFF00"/>
          </a:solidFill>
        </p:spPr>
        <p:txBody>
          <a:bodyPr wrap="square" rtlCol="0">
            <a:spAutoFit/>
          </a:bodyPr>
          <a:lstStyle/>
          <a:p>
            <a:r>
              <a:rPr lang="en-US" b="1" dirty="0"/>
              <a:t>HB 389 – Applies a discretionary subtraction of homeowners exemption that exceed $100,000 (effective 2022)</a:t>
            </a:r>
          </a:p>
        </p:txBody>
      </p:sp>
      <p:sp>
        <p:nvSpPr>
          <p:cNvPr id="5" name="Slide Number Placeholder 4">
            <a:extLst>
              <a:ext uri="{FF2B5EF4-FFF2-40B4-BE49-F238E27FC236}">
                <a16:creationId xmlns:a16="http://schemas.microsoft.com/office/drawing/2014/main" id="{EF3D8B20-7F0D-421C-9C2A-7E1B8CFAAC30}"/>
              </a:ext>
            </a:extLst>
          </p:cNvPr>
          <p:cNvSpPr>
            <a:spLocks noGrp="1"/>
          </p:cNvSpPr>
          <p:nvPr>
            <p:ph type="sldNum" sz="quarter" idx="12"/>
          </p:nvPr>
        </p:nvSpPr>
        <p:spPr/>
        <p:txBody>
          <a:bodyPr/>
          <a:lstStyle/>
          <a:p>
            <a:pPr>
              <a:defRPr/>
            </a:pPr>
            <a:fld id="{78B82E96-E6A8-457B-BBB2-55D550541F5F}" type="slidenum">
              <a:rPr lang="en-US" smtClean="0"/>
              <a:pPr>
                <a:defRPr/>
              </a:pPr>
              <a:t>35</a:t>
            </a:fld>
            <a:endParaRPr lang="en-US"/>
          </a:p>
        </p:txBody>
      </p:sp>
    </p:spTree>
    <p:extLst>
      <p:ext uri="{BB962C8B-B14F-4D97-AF65-F5344CB8AC3E}">
        <p14:creationId xmlns:p14="http://schemas.microsoft.com/office/powerpoint/2010/main" val="26386410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D18D8-9437-4EA8-9DA4-8505B473515D}"/>
              </a:ext>
            </a:extLst>
          </p:cNvPr>
          <p:cNvSpPr>
            <a:spLocks noGrp="1"/>
          </p:cNvSpPr>
          <p:nvPr>
            <p:ph type="title"/>
          </p:nvPr>
        </p:nvSpPr>
        <p:spPr/>
        <p:txBody>
          <a:bodyPr/>
          <a:lstStyle/>
          <a:p>
            <a:r>
              <a:rPr lang="en-US" dirty="0"/>
              <a:t>HB 389- New Construction</a:t>
            </a:r>
          </a:p>
        </p:txBody>
      </p:sp>
      <p:sp>
        <p:nvSpPr>
          <p:cNvPr id="3" name="Content Placeholder 2">
            <a:extLst>
              <a:ext uri="{FF2B5EF4-FFF2-40B4-BE49-F238E27FC236}">
                <a16:creationId xmlns:a16="http://schemas.microsoft.com/office/drawing/2014/main" id="{7F7BE882-4B70-441F-B86D-3AD654563003}"/>
              </a:ext>
            </a:extLst>
          </p:cNvPr>
          <p:cNvSpPr>
            <a:spLocks noGrp="1"/>
          </p:cNvSpPr>
          <p:nvPr>
            <p:ph idx="1"/>
          </p:nvPr>
        </p:nvSpPr>
        <p:spPr>
          <a:xfrm>
            <a:off x="457200" y="1600199"/>
            <a:ext cx="5410200" cy="4525963"/>
          </a:xfrm>
        </p:spPr>
        <p:txBody>
          <a:bodyPr/>
          <a:lstStyle/>
          <a:p>
            <a:pPr marL="0" indent="0">
              <a:buNone/>
            </a:pPr>
            <a:r>
              <a:rPr lang="en-US" dirty="0"/>
              <a:t>Preliminary levies for NC budget capacity</a:t>
            </a:r>
          </a:p>
          <a:p>
            <a:r>
              <a:rPr lang="en-US" dirty="0"/>
              <a:t>Highest of the last 3 years </a:t>
            </a:r>
          </a:p>
          <a:p>
            <a:r>
              <a:rPr lang="en-US" dirty="0"/>
              <a:t>Add in up to 3% as usual</a:t>
            </a:r>
          </a:p>
          <a:p>
            <a:r>
              <a:rPr lang="en-US" dirty="0"/>
              <a:t>Divide result by July 2021 equalized value + 2020 operating property.</a:t>
            </a:r>
          </a:p>
        </p:txBody>
      </p:sp>
      <p:sp>
        <p:nvSpPr>
          <p:cNvPr id="5" name="TextBox 4">
            <a:extLst>
              <a:ext uri="{FF2B5EF4-FFF2-40B4-BE49-F238E27FC236}">
                <a16:creationId xmlns:a16="http://schemas.microsoft.com/office/drawing/2014/main" id="{30B93F5E-2C2E-4E85-A116-A808184A5E9E}"/>
              </a:ext>
            </a:extLst>
          </p:cNvPr>
          <p:cNvSpPr txBox="1"/>
          <p:nvPr/>
        </p:nvSpPr>
        <p:spPr>
          <a:xfrm>
            <a:off x="5562600" y="1600199"/>
            <a:ext cx="3581400" cy="3816429"/>
          </a:xfrm>
          <a:prstGeom prst="rect">
            <a:avLst/>
          </a:prstGeom>
          <a:noFill/>
        </p:spPr>
        <p:txBody>
          <a:bodyPr wrap="square" rtlCol="0">
            <a:spAutoFit/>
          </a:bodyPr>
          <a:lstStyle/>
          <a:p>
            <a:pPr algn="ctr"/>
            <a:r>
              <a:rPr lang="en-US" sz="2800" dirty="0">
                <a:latin typeface="+mn-lt"/>
              </a:rPr>
              <a:t>1,000,000</a:t>
            </a:r>
          </a:p>
          <a:p>
            <a:pPr algn="ctr"/>
            <a:r>
              <a:rPr lang="en-US" sz="2800" dirty="0">
                <a:latin typeface="+mn-lt"/>
              </a:rPr>
              <a:t>X</a:t>
            </a:r>
          </a:p>
          <a:p>
            <a:pPr algn="ctr"/>
            <a:r>
              <a:rPr lang="en-US" sz="2800" dirty="0">
                <a:latin typeface="+mn-lt"/>
              </a:rPr>
              <a:t>3%</a:t>
            </a:r>
          </a:p>
          <a:p>
            <a:pPr algn="ctr"/>
            <a:r>
              <a:rPr lang="en-US" sz="2800" u="sng" dirty="0">
                <a:latin typeface="+mn-lt"/>
              </a:rPr>
              <a:t>30,000</a:t>
            </a:r>
          </a:p>
          <a:p>
            <a:pPr algn="ctr"/>
            <a:r>
              <a:rPr lang="en-US" sz="2800" dirty="0">
                <a:latin typeface="+mn-lt"/>
              </a:rPr>
              <a:t>Then,</a:t>
            </a:r>
          </a:p>
          <a:p>
            <a:pPr algn="ctr"/>
            <a:r>
              <a:rPr lang="en-US" sz="2800" dirty="0">
                <a:latin typeface="+mn-lt"/>
              </a:rPr>
              <a:t>400,000,000+470,000</a:t>
            </a:r>
          </a:p>
          <a:p>
            <a:pPr algn="ctr"/>
            <a:r>
              <a:rPr lang="en-US" sz="2800" dirty="0">
                <a:latin typeface="+mn-lt"/>
              </a:rPr>
              <a:t>1,030,000/400,470,000</a:t>
            </a:r>
          </a:p>
          <a:p>
            <a:pPr algn="ctr"/>
            <a:r>
              <a:rPr lang="en-US" sz="2800" u="sng" dirty="0">
                <a:latin typeface="+mn-lt"/>
              </a:rPr>
              <a:t>.00257198</a:t>
            </a:r>
          </a:p>
          <a:p>
            <a:pPr algn="ctr"/>
            <a:endParaRPr lang="en-US" dirty="0"/>
          </a:p>
        </p:txBody>
      </p:sp>
      <p:sp>
        <p:nvSpPr>
          <p:cNvPr id="8" name="TextBox 7">
            <a:extLst>
              <a:ext uri="{FF2B5EF4-FFF2-40B4-BE49-F238E27FC236}">
                <a16:creationId xmlns:a16="http://schemas.microsoft.com/office/drawing/2014/main" id="{D142F1F2-E29B-4B15-99F6-7CB31C72F083}"/>
              </a:ext>
            </a:extLst>
          </p:cNvPr>
          <p:cNvSpPr txBox="1"/>
          <p:nvPr/>
        </p:nvSpPr>
        <p:spPr>
          <a:xfrm>
            <a:off x="4034755" y="5312383"/>
            <a:ext cx="2514600" cy="369332"/>
          </a:xfrm>
          <a:prstGeom prst="rect">
            <a:avLst/>
          </a:prstGeom>
          <a:solidFill>
            <a:srgbClr val="FFFF00"/>
          </a:solidFill>
        </p:spPr>
        <p:txBody>
          <a:bodyPr wrap="square" rtlCol="0">
            <a:spAutoFit/>
          </a:bodyPr>
          <a:lstStyle/>
          <a:p>
            <a:r>
              <a:rPr lang="en-US" b="1" dirty="0"/>
              <a:t>Preliminary levy</a:t>
            </a:r>
          </a:p>
        </p:txBody>
      </p:sp>
      <p:cxnSp>
        <p:nvCxnSpPr>
          <p:cNvPr id="10" name="Straight Arrow Connector 9">
            <a:extLst>
              <a:ext uri="{FF2B5EF4-FFF2-40B4-BE49-F238E27FC236}">
                <a16:creationId xmlns:a16="http://schemas.microsoft.com/office/drawing/2014/main" id="{0293F898-C857-4606-8088-C456F7112601}"/>
              </a:ext>
            </a:extLst>
          </p:cNvPr>
          <p:cNvCxnSpPr>
            <a:cxnSpLocks/>
          </p:cNvCxnSpPr>
          <p:nvPr/>
        </p:nvCxnSpPr>
        <p:spPr>
          <a:xfrm flipV="1">
            <a:off x="5734050" y="4890573"/>
            <a:ext cx="590550" cy="384060"/>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9C1EA5A0-A288-4E5A-90EF-8C7A5B8F66DD}"/>
              </a:ext>
            </a:extLst>
          </p:cNvPr>
          <p:cNvSpPr txBox="1"/>
          <p:nvPr/>
        </p:nvSpPr>
        <p:spPr>
          <a:xfrm>
            <a:off x="7006555" y="5932628"/>
            <a:ext cx="2137445" cy="923330"/>
          </a:xfrm>
          <a:prstGeom prst="rect">
            <a:avLst/>
          </a:prstGeom>
          <a:solidFill>
            <a:srgbClr val="FFC000"/>
          </a:solidFill>
        </p:spPr>
        <p:txBody>
          <a:bodyPr wrap="square" rtlCol="0">
            <a:spAutoFit/>
          </a:bodyPr>
          <a:lstStyle/>
          <a:p>
            <a:r>
              <a:rPr lang="en-US" dirty="0"/>
              <a:t>Can be multiplied by 90% 2021 NC value</a:t>
            </a:r>
          </a:p>
        </p:txBody>
      </p:sp>
      <p:cxnSp>
        <p:nvCxnSpPr>
          <p:cNvPr id="13" name="Straight Arrow Connector 12">
            <a:extLst>
              <a:ext uri="{FF2B5EF4-FFF2-40B4-BE49-F238E27FC236}">
                <a16:creationId xmlns:a16="http://schemas.microsoft.com/office/drawing/2014/main" id="{A9024CA6-4690-4591-9EB6-0070A0BE2320}"/>
              </a:ext>
            </a:extLst>
          </p:cNvPr>
          <p:cNvCxnSpPr>
            <a:cxnSpLocks/>
          </p:cNvCxnSpPr>
          <p:nvPr/>
        </p:nvCxnSpPr>
        <p:spPr>
          <a:xfrm>
            <a:off x="6553200" y="5486379"/>
            <a:ext cx="381000" cy="63978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B5BB8B33-B5E2-45AB-9730-D7935031F149}"/>
              </a:ext>
            </a:extLst>
          </p:cNvPr>
          <p:cNvCxnSpPr/>
          <p:nvPr/>
        </p:nvCxnSpPr>
        <p:spPr>
          <a:xfrm flipV="1">
            <a:off x="5029200" y="2743200"/>
            <a:ext cx="1752600" cy="8382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84E68B30-64F7-4D5E-9AF5-522B0F1F233B}"/>
              </a:ext>
            </a:extLst>
          </p:cNvPr>
          <p:cNvCxnSpPr/>
          <p:nvPr/>
        </p:nvCxnSpPr>
        <p:spPr>
          <a:xfrm flipV="1">
            <a:off x="5105400" y="2054523"/>
            <a:ext cx="1257300" cy="8630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4B8FAC4F-1E86-434D-8382-89C96B9A9375}"/>
              </a:ext>
            </a:extLst>
          </p:cNvPr>
          <p:cNvSpPr>
            <a:spLocks noGrp="1"/>
          </p:cNvSpPr>
          <p:nvPr>
            <p:ph type="sldNum" sz="quarter" idx="12"/>
          </p:nvPr>
        </p:nvSpPr>
        <p:spPr/>
        <p:txBody>
          <a:bodyPr/>
          <a:lstStyle/>
          <a:p>
            <a:pPr>
              <a:defRPr/>
            </a:pPr>
            <a:fld id="{78B82E96-E6A8-457B-BBB2-55D550541F5F}" type="slidenum">
              <a:rPr lang="en-US" smtClean="0"/>
              <a:pPr>
                <a:defRPr/>
              </a:pPr>
              <a:t>36</a:t>
            </a:fld>
            <a:endParaRPr lang="en-US"/>
          </a:p>
        </p:txBody>
      </p:sp>
    </p:spTree>
    <p:extLst>
      <p:ext uri="{BB962C8B-B14F-4D97-AF65-F5344CB8AC3E}">
        <p14:creationId xmlns:p14="http://schemas.microsoft.com/office/powerpoint/2010/main" val="8011220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47099-E2CD-440D-8E7A-8657C7FECADE}"/>
              </a:ext>
            </a:extLst>
          </p:cNvPr>
          <p:cNvSpPr>
            <a:spLocks noGrp="1"/>
          </p:cNvSpPr>
          <p:nvPr>
            <p:ph type="title"/>
          </p:nvPr>
        </p:nvSpPr>
        <p:spPr/>
        <p:txBody>
          <a:bodyPr/>
          <a:lstStyle/>
          <a:p>
            <a:r>
              <a:rPr lang="en-US" dirty="0"/>
              <a:t>HB 389- Property Tax cont.</a:t>
            </a:r>
          </a:p>
        </p:txBody>
      </p:sp>
      <p:sp>
        <p:nvSpPr>
          <p:cNvPr id="4" name="TextBox 3">
            <a:extLst>
              <a:ext uri="{FF2B5EF4-FFF2-40B4-BE49-F238E27FC236}">
                <a16:creationId xmlns:a16="http://schemas.microsoft.com/office/drawing/2014/main" id="{0D3244F2-C0A4-4997-B945-DEB1F00B2102}"/>
              </a:ext>
            </a:extLst>
          </p:cNvPr>
          <p:cNvSpPr txBox="1"/>
          <p:nvPr/>
        </p:nvSpPr>
        <p:spPr>
          <a:xfrm flipH="1">
            <a:off x="1219200" y="1417638"/>
            <a:ext cx="7086600" cy="3046988"/>
          </a:xfrm>
          <a:prstGeom prst="rect">
            <a:avLst/>
          </a:prstGeom>
          <a:noFill/>
        </p:spPr>
        <p:txBody>
          <a:bodyPr wrap="square" rtlCol="0">
            <a:spAutoFit/>
          </a:bodyPr>
          <a:lstStyle/>
          <a:p>
            <a:pPr marL="285750" indent="-285750">
              <a:buFont typeface="Arial" panose="020B0604020202020204" pitchFamily="34" charset="0"/>
              <a:buChar char="•"/>
            </a:pPr>
            <a:r>
              <a:rPr lang="en-US" sz="2400" dirty="0"/>
              <a:t>Total increase for 2021: 3%, new construction, and annexation can </a:t>
            </a:r>
            <a:r>
              <a:rPr lang="en-US" sz="2400" u="sng" dirty="0"/>
              <a:t>NOT</a:t>
            </a:r>
            <a:r>
              <a:rPr lang="en-US" sz="2400" dirty="0"/>
              <a:t> exceed 8%.</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Forgone can increase your budget by an additional 1% unless for a capital project.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Forgone can increase budget up to 3% for a capital project.</a:t>
            </a:r>
          </a:p>
        </p:txBody>
      </p:sp>
      <p:sp>
        <p:nvSpPr>
          <p:cNvPr id="5" name="Slide Number Placeholder 4">
            <a:extLst>
              <a:ext uri="{FF2B5EF4-FFF2-40B4-BE49-F238E27FC236}">
                <a16:creationId xmlns:a16="http://schemas.microsoft.com/office/drawing/2014/main" id="{8E0C244B-B003-4EC9-9FA1-45E0AA6F1F27}"/>
              </a:ext>
            </a:extLst>
          </p:cNvPr>
          <p:cNvSpPr>
            <a:spLocks noGrp="1"/>
          </p:cNvSpPr>
          <p:nvPr>
            <p:ph type="sldNum" sz="quarter" idx="12"/>
          </p:nvPr>
        </p:nvSpPr>
        <p:spPr/>
        <p:txBody>
          <a:bodyPr/>
          <a:lstStyle/>
          <a:p>
            <a:pPr>
              <a:defRPr/>
            </a:pPr>
            <a:fld id="{7D262379-9923-4552-9006-BC995634A448}" type="slidenum">
              <a:rPr lang="en-US" smtClean="0"/>
              <a:pPr>
                <a:defRPr/>
              </a:pPr>
              <a:t>37</a:t>
            </a:fld>
            <a:endParaRPr lang="en-US"/>
          </a:p>
        </p:txBody>
      </p:sp>
    </p:spTree>
    <p:extLst>
      <p:ext uri="{BB962C8B-B14F-4D97-AF65-F5344CB8AC3E}">
        <p14:creationId xmlns:p14="http://schemas.microsoft.com/office/powerpoint/2010/main" val="3646185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47099-E2CD-440D-8E7A-8657C7FECADE}"/>
              </a:ext>
            </a:extLst>
          </p:cNvPr>
          <p:cNvSpPr>
            <a:spLocks noGrp="1"/>
          </p:cNvSpPr>
          <p:nvPr>
            <p:ph type="title"/>
          </p:nvPr>
        </p:nvSpPr>
        <p:spPr/>
        <p:txBody>
          <a:bodyPr/>
          <a:lstStyle/>
          <a:p>
            <a:r>
              <a:rPr lang="en-US" dirty="0"/>
              <a:t>HB 389- Property Tax cont.</a:t>
            </a:r>
          </a:p>
        </p:txBody>
      </p:sp>
      <p:sp>
        <p:nvSpPr>
          <p:cNvPr id="4" name="TextBox 3">
            <a:extLst>
              <a:ext uri="{FF2B5EF4-FFF2-40B4-BE49-F238E27FC236}">
                <a16:creationId xmlns:a16="http://schemas.microsoft.com/office/drawing/2014/main" id="{0D3244F2-C0A4-4997-B945-DEB1F00B2102}"/>
              </a:ext>
            </a:extLst>
          </p:cNvPr>
          <p:cNvSpPr txBox="1"/>
          <p:nvPr/>
        </p:nvSpPr>
        <p:spPr>
          <a:xfrm flipH="1">
            <a:off x="1219200" y="1417638"/>
            <a:ext cx="7086600" cy="369332"/>
          </a:xfrm>
          <a:prstGeom prst="rect">
            <a:avLst/>
          </a:prstGeom>
          <a:noFill/>
        </p:spPr>
        <p:txBody>
          <a:bodyPr wrap="square" rtlCol="0">
            <a:spAutoFit/>
          </a:bodyPr>
          <a:lstStyle/>
          <a:p>
            <a:pPr algn="ctr"/>
            <a:r>
              <a:rPr lang="en-US" dirty="0"/>
              <a:t>What is a capital project???</a:t>
            </a:r>
          </a:p>
        </p:txBody>
      </p:sp>
      <p:pic>
        <p:nvPicPr>
          <p:cNvPr id="5" name="Picture 4">
            <a:extLst>
              <a:ext uri="{FF2B5EF4-FFF2-40B4-BE49-F238E27FC236}">
                <a16:creationId xmlns:a16="http://schemas.microsoft.com/office/drawing/2014/main" id="{F6B47AA9-1082-473D-8489-F8784A128EB8}"/>
              </a:ext>
            </a:extLst>
          </p:cNvPr>
          <p:cNvPicPr>
            <a:picLocks noChangeAspect="1"/>
          </p:cNvPicPr>
          <p:nvPr/>
        </p:nvPicPr>
        <p:blipFill>
          <a:blip r:embed="rId2"/>
          <a:stretch>
            <a:fillRect/>
          </a:stretch>
        </p:blipFill>
        <p:spPr>
          <a:xfrm>
            <a:off x="762000" y="2107406"/>
            <a:ext cx="7843835" cy="2007393"/>
          </a:xfrm>
          <a:prstGeom prst="rect">
            <a:avLst/>
          </a:prstGeom>
        </p:spPr>
      </p:pic>
      <p:sp>
        <p:nvSpPr>
          <p:cNvPr id="7" name="TextBox 6">
            <a:extLst>
              <a:ext uri="{FF2B5EF4-FFF2-40B4-BE49-F238E27FC236}">
                <a16:creationId xmlns:a16="http://schemas.microsoft.com/office/drawing/2014/main" id="{C5388E8B-6696-4184-9341-858499BD065F}"/>
              </a:ext>
            </a:extLst>
          </p:cNvPr>
          <p:cNvSpPr txBox="1"/>
          <p:nvPr/>
        </p:nvSpPr>
        <p:spPr>
          <a:xfrm>
            <a:off x="1066800" y="4589243"/>
            <a:ext cx="7010400" cy="646331"/>
          </a:xfrm>
          <a:prstGeom prst="rect">
            <a:avLst/>
          </a:prstGeom>
          <a:noFill/>
        </p:spPr>
        <p:txBody>
          <a:bodyPr wrap="square" rtlCol="0">
            <a:spAutoFit/>
          </a:bodyPr>
          <a:lstStyle/>
          <a:p>
            <a:r>
              <a:rPr lang="en-US" dirty="0"/>
              <a:t>Once the capital project has completed the additional forgone must be subtracted from the budget.</a:t>
            </a:r>
          </a:p>
        </p:txBody>
      </p:sp>
      <p:sp>
        <p:nvSpPr>
          <p:cNvPr id="6" name="Slide Number Placeholder 5">
            <a:extLst>
              <a:ext uri="{FF2B5EF4-FFF2-40B4-BE49-F238E27FC236}">
                <a16:creationId xmlns:a16="http://schemas.microsoft.com/office/drawing/2014/main" id="{D8713875-2896-4BD7-B995-9B88A5621005}"/>
              </a:ext>
            </a:extLst>
          </p:cNvPr>
          <p:cNvSpPr>
            <a:spLocks noGrp="1"/>
          </p:cNvSpPr>
          <p:nvPr>
            <p:ph type="sldNum" sz="quarter" idx="12"/>
          </p:nvPr>
        </p:nvSpPr>
        <p:spPr/>
        <p:txBody>
          <a:bodyPr/>
          <a:lstStyle/>
          <a:p>
            <a:pPr>
              <a:defRPr/>
            </a:pPr>
            <a:fld id="{7D262379-9923-4552-9006-BC995634A448}" type="slidenum">
              <a:rPr lang="en-US" smtClean="0"/>
              <a:pPr>
                <a:defRPr/>
              </a:pPr>
              <a:t>38</a:t>
            </a:fld>
            <a:endParaRPr lang="en-US"/>
          </a:p>
        </p:txBody>
      </p:sp>
    </p:spTree>
    <p:extLst>
      <p:ext uri="{BB962C8B-B14F-4D97-AF65-F5344CB8AC3E}">
        <p14:creationId xmlns:p14="http://schemas.microsoft.com/office/powerpoint/2010/main" val="42033056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FA0BB-E24A-4C51-A238-E5A6F32122AF}"/>
              </a:ext>
            </a:extLst>
          </p:cNvPr>
          <p:cNvSpPr>
            <a:spLocks noGrp="1"/>
          </p:cNvSpPr>
          <p:nvPr>
            <p:ph type="title"/>
          </p:nvPr>
        </p:nvSpPr>
        <p:spPr>
          <a:xfrm>
            <a:off x="381000" y="-31459"/>
            <a:ext cx="8229600" cy="1143000"/>
          </a:xfrm>
        </p:spPr>
        <p:txBody>
          <a:bodyPr/>
          <a:lstStyle/>
          <a:p>
            <a:r>
              <a:rPr lang="en-US" dirty="0"/>
              <a:t>Preliminary Levy Rate Calculator</a:t>
            </a:r>
          </a:p>
        </p:txBody>
      </p:sp>
      <p:sp>
        <p:nvSpPr>
          <p:cNvPr id="4" name="Content Placeholder 3">
            <a:extLst>
              <a:ext uri="{FF2B5EF4-FFF2-40B4-BE49-F238E27FC236}">
                <a16:creationId xmlns:a16="http://schemas.microsoft.com/office/drawing/2014/main" id="{D7F78C88-4C51-42D1-ACC2-8CC7513A9DD7}"/>
              </a:ext>
            </a:extLst>
          </p:cNvPr>
          <p:cNvSpPr>
            <a:spLocks noGrp="1"/>
          </p:cNvSpPr>
          <p:nvPr>
            <p:ph idx="1"/>
          </p:nvPr>
        </p:nvSpPr>
        <p:spPr>
          <a:xfrm>
            <a:off x="457200" y="773509"/>
            <a:ext cx="8229600" cy="5310982"/>
          </a:xfrm>
        </p:spPr>
        <p:txBody>
          <a:bodyPr/>
          <a:lstStyle/>
          <a:p>
            <a:r>
              <a:rPr lang="en-US" dirty="0"/>
              <a:t>Enter the highest non-exempt from the last 3 years as referenced from the max budget and forgone worksheet.</a:t>
            </a:r>
          </a:p>
          <a:p>
            <a:r>
              <a:rPr lang="en-US" dirty="0"/>
              <a:t>Enter prior year’s operating property and the amount of the 3% the district. (cannot exceed 3%)</a:t>
            </a:r>
          </a:p>
          <a:p>
            <a:r>
              <a:rPr lang="en-US" dirty="0"/>
              <a:t>Enter current equalized locally assessed value year net taxable for your district (Do not reduce this amount; may include sub-roll)</a:t>
            </a:r>
          </a:p>
          <a:p>
            <a:r>
              <a:rPr lang="en-US" dirty="0"/>
              <a:t>Enter the annexation net taxable locally assessed value if applicable</a:t>
            </a:r>
          </a:p>
          <a:p>
            <a:endParaRPr lang="en-US" dirty="0"/>
          </a:p>
        </p:txBody>
      </p:sp>
      <p:sp>
        <p:nvSpPr>
          <p:cNvPr id="5" name="Slide Number Placeholder 4">
            <a:extLst>
              <a:ext uri="{FF2B5EF4-FFF2-40B4-BE49-F238E27FC236}">
                <a16:creationId xmlns:a16="http://schemas.microsoft.com/office/drawing/2014/main" id="{161C15A1-35F5-4B89-9489-711FA9066ACF}"/>
              </a:ext>
            </a:extLst>
          </p:cNvPr>
          <p:cNvSpPr>
            <a:spLocks noGrp="1"/>
          </p:cNvSpPr>
          <p:nvPr>
            <p:ph type="sldNum" sz="quarter" idx="12"/>
          </p:nvPr>
        </p:nvSpPr>
        <p:spPr/>
        <p:txBody>
          <a:bodyPr/>
          <a:lstStyle/>
          <a:p>
            <a:pPr>
              <a:defRPr/>
            </a:pPr>
            <a:fld id="{78B82E96-E6A8-457B-BBB2-55D550541F5F}" type="slidenum">
              <a:rPr lang="en-US" smtClean="0"/>
              <a:pPr>
                <a:defRPr/>
              </a:pPr>
              <a:t>39</a:t>
            </a:fld>
            <a:endParaRPr lang="en-US"/>
          </a:p>
        </p:txBody>
      </p:sp>
    </p:spTree>
    <p:extLst>
      <p:ext uri="{BB962C8B-B14F-4D97-AF65-F5344CB8AC3E}">
        <p14:creationId xmlns:p14="http://schemas.microsoft.com/office/powerpoint/2010/main" val="14123544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76200"/>
            <a:ext cx="8229600" cy="1143000"/>
          </a:xfrm>
        </p:spPr>
        <p:txBody>
          <a:bodyPr/>
          <a:lstStyle/>
          <a:p>
            <a:pPr eaLnBrk="1" hangingPunct="1"/>
            <a:r>
              <a:rPr lang="en-US" sz="4000" b="1" dirty="0"/>
              <a:t>Session Limitations</a:t>
            </a:r>
          </a:p>
        </p:txBody>
      </p:sp>
      <p:sp>
        <p:nvSpPr>
          <p:cNvPr id="16387" name="Rectangle 3"/>
          <p:cNvSpPr>
            <a:spLocks noGrp="1" noChangeArrowheads="1"/>
          </p:cNvSpPr>
          <p:nvPr>
            <p:ph idx="1"/>
          </p:nvPr>
        </p:nvSpPr>
        <p:spPr>
          <a:xfrm>
            <a:off x="152400" y="914400"/>
            <a:ext cx="8839200" cy="5486400"/>
          </a:xfrm>
        </p:spPr>
        <p:txBody>
          <a:bodyPr rtlCol="0">
            <a:normAutofit lnSpcReduction="10000"/>
          </a:bodyPr>
          <a:lstStyle/>
          <a:p>
            <a:pPr marL="0" indent="-273050" eaLnBrk="1" fontAlgn="auto" hangingPunct="1">
              <a:spcBef>
                <a:spcPct val="0"/>
              </a:spcBef>
              <a:spcAft>
                <a:spcPts val="0"/>
              </a:spcAft>
              <a:defRPr/>
            </a:pPr>
            <a:r>
              <a:rPr lang="en-US" dirty="0"/>
              <a:t>Focus is on revenue, not expenditure</a:t>
            </a:r>
          </a:p>
          <a:p>
            <a:pPr lvl="1" eaLnBrk="1" fontAlgn="auto" hangingPunct="1">
              <a:spcBef>
                <a:spcPct val="0"/>
              </a:spcBef>
              <a:spcAft>
                <a:spcPts val="0"/>
              </a:spcAft>
              <a:defRPr/>
            </a:pPr>
            <a:r>
              <a:rPr lang="en-US" sz="2400" dirty="0"/>
              <a:t>State Tax Commission (STC) does </a:t>
            </a:r>
            <a:r>
              <a:rPr lang="en-US" sz="2400" u="sng" dirty="0"/>
              <a:t>not</a:t>
            </a:r>
            <a:r>
              <a:rPr lang="en-US" sz="2400" dirty="0"/>
              <a:t> oversee or govern expenditures</a:t>
            </a:r>
          </a:p>
          <a:p>
            <a:pPr lvl="1" eaLnBrk="1" fontAlgn="auto" hangingPunct="1">
              <a:spcBef>
                <a:spcPct val="0"/>
              </a:spcBef>
              <a:spcAft>
                <a:spcPts val="0"/>
              </a:spcAft>
              <a:defRPr/>
            </a:pPr>
            <a:r>
              <a:rPr lang="en-US" sz="2400" dirty="0"/>
              <a:t>Expenditure questions go to:</a:t>
            </a:r>
          </a:p>
          <a:p>
            <a:pPr marL="1257300" lvl="3" indent="-273050" eaLnBrk="1" hangingPunct="1">
              <a:spcBef>
                <a:spcPct val="0"/>
              </a:spcBef>
            </a:pPr>
            <a:r>
              <a:rPr lang="en-US" sz="2400" dirty="0"/>
              <a:t>Associations of like districts </a:t>
            </a:r>
          </a:p>
          <a:p>
            <a:pPr lvl="3" eaLnBrk="1" hangingPunct="1">
              <a:spcBef>
                <a:spcPct val="0"/>
              </a:spcBef>
            </a:pPr>
            <a:r>
              <a:rPr lang="en-US" sz="2400" dirty="0"/>
              <a:t>County </a:t>
            </a:r>
            <a:r>
              <a:rPr lang="en-US" sz="1600" dirty="0"/>
              <a:t>(Idaho Association of Counties)</a:t>
            </a:r>
          </a:p>
          <a:p>
            <a:pPr lvl="3" eaLnBrk="1" hangingPunct="1">
              <a:spcBef>
                <a:spcPct val="0"/>
              </a:spcBef>
            </a:pPr>
            <a:r>
              <a:rPr lang="en-US" sz="2400" dirty="0"/>
              <a:t>City </a:t>
            </a:r>
            <a:r>
              <a:rPr lang="en-US" sz="1600" dirty="0"/>
              <a:t>(Association of Idaho Cities)</a:t>
            </a:r>
          </a:p>
          <a:p>
            <a:pPr lvl="3" eaLnBrk="1" hangingPunct="1">
              <a:spcBef>
                <a:spcPct val="0"/>
              </a:spcBef>
            </a:pPr>
            <a:r>
              <a:rPr lang="en-US" sz="2400" dirty="0"/>
              <a:t>Highway Districts </a:t>
            </a:r>
            <a:r>
              <a:rPr lang="en-US" sz="1600" dirty="0"/>
              <a:t>(Idaho Association of Highway Districts)</a:t>
            </a:r>
          </a:p>
          <a:p>
            <a:pPr lvl="3" eaLnBrk="1" hangingPunct="1">
              <a:spcBef>
                <a:spcPct val="0"/>
              </a:spcBef>
            </a:pPr>
            <a:r>
              <a:rPr lang="en-US" sz="2400" dirty="0"/>
              <a:t>Fire Districts</a:t>
            </a:r>
          </a:p>
          <a:p>
            <a:pPr marL="1257300" lvl="3" indent="-273050" eaLnBrk="1" hangingPunct="1">
              <a:spcBef>
                <a:spcPct val="0"/>
              </a:spcBef>
            </a:pPr>
            <a:r>
              <a:rPr lang="en-US" sz="2400" dirty="0"/>
              <a:t>Independent auditors</a:t>
            </a:r>
          </a:p>
          <a:p>
            <a:pPr marL="1257300" lvl="3" indent="-273050" eaLnBrk="1" hangingPunct="1">
              <a:spcBef>
                <a:spcPct val="0"/>
              </a:spcBef>
            </a:pPr>
            <a:r>
              <a:rPr lang="en-US" sz="2400" dirty="0"/>
              <a:t>Legal advisors</a:t>
            </a:r>
            <a:endParaRPr lang="en-US" dirty="0"/>
          </a:p>
          <a:p>
            <a:pPr lvl="1" eaLnBrk="1" fontAlgn="auto" hangingPunct="1">
              <a:spcBef>
                <a:spcPct val="0"/>
              </a:spcBef>
              <a:spcAft>
                <a:spcPts val="0"/>
              </a:spcAft>
              <a:defRPr/>
            </a:pPr>
            <a:r>
              <a:rPr lang="en-US" sz="2400" dirty="0"/>
              <a:t>Carry over authority varies </a:t>
            </a:r>
          </a:p>
          <a:p>
            <a:pPr marL="288925" indent="-288925" eaLnBrk="1" fontAlgn="auto" hangingPunct="1">
              <a:spcBef>
                <a:spcPct val="0"/>
              </a:spcBef>
              <a:spcAft>
                <a:spcPts val="0"/>
              </a:spcAft>
              <a:defRPr/>
            </a:pPr>
            <a:r>
              <a:rPr lang="en-US" dirty="0"/>
              <a:t>Assume compliance with budget hearing and other publication requirements (until challenged).</a:t>
            </a:r>
          </a:p>
        </p:txBody>
      </p:sp>
      <p:sp>
        <p:nvSpPr>
          <p:cNvPr id="3" name="Slide Number Placeholder 2">
            <a:extLst>
              <a:ext uri="{FF2B5EF4-FFF2-40B4-BE49-F238E27FC236}">
                <a16:creationId xmlns:a16="http://schemas.microsoft.com/office/drawing/2014/main" id="{3AB723F1-D0E1-4709-9DF7-102576318364}"/>
              </a:ext>
            </a:extLst>
          </p:cNvPr>
          <p:cNvSpPr>
            <a:spLocks noGrp="1"/>
          </p:cNvSpPr>
          <p:nvPr>
            <p:ph type="sldNum" sz="quarter" idx="12"/>
          </p:nvPr>
        </p:nvSpPr>
        <p:spPr/>
        <p:txBody>
          <a:bodyPr/>
          <a:lstStyle/>
          <a:p>
            <a:pPr>
              <a:defRPr/>
            </a:pPr>
            <a:fld id="{78B82E96-E6A8-457B-BBB2-55D550541F5F}" type="slidenum">
              <a:rPr lang="en-US" smtClean="0"/>
              <a:pPr>
                <a:defRPr/>
              </a:pPr>
              <a:t>4</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FA0BB-E24A-4C51-A238-E5A6F32122AF}"/>
              </a:ext>
            </a:extLst>
          </p:cNvPr>
          <p:cNvSpPr>
            <a:spLocks noGrp="1"/>
          </p:cNvSpPr>
          <p:nvPr>
            <p:ph type="title"/>
          </p:nvPr>
        </p:nvSpPr>
        <p:spPr/>
        <p:txBody>
          <a:bodyPr/>
          <a:lstStyle/>
          <a:p>
            <a:r>
              <a:rPr lang="en-US" dirty="0"/>
              <a:t>Preliminary Levy Rate Calculator</a:t>
            </a:r>
          </a:p>
        </p:txBody>
      </p:sp>
      <p:sp>
        <p:nvSpPr>
          <p:cNvPr id="4" name="Content Placeholder 3">
            <a:extLst>
              <a:ext uri="{FF2B5EF4-FFF2-40B4-BE49-F238E27FC236}">
                <a16:creationId xmlns:a16="http://schemas.microsoft.com/office/drawing/2014/main" id="{D7F78C88-4C51-42D1-ACC2-8CC7513A9DD7}"/>
              </a:ext>
            </a:extLst>
          </p:cNvPr>
          <p:cNvSpPr>
            <a:spLocks noGrp="1"/>
          </p:cNvSpPr>
          <p:nvPr>
            <p:ph idx="1"/>
          </p:nvPr>
        </p:nvSpPr>
        <p:spPr>
          <a:xfrm>
            <a:off x="457200" y="1166018"/>
            <a:ext cx="8229600" cy="5310982"/>
          </a:xfrm>
        </p:spPr>
        <p:txBody>
          <a:bodyPr/>
          <a:lstStyle/>
          <a:p>
            <a:r>
              <a:rPr lang="en-US" dirty="0"/>
              <a:t>Once all information is added there will be either one or two preliminary levy rates generated. (two if you have an annexation)</a:t>
            </a:r>
          </a:p>
          <a:p>
            <a:r>
              <a:rPr lang="en-US" dirty="0"/>
              <a:t>Please note that cell (Q) has the highest non-exempt P-tax budget prior to subtracting replacement dollars.</a:t>
            </a:r>
          </a:p>
          <a:p>
            <a:r>
              <a:rPr lang="en-US" dirty="0"/>
              <a:t>This is the highest possible budget the district could have at the 8% cap; this may not be attainable depending on the highest of the last 3 years and other calculations.</a:t>
            </a:r>
          </a:p>
          <a:p>
            <a:endParaRPr lang="en-US" dirty="0"/>
          </a:p>
          <a:p>
            <a:endParaRPr lang="en-US" dirty="0"/>
          </a:p>
        </p:txBody>
      </p:sp>
      <p:sp>
        <p:nvSpPr>
          <p:cNvPr id="5" name="Slide Number Placeholder 4">
            <a:extLst>
              <a:ext uri="{FF2B5EF4-FFF2-40B4-BE49-F238E27FC236}">
                <a16:creationId xmlns:a16="http://schemas.microsoft.com/office/drawing/2014/main" id="{AA9AD1DD-5094-4B99-92ED-98B140F96494}"/>
              </a:ext>
            </a:extLst>
          </p:cNvPr>
          <p:cNvSpPr>
            <a:spLocks noGrp="1"/>
          </p:cNvSpPr>
          <p:nvPr>
            <p:ph type="sldNum" sz="quarter" idx="12"/>
          </p:nvPr>
        </p:nvSpPr>
        <p:spPr/>
        <p:txBody>
          <a:bodyPr/>
          <a:lstStyle/>
          <a:p>
            <a:pPr>
              <a:defRPr/>
            </a:pPr>
            <a:fld id="{78B82E96-E6A8-457B-BBB2-55D550541F5F}" type="slidenum">
              <a:rPr lang="en-US" smtClean="0"/>
              <a:pPr>
                <a:defRPr/>
              </a:pPr>
              <a:t>40</a:t>
            </a:fld>
            <a:endParaRPr lang="en-US"/>
          </a:p>
        </p:txBody>
      </p:sp>
    </p:spTree>
    <p:extLst>
      <p:ext uri="{BB962C8B-B14F-4D97-AF65-F5344CB8AC3E}">
        <p14:creationId xmlns:p14="http://schemas.microsoft.com/office/powerpoint/2010/main" val="983308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FA0BB-E24A-4C51-A238-E5A6F32122AF}"/>
              </a:ext>
            </a:extLst>
          </p:cNvPr>
          <p:cNvSpPr>
            <a:spLocks noGrp="1"/>
          </p:cNvSpPr>
          <p:nvPr>
            <p:ph type="title"/>
          </p:nvPr>
        </p:nvSpPr>
        <p:spPr/>
        <p:txBody>
          <a:bodyPr/>
          <a:lstStyle/>
          <a:p>
            <a:r>
              <a:rPr lang="en-US" dirty="0"/>
              <a:t>Preliminary Levy Rate Calculator</a:t>
            </a:r>
          </a:p>
        </p:txBody>
      </p:sp>
      <p:sp>
        <p:nvSpPr>
          <p:cNvPr id="4" name="Slide Number Placeholder 3">
            <a:extLst>
              <a:ext uri="{FF2B5EF4-FFF2-40B4-BE49-F238E27FC236}">
                <a16:creationId xmlns:a16="http://schemas.microsoft.com/office/drawing/2014/main" id="{0E552004-C98F-4DB1-B149-2EDEF3974EA7}"/>
              </a:ext>
            </a:extLst>
          </p:cNvPr>
          <p:cNvSpPr>
            <a:spLocks noGrp="1"/>
          </p:cNvSpPr>
          <p:nvPr>
            <p:ph type="sldNum" sz="quarter" idx="12"/>
          </p:nvPr>
        </p:nvSpPr>
        <p:spPr/>
        <p:txBody>
          <a:bodyPr/>
          <a:lstStyle/>
          <a:p>
            <a:pPr>
              <a:defRPr/>
            </a:pPr>
            <a:fld id="{78B82E96-E6A8-457B-BBB2-55D550541F5F}" type="slidenum">
              <a:rPr lang="en-US" smtClean="0"/>
              <a:pPr>
                <a:defRPr/>
              </a:pPr>
              <a:t>41</a:t>
            </a:fld>
            <a:endParaRPr lang="en-US"/>
          </a:p>
        </p:txBody>
      </p:sp>
      <p:pic>
        <p:nvPicPr>
          <p:cNvPr id="6" name="Picture 5">
            <a:extLst>
              <a:ext uri="{FF2B5EF4-FFF2-40B4-BE49-F238E27FC236}">
                <a16:creationId xmlns:a16="http://schemas.microsoft.com/office/drawing/2014/main" id="{F24EB6E1-37FF-499C-BF28-2C38BD4BE1DB}"/>
              </a:ext>
            </a:extLst>
          </p:cNvPr>
          <p:cNvPicPr>
            <a:picLocks noChangeAspect="1"/>
          </p:cNvPicPr>
          <p:nvPr/>
        </p:nvPicPr>
        <p:blipFill>
          <a:blip r:embed="rId2"/>
          <a:stretch>
            <a:fillRect/>
          </a:stretch>
        </p:blipFill>
        <p:spPr>
          <a:xfrm>
            <a:off x="832441" y="1079180"/>
            <a:ext cx="7479117" cy="5642295"/>
          </a:xfrm>
          <a:prstGeom prst="rect">
            <a:avLst/>
          </a:prstGeom>
        </p:spPr>
      </p:pic>
    </p:spTree>
    <p:extLst>
      <p:ext uri="{BB962C8B-B14F-4D97-AF65-F5344CB8AC3E}">
        <p14:creationId xmlns:p14="http://schemas.microsoft.com/office/powerpoint/2010/main" val="25587310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299906" y="181331"/>
            <a:ext cx="8686800" cy="1311275"/>
          </a:xfrm>
        </p:spPr>
        <p:txBody>
          <a:bodyPr/>
          <a:lstStyle/>
          <a:p>
            <a:pPr eaLnBrk="1" hangingPunct="1"/>
            <a:r>
              <a:rPr lang="en-US" sz="4000" b="1" dirty="0"/>
              <a:t>Example:  New Construction Roll</a:t>
            </a:r>
          </a:p>
        </p:txBody>
      </p:sp>
      <p:sp>
        <p:nvSpPr>
          <p:cNvPr id="40964" name="Text Box 3"/>
          <p:cNvSpPr txBox="1">
            <a:spLocks noChangeArrowheads="1"/>
          </p:cNvSpPr>
          <p:nvPr/>
        </p:nvSpPr>
        <p:spPr bwMode="auto">
          <a:xfrm>
            <a:off x="152400" y="1219200"/>
            <a:ext cx="8686800"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defTabSz="971550" eaLnBrk="0" hangingPunct="0">
              <a:tabLst>
                <a:tab pos="1885950" algn="l"/>
              </a:tabLst>
              <a:defRPr>
                <a:solidFill>
                  <a:schemeClr val="tx1"/>
                </a:solidFill>
                <a:latin typeface="Arial" pitchFamily="34" charset="0"/>
                <a:cs typeface="Arial" pitchFamily="34" charset="0"/>
              </a:defRPr>
            </a:lvl1pPr>
            <a:lvl2pPr marL="742950" indent="-285750" defTabSz="971550" eaLnBrk="0" hangingPunct="0">
              <a:tabLst>
                <a:tab pos="1885950" algn="l"/>
              </a:tabLst>
              <a:defRPr>
                <a:solidFill>
                  <a:schemeClr val="tx1"/>
                </a:solidFill>
                <a:latin typeface="Arial" pitchFamily="34" charset="0"/>
                <a:cs typeface="Arial" pitchFamily="34" charset="0"/>
              </a:defRPr>
            </a:lvl2pPr>
            <a:lvl3pPr marL="1143000" indent="-228600" defTabSz="971550" eaLnBrk="0" hangingPunct="0">
              <a:tabLst>
                <a:tab pos="1885950" algn="l"/>
              </a:tabLst>
              <a:defRPr>
                <a:solidFill>
                  <a:schemeClr val="tx1"/>
                </a:solidFill>
                <a:latin typeface="Arial" pitchFamily="34" charset="0"/>
                <a:cs typeface="Arial" pitchFamily="34" charset="0"/>
              </a:defRPr>
            </a:lvl3pPr>
            <a:lvl4pPr marL="1600200" indent="-228600" defTabSz="971550" eaLnBrk="0" hangingPunct="0">
              <a:tabLst>
                <a:tab pos="1885950" algn="l"/>
              </a:tabLst>
              <a:defRPr>
                <a:solidFill>
                  <a:schemeClr val="tx1"/>
                </a:solidFill>
                <a:latin typeface="Arial" pitchFamily="34" charset="0"/>
                <a:cs typeface="Arial" pitchFamily="34" charset="0"/>
              </a:defRPr>
            </a:lvl4pPr>
            <a:lvl5pPr marL="2057400" indent="-228600" defTabSz="971550" eaLnBrk="0" hangingPunct="0">
              <a:tabLst>
                <a:tab pos="1885950" algn="l"/>
              </a:tabLst>
              <a:defRPr>
                <a:solidFill>
                  <a:schemeClr val="tx1"/>
                </a:solidFill>
                <a:latin typeface="Arial" pitchFamily="34" charset="0"/>
                <a:cs typeface="Arial" pitchFamily="34" charset="0"/>
              </a:defRPr>
            </a:lvl5pPr>
            <a:lvl6pPr marL="2514600" indent="-228600" defTabSz="971550" eaLnBrk="0" fontAlgn="base" hangingPunct="0">
              <a:spcBef>
                <a:spcPct val="0"/>
              </a:spcBef>
              <a:spcAft>
                <a:spcPct val="0"/>
              </a:spcAft>
              <a:tabLst>
                <a:tab pos="1885950" algn="l"/>
              </a:tabLst>
              <a:defRPr>
                <a:solidFill>
                  <a:schemeClr val="tx1"/>
                </a:solidFill>
                <a:latin typeface="Arial" pitchFamily="34" charset="0"/>
                <a:cs typeface="Arial" pitchFamily="34" charset="0"/>
              </a:defRPr>
            </a:lvl6pPr>
            <a:lvl7pPr marL="2971800" indent="-228600" defTabSz="971550" eaLnBrk="0" fontAlgn="base" hangingPunct="0">
              <a:spcBef>
                <a:spcPct val="0"/>
              </a:spcBef>
              <a:spcAft>
                <a:spcPct val="0"/>
              </a:spcAft>
              <a:tabLst>
                <a:tab pos="1885950" algn="l"/>
              </a:tabLst>
              <a:defRPr>
                <a:solidFill>
                  <a:schemeClr val="tx1"/>
                </a:solidFill>
                <a:latin typeface="Arial" pitchFamily="34" charset="0"/>
                <a:cs typeface="Arial" pitchFamily="34" charset="0"/>
              </a:defRPr>
            </a:lvl7pPr>
            <a:lvl8pPr marL="3429000" indent="-228600" defTabSz="971550" eaLnBrk="0" fontAlgn="base" hangingPunct="0">
              <a:spcBef>
                <a:spcPct val="0"/>
              </a:spcBef>
              <a:spcAft>
                <a:spcPct val="0"/>
              </a:spcAft>
              <a:tabLst>
                <a:tab pos="1885950" algn="l"/>
              </a:tabLst>
              <a:defRPr>
                <a:solidFill>
                  <a:schemeClr val="tx1"/>
                </a:solidFill>
                <a:latin typeface="Arial" pitchFamily="34" charset="0"/>
                <a:cs typeface="Arial" pitchFamily="34" charset="0"/>
              </a:defRPr>
            </a:lvl8pPr>
            <a:lvl9pPr marL="3886200" indent="-228600" defTabSz="971550" eaLnBrk="0" fontAlgn="base" hangingPunct="0">
              <a:spcBef>
                <a:spcPct val="0"/>
              </a:spcBef>
              <a:spcAft>
                <a:spcPct val="0"/>
              </a:spcAft>
              <a:tabLst>
                <a:tab pos="1885950" algn="l"/>
              </a:tabLst>
              <a:defRPr>
                <a:solidFill>
                  <a:schemeClr val="tx1"/>
                </a:solidFill>
                <a:latin typeface="Arial" pitchFamily="34" charset="0"/>
                <a:cs typeface="Arial" pitchFamily="34" charset="0"/>
              </a:defRPr>
            </a:lvl9pPr>
          </a:lstStyle>
          <a:p>
            <a:r>
              <a:rPr lang="en-US" sz="3000" dirty="0">
                <a:latin typeface="Times New Roman" pitchFamily="18" charset="0"/>
              </a:rPr>
              <a:t>2021 Preliminary Levy Rate = .005898105</a:t>
            </a:r>
          </a:p>
          <a:p>
            <a:endParaRPr lang="en-US" sz="3000" dirty="0">
              <a:latin typeface="Times New Roman" pitchFamily="18" charset="0"/>
            </a:endParaRPr>
          </a:p>
          <a:p>
            <a:r>
              <a:rPr lang="en-US" sz="3000" dirty="0">
                <a:latin typeface="Times New Roman" pitchFamily="18" charset="0"/>
              </a:rPr>
              <a:t>2021 new construction Roll Value = $ 4,722,800</a:t>
            </a:r>
          </a:p>
          <a:p>
            <a:endParaRPr lang="en-US" sz="3000" dirty="0">
              <a:latin typeface="Times New Roman" pitchFamily="18" charset="0"/>
            </a:endParaRPr>
          </a:p>
          <a:p>
            <a:r>
              <a:rPr lang="en-US" sz="3000" dirty="0">
                <a:latin typeface="Times New Roman" pitchFamily="18" charset="0"/>
              </a:rPr>
              <a:t>Multiply the 2021 new construction roll value</a:t>
            </a:r>
          </a:p>
          <a:p>
            <a:r>
              <a:rPr lang="en-US" sz="3000" dirty="0">
                <a:latin typeface="Times New Roman" pitchFamily="18" charset="0"/>
              </a:rPr>
              <a:t>by the 2021 Preliminary levy rate:</a:t>
            </a:r>
          </a:p>
          <a:p>
            <a:endParaRPr lang="en-US" sz="3000" dirty="0">
              <a:latin typeface="Times New Roman" pitchFamily="18" charset="0"/>
            </a:endParaRPr>
          </a:p>
          <a:p>
            <a:pPr>
              <a:tabLst>
                <a:tab pos="1828800" algn="l"/>
              </a:tabLst>
            </a:pPr>
            <a:r>
              <a:rPr lang="en-US" sz="3000" dirty="0">
                <a:latin typeface="Times New Roman" pitchFamily="18" charset="0"/>
              </a:rPr>
              <a:t>	$ 4,722,800</a:t>
            </a:r>
          </a:p>
          <a:p>
            <a:r>
              <a:rPr lang="en-US" sz="3000" dirty="0">
                <a:latin typeface="Times New Roman" pitchFamily="18" charset="0"/>
              </a:rPr>
              <a:t>            </a:t>
            </a:r>
            <a:r>
              <a:rPr lang="en-US" sz="3000" u="sng" dirty="0">
                <a:latin typeface="Times New Roman" pitchFamily="18" charset="0"/>
              </a:rPr>
              <a:t>X   0.005898105</a:t>
            </a:r>
          </a:p>
          <a:p>
            <a:r>
              <a:rPr lang="en-US" sz="3000" dirty="0">
                <a:latin typeface="Times New Roman" pitchFamily="18" charset="0"/>
              </a:rPr>
              <a:t>	$        27,855 additional budget allowance</a:t>
            </a:r>
          </a:p>
          <a:p>
            <a:r>
              <a:rPr lang="en-US" sz="3000" dirty="0">
                <a:latin typeface="Times New Roman" pitchFamily="18" charset="0"/>
              </a:rPr>
              <a:t>			        (above 3% increase)</a:t>
            </a:r>
          </a:p>
        </p:txBody>
      </p:sp>
      <p:sp>
        <p:nvSpPr>
          <p:cNvPr id="3" name="Slide Number Placeholder 2">
            <a:extLst>
              <a:ext uri="{FF2B5EF4-FFF2-40B4-BE49-F238E27FC236}">
                <a16:creationId xmlns:a16="http://schemas.microsoft.com/office/drawing/2014/main" id="{0C033BAD-E40B-4177-AD80-ADEBFBD3CC74}"/>
              </a:ext>
            </a:extLst>
          </p:cNvPr>
          <p:cNvSpPr>
            <a:spLocks noGrp="1"/>
          </p:cNvSpPr>
          <p:nvPr>
            <p:ph type="sldNum" sz="quarter" idx="12"/>
          </p:nvPr>
        </p:nvSpPr>
        <p:spPr/>
        <p:txBody>
          <a:bodyPr/>
          <a:lstStyle/>
          <a:p>
            <a:pPr>
              <a:defRPr/>
            </a:pPr>
            <a:fld id="{7D262379-9923-4552-9006-BC995634A448}" type="slidenum">
              <a:rPr lang="en-US" smtClean="0"/>
              <a:pPr>
                <a:defRPr/>
              </a:pPr>
              <a:t>42</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xfrm>
            <a:off x="228600" y="219075"/>
            <a:ext cx="8686800" cy="701675"/>
          </a:xfrm>
        </p:spPr>
        <p:txBody>
          <a:bodyPr>
            <a:normAutofit fontScale="90000"/>
          </a:bodyPr>
          <a:lstStyle/>
          <a:p>
            <a:pPr eaLnBrk="1" fontAlgn="auto" hangingPunct="1">
              <a:spcBef>
                <a:spcPts val="0"/>
              </a:spcBef>
              <a:spcAft>
                <a:spcPts val="0"/>
              </a:spcAft>
              <a:defRPr/>
            </a:pPr>
            <a:r>
              <a:rPr b="1" dirty="0"/>
              <a:t>Annexation Example</a:t>
            </a:r>
          </a:p>
        </p:txBody>
      </p:sp>
      <p:sp>
        <p:nvSpPr>
          <p:cNvPr id="43012" name="Text Box 3"/>
          <p:cNvSpPr txBox="1">
            <a:spLocks noChangeArrowheads="1"/>
          </p:cNvSpPr>
          <p:nvPr/>
        </p:nvSpPr>
        <p:spPr bwMode="auto">
          <a:xfrm>
            <a:off x="190500" y="667459"/>
            <a:ext cx="8763000"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tabLst>
                <a:tab pos="400050" algn="l"/>
              </a:tabLst>
              <a:defRPr>
                <a:solidFill>
                  <a:schemeClr val="tx1"/>
                </a:solidFill>
                <a:latin typeface="Arial" pitchFamily="34" charset="0"/>
                <a:cs typeface="Arial" pitchFamily="34" charset="0"/>
              </a:defRPr>
            </a:lvl1pPr>
            <a:lvl2pPr marL="742950" indent="-285750" eaLnBrk="0" hangingPunct="0">
              <a:tabLst>
                <a:tab pos="400050" algn="l"/>
              </a:tabLst>
              <a:defRPr>
                <a:solidFill>
                  <a:schemeClr val="tx1"/>
                </a:solidFill>
                <a:latin typeface="Arial" pitchFamily="34" charset="0"/>
                <a:cs typeface="Arial" pitchFamily="34" charset="0"/>
              </a:defRPr>
            </a:lvl2pPr>
            <a:lvl3pPr marL="1143000" indent="-228600" eaLnBrk="0" hangingPunct="0">
              <a:tabLst>
                <a:tab pos="400050" algn="l"/>
              </a:tabLst>
              <a:defRPr>
                <a:solidFill>
                  <a:schemeClr val="tx1"/>
                </a:solidFill>
                <a:latin typeface="Arial" pitchFamily="34" charset="0"/>
                <a:cs typeface="Arial" pitchFamily="34" charset="0"/>
              </a:defRPr>
            </a:lvl3pPr>
            <a:lvl4pPr marL="1600200" indent="-228600" eaLnBrk="0" hangingPunct="0">
              <a:tabLst>
                <a:tab pos="400050" algn="l"/>
              </a:tabLst>
              <a:defRPr>
                <a:solidFill>
                  <a:schemeClr val="tx1"/>
                </a:solidFill>
                <a:latin typeface="Arial" pitchFamily="34" charset="0"/>
                <a:cs typeface="Arial" pitchFamily="34" charset="0"/>
              </a:defRPr>
            </a:lvl4pPr>
            <a:lvl5pPr marL="2057400" indent="-228600" eaLnBrk="0" hangingPunct="0">
              <a:tabLst>
                <a:tab pos="400050" algn="l"/>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400050" algn="l"/>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400050" algn="l"/>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400050" algn="l"/>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400050" algn="l"/>
              </a:tabLst>
              <a:defRPr>
                <a:solidFill>
                  <a:schemeClr val="tx1"/>
                </a:solidFill>
                <a:latin typeface="Arial" pitchFamily="34" charset="0"/>
                <a:cs typeface="Arial" pitchFamily="34" charset="0"/>
              </a:defRPr>
            </a:lvl9pPr>
          </a:lstStyle>
          <a:p>
            <a:r>
              <a:rPr lang="en-US" sz="3000" dirty="0">
                <a:latin typeface="Times New Roman" pitchFamily="18" charset="0"/>
              </a:rPr>
              <a:t>2021 annexation preliminary levy rate = 0.005896036 </a:t>
            </a:r>
          </a:p>
          <a:p>
            <a:endParaRPr lang="en-US" sz="3000" dirty="0">
              <a:latin typeface="Times New Roman" pitchFamily="18" charset="0"/>
            </a:endParaRPr>
          </a:p>
          <a:p>
            <a:r>
              <a:rPr lang="en-US" sz="3000" dirty="0">
                <a:latin typeface="Times New Roman" pitchFamily="18" charset="0"/>
              </a:rPr>
              <a:t>2021 annexation* value =  $ 525,750</a:t>
            </a:r>
          </a:p>
          <a:p>
            <a:r>
              <a:rPr lang="en-US" sz="3000" dirty="0">
                <a:latin typeface="Times New Roman" pitchFamily="18" charset="0"/>
              </a:rPr>
              <a:t>				90%   =  $ 473,175</a:t>
            </a:r>
            <a:r>
              <a:rPr lang="en-US" sz="1600" dirty="0">
                <a:latin typeface="Times New Roman" pitchFamily="18" charset="0"/>
              </a:rPr>
              <a:t>                 </a:t>
            </a:r>
          </a:p>
          <a:p>
            <a:r>
              <a:rPr lang="en-US" sz="3000" dirty="0">
                <a:latin typeface="Times New Roman" pitchFamily="18" charset="0"/>
              </a:rPr>
              <a:t>Multiply the 2021 annexation value by the 2021</a:t>
            </a:r>
          </a:p>
          <a:p>
            <a:r>
              <a:rPr lang="en-US" sz="3000" dirty="0">
                <a:latin typeface="Times New Roman" pitchFamily="18" charset="0"/>
              </a:rPr>
              <a:t>preliminary levy rate:</a:t>
            </a:r>
          </a:p>
          <a:p>
            <a:r>
              <a:rPr lang="en-US" sz="3000" dirty="0">
                <a:latin typeface="Times New Roman" pitchFamily="18" charset="0"/>
              </a:rPr>
              <a:t>		 $    473,175</a:t>
            </a:r>
          </a:p>
          <a:p>
            <a:r>
              <a:rPr lang="en-US" sz="3000" dirty="0">
                <a:latin typeface="Times New Roman" pitchFamily="18" charset="0"/>
              </a:rPr>
              <a:t> </a:t>
            </a:r>
            <a:r>
              <a:rPr lang="en-US" sz="3000" u="sng" dirty="0">
                <a:latin typeface="Times New Roman" pitchFamily="18" charset="0"/>
              </a:rPr>
              <a:t>X     0.005896036</a:t>
            </a:r>
            <a:r>
              <a:rPr lang="en-US" sz="3000" dirty="0">
                <a:latin typeface="Times New Roman" pitchFamily="18" charset="0"/>
              </a:rPr>
              <a:t> </a:t>
            </a:r>
          </a:p>
          <a:p>
            <a:r>
              <a:rPr lang="en-US" sz="3000" dirty="0">
                <a:latin typeface="Times New Roman" pitchFamily="18" charset="0"/>
              </a:rPr>
              <a:t>  	 	$           2,790  additional budget allowance</a:t>
            </a:r>
          </a:p>
          <a:p>
            <a:r>
              <a:rPr lang="en-US" sz="3000" dirty="0">
                <a:latin typeface="Times New Roman" pitchFamily="18" charset="0"/>
              </a:rPr>
              <a:t>				  (above 3% increase)</a:t>
            </a:r>
          </a:p>
          <a:p>
            <a:r>
              <a:rPr lang="en-US" sz="3600" b="1" dirty="0">
                <a:latin typeface="Times New Roman" pitchFamily="18" charset="0"/>
              </a:rPr>
              <a:t>*</a:t>
            </a:r>
            <a:r>
              <a:rPr lang="en-US" sz="2400" b="1" dirty="0">
                <a:latin typeface="Times New Roman" pitchFamily="18" charset="0"/>
              </a:rPr>
              <a:t>  Stated annexation value includes taxable real, personal and     	operating property values provided district levies against all 	taxable property. (real and personal at 90%)</a:t>
            </a:r>
            <a:endParaRPr lang="en-US" sz="2400" b="1" u="sng" dirty="0">
              <a:latin typeface="Times New Roman" pitchFamily="18" charset="0"/>
            </a:endParaRPr>
          </a:p>
        </p:txBody>
      </p:sp>
      <p:sp>
        <p:nvSpPr>
          <p:cNvPr id="3" name="Slide Number Placeholder 2">
            <a:extLst>
              <a:ext uri="{FF2B5EF4-FFF2-40B4-BE49-F238E27FC236}">
                <a16:creationId xmlns:a16="http://schemas.microsoft.com/office/drawing/2014/main" id="{EFCDF9E4-FA5E-4C26-8EB4-5A5DF40D53EF}"/>
              </a:ext>
            </a:extLst>
          </p:cNvPr>
          <p:cNvSpPr>
            <a:spLocks noGrp="1"/>
          </p:cNvSpPr>
          <p:nvPr>
            <p:ph type="sldNum" sz="quarter" idx="12"/>
          </p:nvPr>
        </p:nvSpPr>
        <p:spPr/>
        <p:txBody>
          <a:bodyPr/>
          <a:lstStyle/>
          <a:p>
            <a:pPr>
              <a:defRPr/>
            </a:pPr>
            <a:fld id="{7D262379-9923-4552-9006-BC995634A448}" type="slidenum">
              <a:rPr lang="en-US" smtClean="0"/>
              <a:pPr>
                <a:defRPr/>
              </a:pPr>
              <a:t>43</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AF4032-4E75-444B-BEEE-9FA019141B39}"/>
              </a:ext>
            </a:extLst>
          </p:cNvPr>
          <p:cNvPicPr>
            <a:picLocks noChangeAspect="1"/>
          </p:cNvPicPr>
          <p:nvPr/>
        </p:nvPicPr>
        <p:blipFill>
          <a:blip r:embed="rId2"/>
          <a:stretch>
            <a:fillRect/>
          </a:stretch>
        </p:blipFill>
        <p:spPr>
          <a:xfrm>
            <a:off x="21364" y="0"/>
            <a:ext cx="9101271"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9C2B71-C1C1-47DC-934A-5E970AE8397A}"/>
              </a:ext>
            </a:extLst>
          </p:cNvPr>
          <p:cNvPicPr>
            <a:picLocks noChangeAspect="1"/>
          </p:cNvPicPr>
          <p:nvPr/>
        </p:nvPicPr>
        <p:blipFill>
          <a:blip r:embed="rId2"/>
          <a:stretch>
            <a:fillRect/>
          </a:stretch>
        </p:blipFill>
        <p:spPr>
          <a:xfrm>
            <a:off x="34954" y="780804"/>
            <a:ext cx="9144000" cy="6021659"/>
          </a:xfrm>
          <a:prstGeom prst="rect">
            <a:avLst/>
          </a:prstGeom>
        </p:spPr>
      </p:pic>
      <p:sp>
        <p:nvSpPr>
          <p:cNvPr id="6" name="TextBox 5">
            <a:extLst>
              <a:ext uri="{FF2B5EF4-FFF2-40B4-BE49-F238E27FC236}">
                <a16:creationId xmlns:a16="http://schemas.microsoft.com/office/drawing/2014/main" id="{0685DFF3-2992-4919-A4E5-EBAE9D3BE140}"/>
              </a:ext>
            </a:extLst>
          </p:cNvPr>
          <p:cNvSpPr txBox="1"/>
          <p:nvPr/>
        </p:nvSpPr>
        <p:spPr>
          <a:xfrm>
            <a:off x="200636" y="-65411"/>
            <a:ext cx="8686800" cy="954107"/>
          </a:xfrm>
          <a:prstGeom prst="rect">
            <a:avLst/>
          </a:prstGeom>
          <a:noFill/>
        </p:spPr>
        <p:txBody>
          <a:bodyPr wrap="square" rtlCol="0">
            <a:spAutoFit/>
          </a:bodyPr>
          <a:lstStyle/>
          <a:p>
            <a:pPr algn="ctr"/>
            <a:r>
              <a:rPr lang="en-US" sz="2800" dirty="0"/>
              <a:t>New L-2 Form due to </a:t>
            </a:r>
          </a:p>
          <a:p>
            <a:pPr algn="ctr"/>
            <a:r>
              <a:rPr lang="en-US" sz="2800" dirty="0"/>
              <a:t>HB-354 – Reserved Forgone Amount and HB-389</a:t>
            </a:r>
          </a:p>
        </p:txBody>
      </p:sp>
      <p:cxnSp>
        <p:nvCxnSpPr>
          <p:cNvPr id="9" name="Straight Arrow Connector 8">
            <a:extLst>
              <a:ext uri="{FF2B5EF4-FFF2-40B4-BE49-F238E27FC236}">
                <a16:creationId xmlns:a16="http://schemas.microsoft.com/office/drawing/2014/main" id="{C57FF8DB-190B-436D-87A2-DAAE768F1A02}"/>
              </a:ext>
            </a:extLst>
          </p:cNvPr>
          <p:cNvCxnSpPr>
            <a:cxnSpLocks/>
          </p:cNvCxnSpPr>
          <p:nvPr/>
        </p:nvCxnSpPr>
        <p:spPr>
          <a:xfrm flipH="1">
            <a:off x="4124238" y="2841937"/>
            <a:ext cx="790662" cy="127286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0" name="TextBox 9">
            <a:extLst>
              <a:ext uri="{FF2B5EF4-FFF2-40B4-BE49-F238E27FC236}">
                <a16:creationId xmlns:a16="http://schemas.microsoft.com/office/drawing/2014/main" id="{CE1BD263-9EEB-4A38-9079-C7ED4A0E7C3D}"/>
              </a:ext>
            </a:extLst>
          </p:cNvPr>
          <p:cNvSpPr txBox="1"/>
          <p:nvPr/>
        </p:nvSpPr>
        <p:spPr>
          <a:xfrm>
            <a:off x="4938669" y="2241772"/>
            <a:ext cx="3276600" cy="1200329"/>
          </a:xfrm>
          <a:prstGeom prst="rect">
            <a:avLst/>
          </a:prstGeom>
          <a:solidFill>
            <a:srgbClr val="FFFF00"/>
          </a:solidFill>
          <a:ln>
            <a:solidFill>
              <a:schemeClr val="tx1"/>
            </a:solidFill>
          </a:ln>
        </p:spPr>
        <p:txBody>
          <a:bodyPr wrap="square" rtlCol="0">
            <a:spAutoFit/>
          </a:bodyPr>
          <a:lstStyle/>
          <a:p>
            <a:r>
              <a:rPr lang="en-US" dirty="0"/>
              <a:t>If budgeting forgone or reserving forgone must complete this section and attach a signed resolution.</a:t>
            </a:r>
          </a:p>
        </p:txBody>
      </p:sp>
      <p:sp>
        <p:nvSpPr>
          <p:cNvPr id="2" name="TextBox 1">
            <a:extLst>
              <a:ext uri="{FF2B5EF4-FFF2-40B4-BE49-F238E27FC236}">
                <a16:creationId xmlns:a16="http://schemas.microsoft.com/office/drawing/2014/main" id="{316B2AFF-85CC-4F6C-99DF-9A110A5669D3}"/>
              </a:ext>
            </a:extLst>
          </p:cNvPr>
          <p:cNvSpPr txBox="1"/>
          <p:nvPr/>
        </p:nvSpPr>
        <p:spPr>
          <a:xfrm>
            <a:off x="6209950" y="3791634"/>
            <a:ext cx="2667000" cy="646331"/>
          </a:xfrm>
          <a:prstGeom prst="rect">
            <a:avLst/>
          </a:prstGeom>
          <a:solidFill>
            <a:srgbClr val="FFFF00"/>
          </a:solidFill>
        </p:spPr>
        <p:txBody>
          <a:bodyPr wrap="square" rtlCol="0">
            <a:spAutoFit/>
          </a:bodyPr>
          <a:lstStyle/>
          <a:p>
            <a:r>
              <a:rPr lang="en-US" b="1" dirty="0"/>
              <a:t>For 3% forgone increases</a:t>
            </a:r>
          </a:p>
        </p:txBody>
      </p:sp>
      <p:cxnSp>
        <p:nvCxnSpPr>
          <p:cNvPr id="8" name="Straight Arrow Connector 7">
            <a:extLst>
              <a:ext uri="{FF2B5EF4-FFF2-40B4-BE49-F238E27FC236}">
                <a16:creationId xmlns:a16="http://schemas.microsoft.com/office/drawing/2014/main" id="{5140E4F1-31E0-471D-9FA0-D6A4EFC4D02A}"/>
              </a:ext>
            </a:extLst>
          </p:cNvPr>
          <p:cNvCxnSpPr/>
          <p:nvPr/>
        </p:nvCxnSpPr>
        <p:spPr>
          <a:xfrm flipH="1">
            <a:off x="5715000" y="4114800"/>
            <a:ext cx="381000" cy="3810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258709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6771C5E-8F1E-43DC-BC28-FDFA99E3672A}"/>
              </a:ext>
            </a:extLst>
          </p:cNvPr>
          <p:cNvPicPr>
            <a:picLocks noChangeAspect="1"/>
          </p:cNvPicPr>
          <p:nvPr/>
        </p:nvPicPr>
        <p:blipFill>
          <a:blip r:embed="rId2"/>
          <a:stretch>
            <a:fillRect/>
          </a:stretch>
        </p:blipFill>
        <p:spPr>
          <a:xfrm>
            <a:off x="0" y="134069"/>
            <a:ext cx="9144000" cy="6589861"/>
          </a:xfrm>
          <a:prstGeom prst="rect">
            <a:avLst/>
          </a:prstGeom>
        </p:spPr>
      </p:pic>
      <p:sp>
        <p:nvSpPr>
          <p:cNvPr id="3" name="Slide Number Placeholder 2">
            <a:extLst>
              <a:ext uri="{FF2B5EF4-FFF2-40B4-BE49-F238E27FC236}">
                <a16:creationId xmlns:a16="http://schemas.microsoft.com/office/drawing/2014/main" id="{3F93DFD7-B4E9-4DC7-ADE7-D1CB27126DF5}"/>
              </a:ext>
            </a:extLst>
          </p:cNvPr>
          <p:cNvSpPr>
            <a:spLocks noGrp="1"/>
          </p:cNvSpPr>
          <p:nvPr>
            <p:ph type="sldNum" sz="quarter" idx="12"/>
          </p:nvPr>
        </p:nvSpPr>
        <p:spPr/>
        <p:txBody>
          <a:bodyPr/>
          <a:lstStyle/>
          <a:p>
            <a:pPr>
              <a:defRPr/>
            </a:pPr>
            <a:fld id="{5F614BEE-B129-4ED8-9D7E-13B2C572E549}" type="slidenum">
              <a:rPr lang="en-US" smtClean="0"/>
              <a:pPr>
                <a:defRPr/>
              </a:pPr>
              <a:t>46</a:t>
            </a:fld>
            <a:endParaRPr lang="en-US"/>
          </a:p>
        </p:txBody>
      </p:sp>
    </p:spTree>
    <p:extLst>
      <p:ext uri="{BB962C8B-B14F-4D97-AF65-F5344CB8AC3E}">
        <p14:creationId xmlns:p14="http://schemas.microsoft.com/office/powerpoint/2010/main" val="42396667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5"/>
          <p:cNvSpPr txBox="1">
            <a:spLocks noChangeArrowheads="1"/>
          </p:cNvSpPr>
          <p:nvPr/>
        </p:nvSpPr>
        <p:spPr bwMode="auto">
          <a:xfrm>
            <a:off x="-76200" y="152400"/>
            <a:ext cx="9220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4000" b="1" dirty="0">
                <a:latin typeface="Times New Roman" pitchFamily="18" charset="0"/>
              </a:rPr>
              <a:t>When Is All This Information Available?</a:t>
            </a:r>
          </a:p>
        </p:txBody>
      </p:sp>
      <p:sp>
        <p:nvSpPr>
          <p:cNvPr id="45059" name="Text Box 7"/>
          <p:cNvSpPr txBox="1">
            <a:spLocks noChangeArrowheads="1"/>
          </p:cNvSpPr>
          <p:nvPr/>
        </p:nvSpPr>
        <p:spPr bwMode="auto">
          <a:xfrm>
            <a:off x="152400" y="914400"/>
            <a:ext cx="8763000" cy="5847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tabLst>
                <a:tab pos="685800" algn="l"/>
                <a:tab pos="1257300" algn="l"/>
              </a:tabLst>
              <a:defRPr>
                <a:solidFill>
                  <a:schemeClr val="tx1"/>
                </a:solidFill>
                <a:latin typeface="Arial" pitchFamily="34" charset="0"/>
                <a:cs typeface="Arial" pitchFamily="34" charset="0"/>
              </a:defRPr>
            </a:lvl1pPr>
            <a:lvl2pPr marL="742950" indent="-285750" eaLnBrk="0" hangingPunct="0">
              <a:tabLst>
                <a:tab pos="685800" algn="l"/>
                <a:tab pos="1257300" algn="l"/>
              </a:tabLst>
              <a:defRPr>
                <a:solidFill>
                  <a:schemeClr val="tx1"/>
                </a:solidFill>
                <a:latin typeface="Arial" pitchFamily="34" charset="0"/>
                <a:cs typeface="Arial" pitchFamily="34" charset="0"/>
              </a:defRPr>
            </a:lvl2pPr>
            <a:lvl3pPr marL="1143000" indent="-228600" eaLnBrk="0" hangingPunct="0">
              <a:tabLst>
                <a:tab pos="685800" algn="l"/>
                <a:tab pos="1257300" algn="l"/>
              </a:tabLst>
              <a:defRPr>
                <a:solidFill>
                  <a:schemeClr val="tx1"/>
                </a:solidFill>
                <a:latin typeface="Arial" pitchFamily="34" charset="0"/>
                <a:cs typeface="Arial" pitchFamily="34" charset="0"/>
              </a:defRPr>
            </a:lvl3pPr>
            <a:lvl4pPr marL="1600200" indent="-228600" eaLnBrk="0" hangingPunct="0">
              <a:tabLst>
                <a:tab pos="685800" algn="l"/>
                <a:tab pos="1257300" algn="l"/>
              </a:tabLst>
              <a:defRPr>
                <a:solidFill>
                  <a:schemeClr val="tx1"/>
                </a:solidFill>
                <a:latin typeface="Arial" pitchFamily="34" charset="0"/>
                <a:cs typeface="Arial" pitchFamily="34" charset="0"/>
              </a:defRPr>
            </a:lvl4pPr>
            <a:lvl5pPr marL="2057400" indent="-228600" eaLnBrk="0" hangingPunct="0">
              <a:tabLst>
                <a:tab pos="685800" algn="l"/>
                <a:tab pos="1257300" algn="l"/>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685800" algn="l"/>
                <a:tab pos="1257300" algn="l"/>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685800" algn="l"/>
                <a:tab pos="1257300" algn="l"/>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685800" algn="l"/>
                <a:tab pos="1257300" algn="l"/>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685800" algn="l"/>
                <a:tab pos="1257300" algn="l"/>
              </a:tabLst>
              <a:defRPr>
                <a:solidFill>
                  <a:schemeClr val="tx1"/>
                </a:solidFill>
                <a:latin typeface="Arial" pitchFamily="34" charset="0"/>
                <a:cs typeface="Arial" pitchFamily="34" charset="0"/>
              </a:defRPr>
            </a:lvl9pPr>
          </a:lstStyle>
          <a:p>
            <a:pPr eaLnBrk="1" hangingPunct="1">
              <a:spcBef>
                <a:spcPct val="50000"/>
              </a:spcBef>
            </a:pPr>
            <a:r>
              <a:rPr lang="en-US" sz="2200" b="1" dirty="0">
                <a:latin typeface="Times New Roman" pitchFamily="18" charset="0"/>
              </a:rPr>
              <a:t>Information available from the county clerk:</a:t>
            </a:r>
          </a:p>
          <a:p>
            <a:pPr eaLnBrk="1" hangingPunct="1">
              <a:spcBef>
                <a:spcPts val="0"/>
              </a:spcBef>
              <a:tabLst>
                <a:tab pos="342900" algn="l"/>
                <a:tab pos="1257300" algn="l"/>
              </a:tabLst>
            </a:pPr>
            <a:r>
              <a:rPr lang="en-US" sz="2200" b="1" dirty="0">
                <a:latin typeface="Times New Roman" pitchFamily="18" charset="0"/>
              </a:rPr>
              <a:t>	</a:t>
            </a:r>
            <a:r>
              <a:rPr lang="en-US" sz="2200" dirty="0">
                <a:latin typeface="Times New Roman" pitchFamily="18" charset="0"/>
              </a:rPr>
              <a:t>I.C. §63-802 property tax information is currently available and is on the 	STC’s web page.  Look for the “Maximum Budget and Forgone Amount 	Worksheet” (This no longer provides prior year levies, use the preliminary levy rate calculator)</a:t>
            </a:r>
          </a:p>
          <a:p>
            <a:pPr eaLnBrk="1" hangingPunct="1">
              <a:spcBef>
                <a:spcPct val="50000"/>
              </a:spcBef>
              <a:tabLst>
                <a:tab pos="342900" algn="l"/>
                <a:tab pos="1257300" algn="l"/>
              </a:tabLst>
            </a:pPr>
            <a:endParaRPr lang="en-US" sz="2200" dirty="0">
              <a:latin typeface="Times New Roman" pitchFamily="18" charset="0"/>
            </a:endParaRPr>
          </a:p>
          <a:p>
            <a:pPr eaLnBrk="1" hangingPunct="1">
              <a:spcBef>
                <a:spcPct val="50000"/>
              </a:spcBef>
              <a:tabLst>
                <a:tab pos="342900" algn="l"/>
                <a:tab pos="1257300" algn="l"/>
              </a:tabLst>
            </a:pPr>
            <a:r>
              <a:rPr lang="en-US" sz="2200" dirty="0">
                <a:latin typeface="Times New Roman" pitchFamily="18" charset="0"/>
              </a:rPr>
              <a:t>New Construction Roll Value – 4</a:t>
            </a:r>
            <a:r>
              <a:rPr lang="en-US" sz="2200" baseline="30000" dirty="0">
                <a:latin typeface="Times New Roman" pitchFamily="18" charset="0"/>
              </a:rPr>
              <a:t>th</a:t>
            </a:r>
            <a:r>
              <a:rPr lang="en-US" sz="2200" dirty="0">
                <a:latin typeface="Times New Roman" pitchFamily="18" charset="0"/>
              </a:rPr>
              <a:t> Monday in July</a:t>
            </a:r>
          </a:p>
          <a:p>
            <a:pPr eaLnBrk="1" hangingPunct="1">
              <a:spcBef>
                <a:spcPct val="50000"/>
              </a:spcBef>
              <a:tabLst>
                <a:tab pos="342900" algn="l"/>
                <a:tab pos="1257300" algn="l"/>
              </a:tabLst>
            </a:pPr>
            <a:r>
              <a:rPr lang="en-US" sz="2200" dirty="0">
                <a:latin typeface="Times New Roman" pitchFamily="18" charset="0"/>
              </a:rPr>
              <a:t>	Taxable value (locally assessed current year, prior year actual or 	estimated sub roll, and prior year operating property) 1</a:t>
            </a:r>
            <a:r>
              <a:rPr lang="en-US" sz="2200" baseline="30000" dirty="0">
                <a:latin typeface="Times New Roman" pitchFamily="18" charset="0"/>
              </a:rPr>
              <a:t>st</a:t>
            </a:r>
            <a:r>
              <a:rPr lang="en-US" sz="2200" dirty="0">
                <a:latin typeface="Times New Roman" pitchFamily="18" charset="0"/>
              </a:rPr>
              <a:t> Monday in 	August</a:t>
            </a:r>
          </a:p>
          <a:p>
            <a:pPr eaLnBrk="1" hangingPunct="1">
              <a:spcBef>
                <a:spcPct val="50000"/>
              </a:spcBef>
              <a:tabLst>
                <a:tab pos="342900" algn="l"/>
                <a:tab pos="1257300" algn="l"/>
              </a:tabLst>
            </a:pPr>
            <a:r>
              <a:rPr lang="en-US" sz="2200" dirty="0">
                <a:latin typeface="Times New Roman" pitchFamily="18" charset="0"/>
              </a:rPr>
              <a:t>	Annexation Values:</a:t>
            </a:r>
          </a:p>
          <a:p>
            <a:pPr eaLnBrk="1" hangingPunct="1">
              <a:tabLst>
                <a:tab pos="342900" algn="l"/>
                <a:tab pos="742950" algn="l"/>
              </a:tabLst>
            </a:pPr>
            <a:r>
              <a:rPr lang="en-US" sz="2200" dirty="0">
                <a:latin typeface="Times New Roman" pitchFamily="18" charset="0"/>
              </a:rPr>
              <a:t>		Real and personal (locally assessed) – 1</a:t>
            </a:r>
            <a:r>
              <a:rPr lang="en-US" sz="2200" baseline="30000" dirty="0">
                <a:latin typeface="Times New Roman" pitchFamily="18" charset="0"/>
              </a:rPr>
              <a:t>st</a:t>
            </a:r>
            <a:r>
              <a:rPr lang="en-US" sz="2200" dirty="0">
                <a:latin typeface="Times New Roman" pitchFamily="18" charset="0"/>
              </a:rPr>
              <a:t> Monday August</a:t>
            </a:r>
          </a:p>
          <a:p>
            <a:pPr eaLnBrk="1" hangingPunct="1">
              <a:tabLst>
                <a:tab pos="342900" algn="l"/>
                <a:tab pos="742950" algn="l"/>
              </a:tabLst>
            </a:pPr>
            <a:r>
              <a:rPr lang="en-US" sz="2200" dirty="0">
                <a:latin typeface="Times New Roman" pitchFamily="18" charset="0"/>
              </a:rPr>
              <a:t>		Operating property (assessed by STC) – 1</a:t>
            </a:r>
            <a:r>
              <a:rPr lang="en-US" sz="2200" baseline="30000" dirty="0">
                <a:latin typeface="Times New Roman" pitchFamily="18" charset="0"/>
              </a:rPr>
              <a:t>st</a:t>
            </a:r>
            <a:r>
              <a:rPr lang="en-US" sz="2200" dirty="0">
                <a:latin typeface="Times New Roman" pitchFamily="18" charset="0"/>
              </a:rPr>
              <a:t> Monday September</a:t>
            </a:r>
          </a:p>
          <a:p>
            <a:pPr eaLnBrk="1" hangingPunct="1">
              <a:tabLst>
                <a:tab pos="342900" algn="l"/>
                <a:tab pos="742950" algn="l"/>
              </a:tabLst>
            </a:pPr>
            <a:endParaRPr lang="en-US" sz="2200" dirty="0">
              <a:latin typeface="Times New Roman" pitchFamily="18" charset="0"/>
            </a:endParaRPr>
          </a:p>
          <a:p>
            <a:pPr eaLnBrk="1" hangingPunct="1">
              <a:tabLst>
                <a:tab pos="342900" algn="l"/>
                <a:tab pos="742950" algn="l"/>
              </a:tabLst>
            </a:pPr>
            <a:r>
              <a:rPr lang="en-US" sz="2200" dirty="0">
                <a:latin typeface="Times New Roman" pitchFamily="18" charset="0"/>
              </a:rPr>
              <a:t>	</a:t>
            </a:r>
          </a:p>
        </p:txBody>
      </p:sp>
      <p:sp>
        <p:nvSpPr>
          <p:cNvPr id="6" name="TextBox 5"/>
          <p:cNvSpPr txBox="1"/>
          <p:nvPr/>
        </p:nvSpPr>
        <p:spPr>
          <a:xfrm>
            <a:off x="1143000" y="2743200"/>
            <a:ext cx="5744361" cy="369332"/>
          </a:xfrm>
          <a:prstGeom prst="rect">
            <a:avLst/>
          </a:prstGeom>
          <a:solidFill>
            <a:schemeClr val="bg1"/>
          </a:solidFill>
          <a:ln>
            <a:solidFill>
              <a:schemeClr val="tx1"/>
            </a:solidFill>
          </a:ln>
        </p:spPr>
        <p:txBody>
          <a:bodyPr wrap="square" rtlCol="0">
            <a:spAutoFit/>
          </a:bodyPr>
          <a:lstStyle/>
          <a:p>
            <a:r>
              <a:rPr lang="en-US" u="sng" dirty="0">
                <a:hlinkClick r:id="rId2"/>
              </a:rPr>
              <a:t>https://tax.idaho.gov/forms/EFO00131_05-05-2021.pdf</a:t>
            </a:r>
            <a:endParaRPr lang="en-US" dirty="0"/>
          </a:p>
        </p:txBody>
      </p:sp>
      <p:sp>
        <p:nvSpPr>
          <p:cNvPr id="3" name="Slide Number Placeholder 2">
            <a:extLst>
              <a:ext uri="{FF2B5EF4-FFF2-40B4-BE49-F238E27FC236}">
                <a16:creationId xmlns:a16="http://schemas.microsoft.com/office/drawing/2014/main" id="{703E36CD-24CF-494D-88C4-F18DC33A7ACB}"/>
              </a:ext>
            </a:extLst>
          </p:cNvPr>
          <p:cNvSpPr>
            <a:spLocks noGrp="1"/>
          </p:cNvSpPr>
          <p:nvPr>
            <p:ph type="sldNum" sz="quarter" idx="12"/>
          </p:nvPr>
        </p:nvSpPr>
        <p:spPr/>
        <p:txBody>
          <a:bodyPr/>
          <a:lstStyle/>
          <a:p>
            <a:pPr>
              <a:defRPr/>
            </a:pPr>
            <a:fld id="{5F614BEE-B129-4ED8-9D7E-13B2C572E549}" type="slidenum">
              <a:rPr lang="en-US" smtClean="0"/>
              <a:pPr>
                <a:defRPr/>
              </a:pPr>
              <a:t>47</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a:xfrm>
            <a:off x="211183" y="311604"/>
            <a:ext cx="8686800" cy="1143000"/>
          </a:xfrm>
        </p:spPr>
        <p:txBody>
          <a:bodyPr lIns="90488" tIns="44450" rIns="90488" bIns="44450">
            <a:normAutofit fontScale="90000"/>
          </a:bodyPr>
          <a:lstStyle/>
          <a:p>
            <a:pPr eaLnBrk="1" fontAlgn="auto" hangingPunct="1">
              <a:spcBef>
                <a:spcPts val="0"/>
              </a:spcBef>
              <a:spcAft>
                <a:spcPts val="0"/>
              </a:spcAft>
              <a:defRPr/>
            </a:pPr>
            <a:r>
              <a:rPr lang="en-US" sz="4000" b="1" dirty="0"/>
              <a:t>Non-School </a:t>
            </a:r>
            <a:r>
              <a:rPr sz="4000" b="1" dirty="0"/>
              <a:t>Funds Exempt From</a:t>
            </a:r>
            <a:br>
              <a:rPr sz="4000" b="1" dirty="0"/>
            </a:br>
            <a:r>
              <a:rPr sz="4000" b="1" dirty="0"/>
              <a:t>3% Annual Increase Cap I.C. §63-802</a:t>
            </a:r>
          </a:p>
        </p:txBody>
      </p:sp>
      <p:graphicFrame>
        <p:nvGraphicFramePr>
          <p:cNvPr id="7" name="Content Placeholder 3">
            <a:extLst>
              <a:ext uri="{FF2B5EF4-FFF2-40B4-BE49-F238E27FC236}">
                <a16:creationId xmlns:a16="http://schemas.microsoft.com/office/drawing/2014/main" id="{E61B1049-9308-45E9-B291-B636F30B27A9}"/>
              </a:ext>
            </a:extLst>
          </p:cNvPr>
          <p:cNvGraphicFramePr>
            <a:graphicFrameLocks/>
          </p:cNvGraphicFramePr>
          <p:nvPr>
            <p:extLst>
              <p:ext uri="{D42A27DB-BD31-4B8C-83A1-F6EECF244321}">
                <p14:modId xmlns:p14="http://schemas.microsoft.com/office/powerpoint/2010/main" val="3008368514"/>
              </p:ext>
            </p:extLst>
          </p:nvPr>
        </p:nvGraphicFramePr>
        <p:xfrm>
          <a:off x="419100" y="1371600"/>
          <a:ext cx="8305800" cy="4028440"/>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122788948"/>
                    </a:ext>
                  </a:extLst>
                </a:gridCol>
                <a:gridCol w="6019800">
                  <a:extLst>
                    <a:ext uri="{9D8B030D-6E8A-4147-A177-3AD203B41FA5}">
                      <a16:colId xmlns:a16="http://schemas.microsoft.com/office/drawing/2014/main" val="1367373231"/>
                    </a:ext>
                  </a:extLst>
                </a:gridCol>
              </a:tblGrid>
              <a:tr h="370840">
                <a:tc>
                  <a:txBody>
                    <a:bodyPr/>
                    <a:lstStyle/>
                    <a:p>
                      <a:pPr algn="ctr"/>
                      <a:r>
                        <a:rPr lang="en-US" dirty="0"/>
                        <a:t>Fund </a:t>
                      </a:r>
                    </a:p>
                  </a:txBody>
                  <a:tcPr/>
                </a:tc>
                <a:tc>
                  <a:txBody>
                    <a:bodyPr/>
                    <a:lstStyle/>
                    <a:p>
                      <a:pPr algn="ctr"/>
                      <a:r>
                        <a:rPr lang="en-US" dirty="0"/>
                        <a:t>Description</a:t>
                      </a:r>
                    </a:p>
                  </a:txBody>
                  <a:tcPr/>
                </a:tc>
                <a:extLst>
                  <a:ext uri="{0D108BD9-81ED-4DB2-BD59-A6C34878D82A}">
                    <a16:rowId xmlns:a16="http://schemas.microsoft.com/office/drawing/2014/main" val="1793441345"/>
                  </a:ext>
                </a:extLst>
              </a:tr>
              <a:tr h="370840">
                <a:tc>
                  <a:txBody>
                    <a:bodyPr/>
                    <a:lstStyle/>
                    <a:p>
                      <a:r>
                        <a:rPr lang="en-US" dirty="0"/>
                        <a:t>Temporary Override</a:t>
                      </a:r>
                    </a:p>
                  </a:txBody>
                  <a:tcPr/>
                </a:tc>
                <a:tc>
                  <a:txBody>
                    <a:bodyPr/>
                    <a:lstStyle/>
                    <a:p>
                      <a:r>
                        <a:rPr lang="en-US" dirty="0"/>
                        <a:t>All taxing districts have authority.  2 year maximum duration;  requires simple majority to pass.  </a:t>
                      </a:r>
                      <a:r>
                        <a:rPr lang="en-US" b="1" i="1" u="sng" dirty="0"/>
                        <a:t>Total of fund and override levy rate can’t exceed the fund’s levy limit</a:t>
                      </a:r>
                      <a:r>
                        <a:rPr lang="en-US" b="0" i="0" u="none" dirty="0"/>
                        <a:t>.</a:t>
                      </a:r>
                      <a:endParaRPr lang="en-US" dirty="0"/>
                    </a:p>
                  </a:txBody>
                  <a:tcPr/>
                </a:tc>
                <a:extLst>
                  <a:ext uri="{0D108BD9-81ED-4DB2-BD59-A6C34878D82A}">
                    <a16:rowId xmlns:a16="http://schemas.microsoft.com/office/drawing/2014/main" val="1359556821"/>
                  </a:ext>
                </a:extLst>
              </a:tr>
              <a:tr h="370840">
                <a:tc>
                  <a:txBody>
                    <a:bodyPr/>
                    <a:lstStyle/>
                    <a:p>
                      <a:r>
                        <a:rPr lang="en-US" dirty="0"/>
                        <a:t>Permanent Override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 taxing districts have authority. Most need a 2/3 majority to pass.  Qualifying cities have additional version that requires only 60% voter approval to pass. </a:t>
                      </a:r>
                      <a:r>
                        <a:rPr lang="en-US" b="1" i="1" u="sng" dirty="0"/>
                        <a:t>Total of fund and override levy rate can’t exceed the fund’s levy limit</a:t>
                      </a:r>
                      <a:r>
                        <a:rPr lang="en-US" b="0" i="0" u="none" dirty="0"/>
                        <a:t>.</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extLst>
                  <a:ext uri="{0D108BD9-81ED-4DB2-BD59-A6C34878D82A}">
                    <a16:rowId xmlns:a16="http://schemas.microsoft.com/office/drawing/2014/main" val="2142733419"/>
                  </a:ext>
                </a:extLst>
              </a:tr>
              <a:tr h="370840">
                <a:tc>
                  <a:txBody>
                    <a:bodyPr/>
                    <a:lstStyle/>
                    <a:p>
                      <a:r>
                        <a:rPr lang="en-US" dirty="0"/>
                        <a:t>Bond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Refer to authorizing statute for specific requirement, but all require 2/3 majority voter approval.</a:t>
                      </a:r>
                    </a:p>
                  </a:txBody>
                  <a:tcPr/>
                </a:tc>
                <a:extLst>
                  <a:ext uri="{0D108BD9-81ED-4DB2-BD59-A6C34878D82A}">
                    <a16:rowId xmlns:a16="http://schemas.microsoft.com/office/drawing/2014/main" val="1659138250"/>
                  </a:ext>
                </a:extLst>
              </a:tr>
              <a:tr h="370840">
                <a:tc>
                  <a:txBody>
                    <a:bodyPr/>
                    <a:lstStyle/>
                    <a:p>
                      <a:r>
                        <a:rPr lang="en-US" dirty="0"/>
                        <a:t>Plant Facilities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Available to Library and Community Colleges as well as schools.  See I.C. §33-804 for details.</a:t>
                      </a:r>
                    </a:p>
                  </a:txBody>
                  <a:tcPr/>
                </a:tc>
                <a:extLst>
                  <a:ext uri="{0D108BD9-81ED-4DB2-BD59-A6C34878D82A}">
                    <a16:rowId xmlns:a16="http://schemas.microsoft.com/office/drawing/2014/main" val="1186820919"/>
                  </a:ext>
                </a:extLst>
              </a:tr>
            </a:tbl>
          </a:graphicData>
        </a:graphic>
      </p:graphicFrame>
      <p:sp>
        <p:nvSpPr>
          <p:cNvPr id="3" name="Slide Number Placeholder 2">
            <a:extLst>
              <a:ext uri="{FF2B5EF4-FFF2-40B4-BE49-F238E27FC236}">
                <a16:creationId xmlns:a16="http://schemas.microsoft.com/office/drawing/2014/main" id="{CBD172BB-D3FA-4F54-9169-3827CB849662}"/>
              </a:ext>
            </a:extLst>
          </p:cNvPr>
          <p:cNvSpPr>
            <a:spLocks noGrp="1"/>
          </p:cNvSpPr>
          <p:nvPr>
            <p:ph type="sldNum" sz="quarter" idx="12"/>
          </p:nvPr>
        </p:nvSpPr>
        <p:spPr/>
        <p:txBody>
          <a:bodyPr/>
          <a:lstStyle/>
          <a:p>
            <a:pPr>
              <a:defRPr/>
            </a:pPr>
            <a:fld id="{89382A95-0483-4AEA-9F1F-9F3C25F8F60D}" type="slidenum">
              <a:rPr lang="en-US" smtClean="0"/>
              <a:pPr>
                <a:defRPr/>
              </a:pPr>
              <a:t>48</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228600" y="1748"/>
            <a:ext cx="8686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488" tIns="44450" rIns="90488" bIns="44450" numCol="1"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Bef>
                <a:spcPts val="0"/>
              </a:spcBef>
              <a:spcAft>
                <a:spcPts val="0"/>
              </a:spcAft>
              <a:defRPr/>
            </a:pPr>
            <a:r>
              <a:rPr lang="en-US" sz="4000" b="1" dirty="0"/>
              <a:t>School District Funds Exempt From</a:t>
            </a:r>
            <a:br>
              <a:rPr lang="en-US" sz="4000" b="1" dirty="0"/>
            </a:br>
            <a:r>
              <a:rPr lang="en-US" sz="4000" b="1" dirty="0"/>
              <a:t>3% Annual Increase Cap I.C. §63-802</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93640588"/>
              </p:ext>
            </p:extLst>
          </p:nvPr>
        </p:nvGraphicFramePr>
        <p:xfrm>
          <a:off x="146108" y="1098259"/>
          <a:ext cx="8991600" cy="5628640"/>
        </p:xfrm>
        <a:graphic>
          <a:graphicData uri="http://schemas.openxmlformats.org/drawingml/2006/table">
            <a:tbl>
              <a:tblPr firstRow="1" bandRow="1">
                <a:tableStyleId>{5C22544A-7EE6-4342-B048-85BDC9FD1C3A}</a:tableStyleId>
              </a:tblPr>
              <a:tblGrid>
                <a:gridCol w="4079522">
                  <a:extLst>
                    <a:ext uri="{9D8B030D-6E8A-4147-A177-3AD203B41FA5}">
                      <a16:colId xmlns:a16="http://schemas.microsoft.com/office/drawing/2014/main" val="122788948"/>
                    </a:ext>
                  </a:extLst>
                </a:gridCol>
                <a:gridCol w="4912078">
                  <a:extLst>
                    <a:ext uri="{9D8B030D-6E8A-4147-A177-3AD203B41FA5}">
                      <a16:colId xmlns:a16="http://schemas.microsoft.com/office/drawing/2014/main" val="1367373231"/>
                    </a:ext>
                  </a:extLst>
                </a:gridCol>
              </a:tblGrid>
              <a:tr h="370840">
                <a:tc>
                  <a:txBody>
                    <a:bodyPr/>
                    <a:lstStyle/>
                    <a:p>
                      <a:r>
                        <a:rPr lang="en-US" dirty="0"/>
                        <a:t>Fund </a:t>
                      </a:r>
                    </a:p>
                  </a:txBody>
                  <a:tcPr/>
                </a:tc>
                <a:tc>
                  <a:txBody>
                    <a:bodyPr/>
                    <a:lstStyle/>
                    <a:p>
                      <a:r>
                        <a:rPr lang="en-US" dirty="0"/>
                        <a:t>Statute</a:t>
                      </a:r>
                    </a:p>
                  </a:txBody>
                  <a:tcPr/>
                </a:tc>
                <a:extLst>
                  <a:ext uri="{0D108BD9-81ED-4DB2-BD59-A6C34878D82A}">
                    <a16:rowId xmlns:a16="http://schemas.microsoft.com/office/drawing/2014/main" val="1793441345"/>
                  </a:ext>
                </a:extLst>
              </a:tr>
              <a:tr h="370840">
                <a:tc>
                  <a:txBody>
                    <a:bodyPr/>
                    <a:lstStyle/>
                    <a:p>
                      <a:r>
                        <a:rPr lang="en-US" dirty="0"/>
                        <a:t>Temporary Supplemental</a:t>
                      </a:r>
                    </a:p>
                  </a:txBody>
                  <a:tcPr/>
                </a:tc>
                <a:tc>
                  <a:txBody>
                    <a:bodyPr/>
                    <a:lstStyle/>
                    <a:p>
                      <a:r>
                        <a:rPr lang="en-US" dirty="0"/>
                        <a:t>I.C. §33-802(3)</a:t>
                      </a:r>
                    </a:p>
                  </a:txBody>
                  <a:tcPr/>
                </a:tc>
                <a:extLst>
                  <a:ext uri="{0D108BD9-81ED-4DB2-BD59-A6C34878D82A}">
                    <a16:rowId xmlns:a16="http://schemas.microsoft.com/office/drawing/2014/main" val="1359556821"/>
                  </a:ext>
                </a:extLst>
              </a:tr>
              <a:tr h="370840">
                <a:tc>
                  <a:txBody>
                    <a:bodyPr/>
                    <a:lstStyle/>
                    <a:p>
                      <a:r>
                        <a:rPr lang="en-US" dirty="0"/>
                        <a:t>Permanent Supplemental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I.C. §33-802(5)</a:t>
                      </a:r>
                    </a:p>
                  </a:txBody>
                  <a:tcPr/>
                </a:tc>
                <a:extLst>
                  <a:ext uri="{0D108BD9-81ED-4DB2-BD59-A6C34878D82A}">
                    <a16:rowId xmlns:a16="http://schemas.microsoft.com/office/drawing/2014/main" val="2142733419"/>
                  </a:ext>
                </a:extLst>
              </a:tr>
              <a:tr h="370840">
                <a:tc>
                  <a:txBody>
                    <a:bodyPr/>
                    <a:lstStyle/>
                    <a:p>
                      <a:r>
                        <a:rPr lang="en-US" dirty="0"/>
                        <a:t>Emergency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I.C. §33-805\63-805</a:t>
                      </a:r>
                    </a:p>
                  </a:txBody>
                  <a:tcPr/>
                </a:tc>
                <a:extLst>
                  <a:ext uri="{0D108BD9-81ED-4DB2-BD59-A6C34878D82A}">
                    <a16:rowId xmlns:a16="http://schemas.microsoft.com/office/drawing/2014/main" val="1659138250"/>
                  </a:ext>
                </a:extLst>
              </a:tr>
              <a:tr h="370840">
                <a:tc>
                  <a:txBody>
                    <a:bodyPr/>
                    <a:lstStyle/>
                    <a:p>
                      <a:r>
                        <a:rPr lang="en-US" dirty="0"/>
                        <a:t>Judgment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I.C. §33-802(1)</a:t>
                      </a:r>
                    </a:p>
                  </a:txBody>
                  <a:tcPr/>
                </a:tc>
                <a:extLst>
                  <a:ext uri="{0D108BD9-81ED-4DB2-BD59-A6C34878D82A}">
                    <a16:rowId xmlns:a16="http://schemas.microsoft.com/office/drawing/2014/main" val="118682091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Tuition: Eligible Schools #92, 383, and 394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I.C. §33-1408</a:t>
                      </a:r>
                    </a:p>
                  </a:txBody>
                  <a:tcPr/>
                </a:tc>
                <a:extLst>
                  <a:ext uri="{0D108BD9-81ED-4DB2-BD59-A6C34878D82A}">
                    <a16:rowId xmlns:a16="http://schemas.microsoft.com/office/drawing/2014/main" val="3035860073"/>
                  </a:ext>
                </a:extLst>
              </a:tr>
              <a:tr h="370840">
                <a:tc>
                  <a:txBody>
                    <a:bodyPr/>
                    <a:lstStyle/>
                    <a:p>
                      <a:r>
                        <a:rPr lang="en-US" dirty="0"/>
                        <a:t>Cooperative Service Agency (COSA)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I.C. §33-317(2): 2/3 voter approval 10 yr. limit.</a:t>
                      </a:r>
                    </a:p>
                  </a:txBody>
                  <a:tcPr/>
                </a:tc>
                <a:extLst>
                  <a:ext uri="{0D108BD9-81ED-4DB2-BD59-A6C34878D82A}">
                    <a16:rowId xmlns:a16="http://schemas.microsoft.com/office/drawing/2014/main" val="1804876468"/>
                  </a:ext>
                </a:extLst>
              </a:tr>
              <a:tr h="370840">
                <a:tc>
                  <a:txBody>
                    <a:bodyPr/>
                    <a:lstStyle/>
                    <a:p>
                      <a:r>
                        <a:rPr lang="en-US" dirty="0"/>
                        <a:t>State</a:t>
                      </a:r>
                      <a:r>
                        <a:rPr lang="en-US" baseline="0" dirty="0"/>
                        <a:t> Authorized Plant Facilities</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I.C. §33-909</a:t>
                      </a:r>
                      <a:r>
                        <a:rPr lang="en-US" baseline="0" dirty="0"/>
                        <a:t>  (levied by county in area of school district)</a:t>
                      </a:r>
                      <a:endParaRPr lang="en-US" dirty="0"/>
                    </a:p>
                  </a:txBody>
                  <a:tcPr/>
                </a:tc>
                <a:extLst>
                  <a:ext uri="{0D108BD9-81ED-4DB2-BD59-A6C34878D82A}">
                    <a16:rowId xmlns:a16="http://schemas.microsoft.com/office/drawing/2014/main" val="4271914661"/>
                  </a:ext>
                </a:extLst>
              </a:tr>
              <a:tr h="370840">
                <a:tc>
                  <a:txBody>
                    <a:bodyPr/>
                    <a:lstStyle/>
                    <a:p>
                      <a:r>
                        <a:rPr lang="en-US" dirty="0"/>
                        <a:t>Plant Facilities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I.C. §33-804:  10</a:t>
                      </a:r>
                      <a:r>
                        <a:rPr lang="en-US" baseline="0" dirty="0"/>
                        <a:t> year limit.</a:t>
                      </a:r>
                      <a:endParaRPr lang="en-US" dirty="0"/>
                    </a:p>
                  </a:txBody>
                  <a:tcPr/>
                </a:tc>
                <a:extLst>
                  <a:ext uri="{0D108BD9-81ED-4DB2-BD59-A6C34878D82A}">
                    <a16:rowId xmlns:a16="http://schemas.microsoft.com/office/drawing/2014/main" val="2268127723"/>
                  </a:ext>
                </a:extLst>
              </a:tr>
              <a:tr h="370840">
                <a:tc>
                  <a:txBody>
                    <a:bodyPr/>
                    <a:lstStyle/>
                    <a:p>
                      <a:r>
                        <a:rPr lang="en-US" dirty="0"/>
                        <a:t>Safe</a:t>
                      </a:r>
                      <a:r>
                        <a:rPr lang="en-US" baseline="0" dirty="0"/>
                        <a:t> Schools Plant Facilities</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I.C. §33-804A:  20</a:t>
                      </a:r>
                      <a:r>
                        <a:rPr lang="en-US" baseline="0" dirty="0"/>
                        <a:t> year limit.</a:t>
                      </a:r>
                      <a:endParaRPr lang="en-US" dirty="0"/>
                    </a:p>
                  </a:txBody>
                  <a:tcPr/>
                </a:tc>
                <a:extLst>
                  <a:ext uri="{0D108BD9-81ED-4DB2-BD59-A6C34878D82A}">
                    <a16:rowId xmlns:a16="http://schemas.microsoft.com/office/drawing/2014/main" val="180157848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COSA Plant Facilities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I.C. §33-317A</a:t>
                      </a:r>
                    </a:p>
                  </a:txBody>
                  <a:tcPr/>
                </a:tc>
                <a:extLst>
                  <a:ext uri="{0D108BD9-81ED-4DB2-BD59-A6C34878D82A}">
                    <a16:rowId xmlns:a16="http://schemas.microsoft.com/office/drawing/2014/main" val="170379982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Budget Stabilization:  Eligible</a:t>
                      </a:r>
                      <a:r>
                        <a:rPr lang="en-US" baseline="0" dirty="0"/>
                        <a:t> Schools # 61, 92, 394, and 421</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I.C. §33-802(2):  Each</a:t>
                      </a:r>
                      <a:r>
                        <a:rPr lang="en-US" baseline="0" dirty="0"/>
                        <a:t> has set maximum property tax budget.</a:t>
                      </a:r>
                      <a:endParaRPr lang="en-US" dirty="0"/>
                    </a:p>
                  </a:txBody>
                  <a:tcPr/>
                </a:tc>
                <a:extLst>
                  <a:ext uri="{0D108BD9-81ED-4DB2-BD59-A6C34878D82A}">
                    <a16:rowId xmlns:a16="http://schemas.microsoft.com/office/drawing/2014/main" val="371545033"/>
                  </a:ext>
                </a:extLst>
              </a:tr>
              <a:tr h="370840">
                <a:tc>
                  <a:txBody>
                    <a:bodyPr/>
                    <a:lstStyle/>
                    <a:p>
                      <a:r>
                        <a:rPr lang="en-US" dirty="0"/>
                        <a:t>Judgment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Refunds related to value appeals (ex. Board of Tax Appeals) See I.C. §63-1305 for details.</a:t>
                      </a:r>
                    </a:p>
                  </a:txBody>
                  <a:tcPr/>
                </a:tc>
                <a:extLst>
                  <a:ext uri="{0D108BD9-81ED-4DB2-BD59-A6C34878D82A}">
                    <a16:rowId xmlns:a16="http://schemas.microsoft.com/office/drawing/2014/main" val="1370069928"/>
                  </a:ext>
                </a:extLst>
              </a:tr>
            </a:tbl>
          </a:graphicData>
        </a:graphic>
      </p:graphicFrame>
    </p:spTree>
    <p:extLst>
      <p:ext uri="{BB962C8B-B14F-4D97-AF65-F5344CB8AC3E}">
        <p14:creationId xmlns:p14="http://schemas.microsoft.com/office/powerpoint/2010/main" val="18977501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4"/>
          <p:cNvSpPr>
            <a:spLocks noGrp="1" noChangeArrowheads="1"/>
          </p:cNvSpPr>
          <p:nvPr>
            <p:ph type="title"/>
          </p:nvPr>
        </p:nvSpPr>
        <p:spPr>
          <a:xfrm>
            <a:off x="457200" y="76200"/>
            <a:ext cx="8229600" cy="1295400"/>
          </a:xfrm>
        </p:spPr>
        <p:txBody>
          <a:bodyPr>
            <a:normAutofit fontScale="90000"/>
          </a:bodyPr>
          <a:lstStyle/>
          <a:p>
            <a:pPr eaLnBrk="1" fontAlgn="auto" hangingPunct="1">
              <a:spcBef>
                <a:spcPts val="0"/>
              </a:spcBef>
              <a:spcAft>
                <a:spcPts val="0"/>
              </a:spcAft>
              <a:defRPr/>
            </a:pPr>
            <a:r>
              <a:rPr b="1" dirty="0"/>
              <a:t>Taxing District General </a:t>
            </a:r>
            <a:br>
              <a:rPr lang="en-US" b="1" dirty="0"/>
            </a:br>
            <a:r>
              <a:rPr b="1" dirty="0"/>
              <a:t>Budget and Levy Responsibilities</a:t>
            </a:r>
          </a:p>
        </p:txBody>
      </p:sp>
      <p:sp>
        <p:nvSpPr>
          <p:cNvPr id="11268" name="Rectangle 3"/>
          <p:cNvSpPr>
            <a:spLocks noGrp="1" noChangeArrowheads="1"/>
          </p:cNvSpPr>
          <p:nvPr>
            <p:ph idx="1"/>
          </p:nvPr>
        </p:nvSpPr>
        <p:spPr>
          <a:xfrm>
            <a:off x="152400" y="1493838"/>
            <a:ext cx="8686800" cy="4525962"/>
          </a:xfrm>
        </p:spPr>
        <p:txBody>
          <a:bodyPr rtlCol="0">
            <a:normAutofit fontScale="92500"/>
          </a:bodyPr>
          <a:lstStyle/>
          <a:p>
            <a:pPr marL="457200" indent="-457200" eaLnBrk="1" fontAlgn="auto" hangingPunct="1">
              <a:spcBef>
                <a:spcPts val="0"/>
              </a:spcBef>
              <a:spcAft>
                <a:spcPts val="0"/>
              </a:spcAft>
              <a:buFont typeface="+mj-lt"/>
              <a:buAutoNum type="arabicPeriod"/>
              <a:tabLst>
                <a:tab pos="569913" algn="l"/>
              </a:tabLst>
              <a:defRPr/>
            </a:pPr>
            <a:r>
              <a:rPr lang="en-US" sz="2400" dirty="0"/>
              <a:t>Notify </a:t>
            </a:r>
            <a:r>
              <a:rPr lang="en-US" sz="2400" u="sng" dirty="0"/>
              <a:t>each</a:t>
            </a:r>
            <a:r>
              <a:rPr lang="en-US" sz="2400" dirty="0"/>
              <a:t> county clerk of budget hearing date and location.   </a:t>
            </a:r>
          </a:p>
          <a:p>
            <a:pPr marL="854075" lvl="2" indent="-284163" eaLnBrk="1" fontAlgn="auto" hangingPunct="1">
              <a:spcBef>
                <a:spcPts val="0"/>
              </a:spcBef>
              <a:spcAft>
                <a:spcPts val="0"/>
              </a:spcAft>
              <a:buFont typeface="+mj-lt"/>
              <a:buAutoNum type="alphaLcParenR"/>
              <a:tabLst>
                <a:tab pos="854075" algn="l"/>
              </a:tabLst>
              <a:defRPr/>
            </a:pPr>
            <a:r>
              <a:rPr lang="en-US" sz="1900" dirty="0"/>
              <a:t>Written notification required.  (I.C. §63-802A - due April 30 each year)</a:t>
            </a:r>
          </a:p>
          <a:p>
            <a:pPr marL="457200" indent="-457200" eaLnBrk="1" fontAlgn="auto" hangingPunct="1">
              <a:spcBef>
                <a:spcPts val="0"/>
              </a:spcBef>
              <a:spcAft>
                <a:spcPts val="0"/>
              </a:spcAft>
              <a:buFont typeface="+mj-lt"/>
              <a:buAutoNum type="arabicPeriod"/>
              <a:tabLst>
                <a:tab pos="628650" algn="l"/>
              </a:tabLst>
              <a:defRPr/>
            </a:pPr>
            <a:r>
              <a:rPr lang="en-US" sz="2400" dirty="0"/>
              <a:t>Comply with LSO Registry Requirements. </a:t>
            </a:r>
          </a:p>
          <a:p>
            <a:pPr marL="457200" indent="-457200" eaLnBrk="1" fontAlgn="auto" hangingPunct="1">
              <a:spcBef>
                <a:spcPts val="0"/>
              </a:spcBef>
              <a:spcAft>
                <a:spcPts val="0"/>
              </a:spcAft>
              <a:buFont typeface="+mj-lt"/>
              <a:buAutoNum type="arabicPeriod"/>
              <a:tabLst>
                <a:tab pos="628650" algn="l"/>
              </a:tabLst>
              <a:defRPr/>
            </a:pPr>
            <a:r>
              <a:rPr lang="en-US" sz="2400" dirty="0"/>
              <a:t>Provide required advertisements for budget hearing, if required, dates, location, times, and publication of proposed budget</a:t>
            </a:r>
          </a:p>
          <a:p>
            <a:pPr marL="457200" indent="-457200" eaLnBrk="1" fontAlgn="auto" hangingPunct="1">
              <a:spcBef>
                <a:spcPts val="0"/>
              </a:spcBef>
              <a:spcAft>
                <a:spcPts val="0"/>
              </a:spcAft>
              <a:buFont typeface="+mj-lt"/>
              <a:buAutoNum type="arabicPeriod"/>
              <a:tabLst>
                <a:tab pos="657225" algn="l"/>
              </a:tabLst>
              <a:defRPr/>
            </a:pPr>
            <a:r>
              <a:rPr lang="en-US" sz="2400" dirty="0"/>
              <a:t>If forgone amount is to be used in budget must have a public hearing and define, by resolution, how much and for what purpose.</a:t>
            </a:r>
          </a:p>
          <a:p>
            <a:pPr marL="457200" indent="-457200" eaLnBrk="1" fontAlgn="auto" hangingPunct="1">
              <a:spcBef>
                <a:spcPts val="0"/>
              </a:spcBef>
              <a:spcAft>
                <a:spcPts val="0"/>
              </a:spcAft>
              <a:buFont typeface="+mj-lt"/>
              <a:buAutoNum type="arabicPeriod"/>
              <a:tabLst>
                <a:tab pos="657225" algn="l"/>
              </a:tabLst>
              <a:defRPr/>
            </a:pPr>
            <a:r>
              <a:rPr lang="en-US" sz="2400" dirty="0"/>
              <a:t>Dec 31, 2021 is the deadline for forgone accrual for the subsequent year</a:t>
            </a:r>
          </a:p>
          <a:p>
            <a:pPr marL="457200" indent="-457200" eaLnBrk="1" fontAlgn="auto" hangingPunct="1">
              <a:spcBef>
                <a:spcPts val="0"/>
              </a:spcBef>
              <a:spcAft>
                <a:spcPts val="0"/>
              </a:spcAft>
              <a:buFont typeface="+mj-lt"/>
              <a:buAutoNum type="arabicPeriod"/>
              <a:tabLst>
                <a:tab pos="744538" algn="l"/>
              </a:tabLst>
              <a:defRPr/>
            </a:pPr>
            <a:r>
              <a:rPr lang="en-US" sz="2400" dirty="0"/>
              <a:t>Certify budget to county commissioners  </a:t>
            </a:r>
          </a:p>
          <a:p>
            <a:pPr marL="857250" lvl="1" indent="-287338" eaLnBrk="1" fontAlgn="auto" hangingPunct="1">
              <a:spcBef>
                <a:spcPts val="0"/>
              </a:spcBef>
              <a:spcAft>
                <a:spcPts val="0"/>
              </a:spcAft>
              <a:buFont typeface="+mj-lt"/>
              <a:buAutoNum type="alphaLcParenR"/>
              <a:tabLst>
                <a:tab pos="628650" algn="l"/>
              </a:tabLst>
              <a:defRPr/>
            </a:pPr>
            <a:r>
              <a:rPr lang="en-US" sz="1900" dirty="0"/>
              <a:t>Make sure that you sign your L-2 form before submitting it to the county </a:t>
            </a:r>
          </a:p>
          <a:p>
            <a:pPr marL="857250" lvl="1" indent="-287338" eaLnBrk="1" fontAlgn="auto" hangingPunct="1">
              <a:spcBef>
                <a:spcPts val="0"/>
              </a:spcBef>
              <a:spcAft>
                <a:spcPts val="0"/>
              </a:spcAft>
              <a:buFont typeface="+mj-lt"/>
              <a:buAutoNum type="alphaLcParenR"/>
              <a:tabLst>
                <a:tab pos="628650" algn="l"/>
              </a:tabLst>
              <a:defRPr/>
            </a:pPr>
            <a:r>
              <a:rPr lang="en-US" sz="1900" dirty="0"/>
              <a:t>Due to county by 9-9-2021,</a:t>
            </a:r>
          </a:p>
          <a:p>
            <a:pPr marL="857250" lvl="1" indent="-287338" eaLnBrk="1" fontAlgn="auto" hangingPunct="1">
              <a:spcBef>
                <a:spcPts val="0"/>
              </a:spcBef>
              <a:spcAft>
                <a:spcPts val="0"/>
              </a:spcAft>
              <a:buFont typeface="+mj-lt"/>
              <a:buAutoNum type="alphaLcParenR"/>
              <a:tabLst>
                <a:tab pos="628650" algn="l"/>
              </a:tabLst>
              <a:defRPr/>
            </a:pPr>
            <a:r>
              <a:rPr lang="en-US" sz="1900" dirty="0"/>
              <a:t>Request a 7 working day extension from the county new due date 9-20-2021,</a:t>
            </a:r>
          </a:p>
          <a:p>
            <a:pPr marL="857250" lvl="1" indent="-287338" eaLnBrk="1" fontAlgn="auto" hangingPunct="1">
              <a:spcBef>
                <a:spcPts val="0"/>
              </a:spcBef>
              <a:spcAft>
                <a:spcPts val="0"/>
              </a:spcAft>
              <a:buFont typeface="+mj-lt"/>
              <a:buAutoNum type="alphaLcParenR"/>
              <a:tabLst>
                <a:tab pos="628650" algn="l"/>
              </a:tabLst>
              <a:defRPr/>
            </a:pPr>
            <a:r>
              <a:rPr lang="en-US" sz="1900" dirty="0"/>
              <a:t>School emergency fund due before 9-13-2021.</a:t>
            </a:r>
          </a:p>
          <a:p>
            <a:pPr marL="182880" indent="-457200" eaLnBrk="1" fontAlgn="auto" hangingPunct="1">
              <a:spcBef>
                <a:spcPts val="0"/>
              </a:spcBef>
              <a:spcAft>
                <a:spcPts val="0"/>
              </a:spcAft>
              <a:buFont typeface="+mj-lt"/>
              <a:buAutoNum type="arabicPeriod"/>
              <a:tabLst>
                <a:tab pos="744538" algn="l"/>
              </a:tabLst>
              <a:defRPr/>
            </a:pPr>
            <a:endParaRPr lang="en-US" sz="2400" dirty="0"/>
          </a:p>
        </p:txBody>
      </p:sp>
      <p:sp>
        <p:nvSpPr>
          <p:cNvPr id="3" name="Slide Number Placeholder 2">
            <a:extLst>
              <a:ext uri="{FF2B5EF4-FFF2-40B4-BE49-F238E27FC236}">
                <a16:creationId xmlns:a16="http://schemas.microsoft.com/office/drawing/2014/main" id="{D4C803EC-8495-4B0D-90B5-25B46436137D}"/>
              </a:ext>
            </a:extLst>
          </p:cNvPr>
          <p:cNvSpPr>
            <a:spLocks noGrp="1"/>
          </p:cNvSpPr>
          <p:nvPr>
            <p:ph type="sldNum" sz="quarter" idx="12"/>
          </p:nvPr>
        </p:nvSpPr>
        <p:spPr/>
        <p:txBody>
          <a:bodyPr/>
          <a:lstStyle/>
          <a:p>
            <a:pPr>
              <a:defRPr/>
            </a:pPr>
            <a:fld id="{78B82E96-E6A8-457B-BBB2-55D550541F5F}" type="slidenum">
              <a:rPr lang="en-US" smtClean="0"/>
              <a:pPr>
                <a:defRPr/>
              </a:pPr>
              <a:t>5</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a:xfrm>
            <a:off x="685800" y="285750"/>
            <a:ext cx="7772400" cy="942975"/>
          </a:xfrm>
        </p:spPr>
        <p:txBody>
          <a:bodyPr>
            <a:normAutofit/>
          </a:bodyPr>
          <a:lstStyle/>
          <a:p>
            <a:pPr eaLnBrk="1" fontAlgn="auto" hangingPunct="1">
              <a:spcBef>
                <a:spcPts val="0"/>
              </a:spcBef>
              <a:spcAft>
                <a:spcPts val="0"/>
              </a:spcAft>
              <a:defRPr/>
            </a:pPr>
            <a:r>
              <a:rPr b="1" dirty="0">
                <a:solidFill>
                  <a:schemeClr val="tx1">
                    <a:lumMod val="95000"/>
                    <a:lumOff val="5000"/>
                  </a:schemeClr>
                </a:solidFill>
              </a:rPr>
              <a:t>Property Tax Forms</a:t>
            </a:r>
          </a:p>
        </p:txBody>
      </p:sp>
      <p:pic>
        <p:nvPicPr>
          <p:cNvPr id="68612" name="Picture 3" descr="pe07250_[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0" y="1752600"/>
            <a:ext cx="3703638"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56DCE260-F66E-4AD4-8AF6-26621A1DC6AB}"/>
              </a:ext>
            </a:extLst>
          </p:cNvPr>
          <p:cNvSpPr>
            <a:spLocks noGrp="1"/>
          </p:cNvSpPr>
          <p:nvPr>
            <p:ph type="sldNum" sz="quarter" idx="12"/>
          </p:nvPr>
        </p:nvSpPr>
        <p:spPr/>
        <p:txBody>
          <a:bodyPr/>
          <a:lstStyle/>
          <a:p>
            <a:pPr>
              <a:defRPr/>
            </a:pPr>
            <a:fld id="{78B82E96-E6A8-457B-BBB2-55D550541F5F}" type="slidenum">
              <a:rPr lang="en-US" smtClean="0"/>
              <a:pPr>
                <a:defRPr/>
              </a:pPr>
              <a:t>50</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p:txBody>
          <a:bodyPr>
            <a:normAutofit/>
          </a:bodyPr>
          <a:lstStyle/>
          <a:p>
            <a:pPr eaLnBrk="1" fontAlgn="auto" hangingPunct="1">
              <a:spcBef>
                <a:spcPts val="0"/>
              </a:spcBef>
              <a:spcAft>
                <a:spcPts val="0"/>
              </a:spcAft>
              <a:defRPr/>
            </a:pPr>
            <a:r>
              <a:rPr sz="4000" b="1" dirty="0"/>
              <a:t>List of Property Tax Related Forms</a:t>
            </a:r>
          </a:p>
        </p:txBody>
      </p:sp>
      <p:sp>
        <p:nvSpPr>
          <p:cNvPr id="34820" name="Rectangle 3"/>
          <p:cNvSpPr>
            <a:spLocks noGrp="1" noChangeArrowheads="1"/>
          </p:cNvSpPr>
          <p:nvPr>
            <p:ph idx="1"/>
          </p:nvPr>
        </p:nvSpPr>
        <p:spPr>
          <a:xfrm>
            <a:off x="152400" y="1524000"/>
            <a:ext cx="8839200" cy="4525963"/>
          </a:xfrm>
        </p:spPr>
        <p:txBody>
          <a:bodyPr rtlCol="0">
            <a:normAutofit/>
          </a:bodyPr>
          <a:lstStyle/>
          <a:p>
            <a:pPr marL="729234" lvl="1" indent="-457200" eaLnBrk="1" fontAlgn="auto" hangingPunct="1">
              <a:spcBef>
                <a:spcPts val="0"/>
              </a:spcBef>
              <a:spcAft>
                <a:spcPts val="0"/>
              </a:spcAft>
              <a:buFont typeface="Arial" panose="020B0604020202020204" pitchFamily="34" charset="0"/>
              <a:buChar char="•"/>
              <a:defRPr/>
            </a:pPr>
            <a:r>
              <a:rPr lang="en-US" sz="3000" dirty="0"/>
              <a:t>2020 Dollar Certification of Budget Request to Board of County Commissioners L-2.  (L-2 for short)</a:t>
            </a:r>
          </a:p>
          <a:p>
            <a:pPr marL="729234" lvl="1" indent="-457200" eaLnBrk="1" fontAlgn="auto" hangingPunct="1">
              <a:spcBef>
                <a:spcPts val="0"/>
              </a:spcBef>
              <a:spcAft>
                <a:spcPts val="0"/>
              </a:spcAft>
              <a:buFont typeface="Arial" panose="020B0604020202020204" pitchFamily="34" charset="0"/>
              <a:buChar char="•"/>
              <a:defRPr/>
            </a:pPr>
            <a:r>
              <a:rPr lang="en-US" sz="3000" dirty="0"/>
              <a:t>L-2 Worksheet (must be attached to the L-2 form)</a:t>
            </a:r>
          </a:p>
          <a:p>
            <a:pPr marL="729234" lvl="1" indent="-457200" eaLnBrk="1" fontAlgn="auto" hangingPunct="1">
              <a:spcBef>
                <a:spcPts val="0"/>
              </a:spcBef>
              <a:spcAft>
                <a:spcPts val="0"/>
              </a:spcAft>
              <a:buFont typeface="Arial" panose="020B0604020202020204" pitchFamily="34" charset="0"/>
              <a:buChar char="•"/>
              <a:defRPr/>
            </a:pPr>
            <a:r>
              <a:rPr lang="en-US" sz="3000" dirty="0"/>
              <a:t>Maximum Budget and Forgone Amount Worksheet</a:t>
            </a:r>
          </a:p>
          <a:p>
            <a:pPr marL="728663" lvl="1" indent="-457200" eaLnBrk="1" fontAlgn="auto" hangingPunct="1">
              <a:spcBef>
                <a:spcPts val="0"/>
              </a:spcBef>
              <a:spcAft>
                <a:spcPts val="0"/>
              </a:spcAft>
              <a:buFont typeface="Arial" panose="020B0604020202020204" pitchFamily="34" charset="0"/>
              <a:buChar char="•"/>
              <a:defRPr/>
            </a:pPr>
            <a:r>
              <a:rPr lang="en-US" sz="3000" dirty="0"/>
              <a:t>Voter Approved Fund Tracker (as required)</a:t>
            </a:r>
          </a:p>
          <a:p>
            <a:pPr marL="728663" lvl="1" indent="-457200" eaLnBrk="1" fontAlgn="auto" hangingPunct="1">
              <a:spcBef>
                <a:spcPts val="0"/>
              </a:spcBef>
              <a:spcAft>
                <a:spcPts val="0"/>
              </a:spcAft>
              <a:buFont typeface="Arial" panose="020B0604020202020204" pitchFamily="34" charset="0"/>
              <a:buChar char="•"/>
              <a:defRPr/>
            </a:pPr>
            <a:r>
              <a:rPr lang="en-US" sz="3000" dirty="0"/>
              <a:t>Capital Projects Tracker (as required)</a:t>
            </a:r>
          </a:p>
          <a:p>
            <a:pPr marL="690563" lvl="1" indent="-419100" eaLnBrk="1" fontAlgn="auto" hangingPunct="1">
              <a:spcBef>
                <a:spcPts val="0"/>
              </a:spcBef>
              <a:spcAft>
                <a:spcPts val="0"/>
              </a:spcAft>
              <a:buFont typeface="Arial" panose="020B0604020202020204" pitchFamily="34" charset="0"/>
              <a:buChar char="•"/>
              <a:defRPr/>
            </a:pPr>
            <a:r>
              <a:rPr lang="en-US" sz="3000" dirty="0"/>
              <a:t>All L-2 related forms at this web address</a:t>
            </a:r>
            <a:r>
              <a:rPr lang="en-US" sz="2400" dirty="0"/>
              <a:t>:  </a:t>
            </a:r>
            <a:r>
              <a:rPr lang="en-US" sz="2400" dirty="0">
                <a:hlinkClick r:id="rId2"/>
              </a:rPr>
              <a:t>https://tax.idaho.gov/search-formspublications.cfm?ch=bl&amp;t=pt</a:t>
            </a:r>
            <a:endParaRPr lang="en-US" sz="2400" dirty="0"/>
          </a:p>
          <a:p>
            <a:pPr marL="690563" lvl="1" indent="-419100" eaLnBrk="1" fontAlgn="auto" hangingPunct="1">
              <a:spcBef>
                <a:spcPts val="0"/>
              </a:spcBef>
              <a:spcAft>
                <a:spcPts val="0"/>
              </a:spcAft>
              <a:buFont typeface="Arial" panose="020B0604020202020204" pitchFamily="34" charset="0"/>
              <a:buChar char="•"/>
              <a:defRPr/>
            </a:pPr>
            <a:endParaRPr lang="en-US" sz="3000" dirty="0"/>
          </a:p>
        </p:txBody>
      </p:sp>
      <p:sp>
        <p:nvSpPr>
          <p:cNvPr id="3" name="Slide Number Placeholder 2">
            <a:extLst>
              <a:ext uri="{FF2B5EF4-FFF2-40B4-BE49-F238E27FC236}">
                <a16:creationId xmlns:a16="http://schemas.microsoft.com/office/drawing/2014/main" id="{758B9DC2-F26F-429C-8331-B580AE98A61A}"/>
              </a:ext>
            </a:extLst>
          </p:cNvPr>
          <p:cNvSpPr>
            <a:spLocks noGrp="1"/>
          </p:cNvSpPr>
          <p:nvPr>
            <p:ph type="sldNum" sz="quarter" idx="12"/>
          </p:nvPr>
        </p:nvSpPr>
        <p:spPr/>
        <p:txBody>
          <a:bodyPr/>
          <a:lstStyle/>
          <a:p>
            <a:pPr>
              <a:defRPr/>
            </a:pPr>
            <a:fld id="{78B82E96-E6A8-457B-BBB2-55D550541F5F}" type="slidenum">
              <a:rPr lang="en-US" smtClean="0"/>
              <a:pPr>
                <a:defRPr/>
              </a:pPr>
              <a:t>51</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716336-B757-4C6F-A39F-DFD653941445}"/>
              </a:ext>
            </a:extLst>
          </p:cNvPr>
          <p:cNvPicPr>
            <a:picLocks noChangeAspect="1"/>
          </p:cNvPicPr>
          <p:nvPr/>
        </p:nvPicPr>
        <p:blipFill>
          <a:blip r:embed="rId2"/>
          <a:stretch>
            <a:fillRect/>
          </a:stretch>
        </p:blipFill>
        <p:spPr>
          <a:xfrm>
            <a:off x="854075" y="1143000"/>
            <a:ext cx="7391400" cy="5010131"/>
          </a:xfrm>
          <a:prstGeom prst="rect">
            <a:avLst/>
          </a:prstGeom>
        </p:spPr>
      </p:pic>
      <p:sp>
        <p:nvSpPr>
          <p:cNvPr id="70659" name="Rectangle 5"/>
          <p:cNvSpPr>
            <a:spLocks noChangeArrowheads="1"/>
          </p:cNvSpPr>
          <p:nvPr/>
        </p:nvSpPr>
        <p:spPr bwMode="auto">
          <a:xfrm>
            <a:off x="533400" y="76200"/>
            <a:ext cx="8032750"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90488" tIns="44450" rIns="90488" bIns="44450" anchor="ctr"/>
          <a:lstStyle/>
          <a:p>
            <a:pPr algn="ctr"/>
            <a:r>
              <a:rPr lang="en-US" sz="4000" b="1" dirty="0">
                <a:latin typeface="Times New Roman" pitchFamily="18" charset="0"/>
              </a:rPr>
              <a:t>State Tax Commission’s Web Page:  </a:t>
            </a:r>
            <a:r>
              <a:rPr lang="en-US" sz="3200" b="1" dirty="0">
                <a:latin typeface="Times New Roman" pitchFamily="18" charset="0"/>
              </a:rPr>
              <a:t>tax.idaho.gov</a:t>
            </a:r>
          </a:p>
        </p:txBody>
      </p:sp>
      <p:sp>
        <p:nvSpPr>
          <p:cNvPr id="4" name="Rectangle 3"/>
          <p:cNvSpPr/>
          <p:nvPr/>
        </p:nvSpPr>
        <p:spPr>
          <a:xfrm>
            <a:off x="1828800" y="2209800"/>
            <a:ext cx="3124200" cy="2133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To find the Budget and Levy forms </a:t>
            </a:r>
          </a:p>
          <a:p>
            <a:pPr algn="ctr"/>
            <a:r>
              <a:rPr lang="en-US" dirty="0"/>
              <a:t>Click on the “Property Tax Hub”</a:t>
            </a:r>
          </a:p>
        </p:txBody>
      </p:sp>
      <p:cxnSp>
        <p:nvCxnSpPr>
          <p:cNvPr id="6" name="Straight Arrow Connector 5"/>
          <p:cNvCxnSpPr>
            <a:cxnSpLocks/>
          </p:cNvCxnSpPr>
          <p:nvPr/>
        </p:nvCxnSpPr>
        <p:spPr>
          <a:xfrm>
            <a:off x="3886200" y="3759210"/>
            <a:ext cx="2667000" cy="180339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E541658B-65F3-4D0A-B82F-F106038B58D7}"/>
              </a:ext>
            </a:extLst>
          </p:cNvPr>
          <p:cNvSpPr>
            <a:spLocks noGrp="1"/>
          </p:cNvSpPr>
          <p:nvPr>
            <p:ph type="sldNum" sz="quarter" idx="12"/>
          </p:nvPr>
        </p:nvSpPr>
        <p:spPr/>
        <p:txBody>
          <a:bodyPr/>
          <a:lstStyle/>
          <a:p>
            <a:pPr>
              <a:defRPr/>
            </a:pPr>
            <a:fld id="{5F614BEE-B129-4ED8-9D7E-13B2C572E549}" type="slidenum">
              <a:rPr lang="en-US" smtClean="0"/>
              <a:pPr>
                <a:defRPr/>
              </a:pPr>
              <a:t>52</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80120C7-AC08-403F-BC10-FDFC10A7F15D}"/>
              </a:ext>
            </a:extLst>
          </p:cNvPr>
          <p:cNvPicPr>
            <a:picLocks noChangeAspect="1"/>
          </p:cNvPicPr>
          <p:nvPr/>
        </p:nvPicPr>
        <p:blipFill>
          <a:blip r:embed="rId2"/>
          <a:stretch>
            <a:fillRect/>
          </a:stretch>
        </p:blipFill>
        <p:spPr>
          <a:xfrm>
            <a:off x="533400" y="172255"/>
            <a:ext cx="7441165" cy="6482719"/>
          </a:xfrm>
          <a:prstGeom prst="rect">
            <a:avLst/>
          </a:prstGeom>
        </p:spPr>
      </p:pic>
      <p:sp>
        <p:nvSpPr>
          <p:cNvPr id="5" name="TextBox 4"/>
          <p:cNvSpPr txBox="1"/>
          <p:nvPr/>
        </p:nvSpPr>
        <p:spPr>
          <a:xfrm>
            <a:off x="3086100" y="1295400"/>
            <a:ext cx="2971800" cy="646331"/>
          </a:xfrm>
          <a:prstGeom prst="rect">
            <a:avLst/>
          </a:prstGeom>
          <a:solidFill>
            <a:schemeClr val="tx2">
              <a:lumMod val="20000"/>
              <a:lumOff val="80000"/>
            </a:schemeClr>
          </a:solidFill>
          <a:ln>
            <a:solidFill>
              <a:schemeClr val="tx1"/>
            </a:solidFill>
          </a:ln>
        </p:spPr>
        <p:txBody>
          <a:bodyPr wrap="square" rtlCol="0">
            <a:spAutoFit/>
          </a:bodyPr>
          <a:lstStyle/>
          <a:p>
            <a:r>
              <a:rPr lang="en-US" dirty="0"/>
              <a:t>Select “Budget &amp; Levy forms/guides”</a:t>
            </a:r>
          </a:p>
        </p:txBody>
      </p:sp>
      <p:cxnSp>
        <p:nvCxnSpPr>
          <p:cNvPr id="6" name="Straight Arrow Connector 5">
            <a:extLst>
              <a:ext uri="{FF2B5EF4-FFF2-40B4-BE49-F238E27FC236}">
                <a16:creationId xmlns:a16="http://schemas.microsoft.com/office/drawing/2014/main" id="{87770089-9A9C-41B2-80BB-784206CFED0F}"/>
              </a:ext>
            </a:extLst>
          </p:cNvPr>
          <p:cNvCxnSpPr>
            <a:cxnSpLocks/>
          </p:cNvCxnSpPr>
          <p:nvPr/>
        </p:nvCxnSpPr>
        <p:spPr>
          <a:xfrm>
            <a:off x="4876800" y="1618565"/>
            <a:ext cx="0" cy="196283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708D0851-003E-42E9-B00D-D34DC5280A34}"/>
              </a:ext>
            </a:extLst>
          </p:cNvPr>
          <p:cNvSpPr>
            <a:spLocks noGrp="1"/>
          </p:cNvSpPr>
          <p:nvPr>
            <p:ph type="sldNum" sz="quarter" idx="12"/>
          </p:nvPr>
        </p:nvSpPr>
        <p:spPr/>
        <p:txBody>
          <a:bodyPr/>
          <a:lstStyle/>
          <a:p>
            <a:pPr>
              <a:defRPr/>
            </a:pPr>
            <a:fld id="{5F614BEE-B129-4ED8-9D7E-13B2C572E549}" type="slidenum">
              <a:rPr lang="en-US" smtClean="0"/>
              <a:pPr>
                <a:defRPr/>
              </a:pPr>
              <a:t>53</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1BE6362-7BF1-45EC-BBA6-99550A3A6F2D}"/>
              </a:ext>
            </a:extLst>
          </p:cNvPr>
          <p:cNvPicPr>
            <a:picLocks noChangeAspect="1"/>
          </p:cNvPicPr>
          <p:nvPr/>
        </p:nvPicPr>
        <p:blipFill>
          <a:blip r:embed="rId2"/>
          <a:stretch>
            <a:fillRect/>
          </a:stretch>
        </p:blipFill>
        <p:spPr>
          <a:xfrm>
            <a:off x="1061317" y="136525"/>
            <a:ext cx="6602026" cy="6416675"/>
          </a:xfrm>
          <a:prstGeom prst="rect">
            <a:avLst/>
          </a:prstGeom>
        </p:spPr>
      </p:pic>
      <p:sp>
        <p:nvSpPr>
          <p:cNvPr id="2" name="TextBox 1"/>
          <p:cNvSpPr txBox="1"/>
          <p:nvPr/>
        </p:nvSpPr>
        <p:spPr>
          <a:xfrm>
            <a:off x="4343400" y="685800"/>
            <a:ext cx="4419600" cy="923330"/>
          </a:xfrm>
          <a:prstGeom prst="rect">
            <a:avLst/>
          </a:prstGeom>
          <a:solidFill>
            <a:schemeClr val="tx2">
              <a:lumMod val="20000"/>
              <a:lumOff val="80000"/>
            </a:schemeClr>
          </a:solidFill>
          <a:ln>
            <a:solidFill>
              <a:schemeClr val="tx1"/>
            </a:solidFill>
          </a:ln>
        </p:spPr>
        <p:txBody>
          <a:bodyPr wrap="square" rtlCol="0">
            <a:spAutoFit/>
          </a:bodyPr>
          <a:lstStyle/>
          <a:p>
            <a:r>
              <a:rPr lang="en-US" dirty="0"/>
              <a:t>To find Agricultural and/or Personal Property replacement report select “Budget &amp; Levy Reports”.</a:t>
            </a:r>
          </a:p>
        </p:txBody>
      </p:sp>
      <p:cxnSp>
        <p:nvCxnSpPr>
          <p:cNvPr id="6" name="Straight Arrow Connector 5">
            <a:extLst>
              <a:ext uri="{FF2B5EF4-FFF2-40B4-BE49-F238E27FC236}">
                <a16:creationId xmlns:a16="http://schemas.microsoft.com/office/drawing/2014/main" id="{EF9DD4B5-D029-43D0-9978-90871DEF1CD6}"/>
              </a:ext>
            </a:extLst>
          </p:cNvPr>
          <p:cNvCxnSpPr>
            <a:cxnSpLocks/>
          </p:cNvCxnSpPr>
          <p:nvPr/>
        </p:nvCxnSpPr>
        <p:spPr>
          <a:xfrm flipH="1">
            <a:off x="2895600" y="1524000"/>
            <a:ext cx="1600200" cy="7620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7A9FD2F-990A-4CBF-9494-7C34E6FEAC14}"/>
              </a:ext>
            </a:extLst>
          </p:cNvPr>
          <p:cNvSpPr txBox="1"/>
          <p:nvPr/>
        </p:nvSpPr>
        <p:spPr>
          <a:xfrm>
            <a:off x="4038600" y="5334000"/>
            <a:ext cx="4343400" cy="646331"/>
          </a:xfrm>
          <a:prstGeom prst="rect">
            <a:avLst/>
          </a:prstGeom>
          <a:solidFill>
            <a:schemeClr val="tx2">
              <a:lumMod val="20000"/>
              <a:lumOff val="80000"/>
            </a:schemeClr>
          </a:solidFill>
          <a:ln>
            <a:solidFill>
              <a:schemeClr val="tx1"/>
            </a:solidFill>
          </a:ln>
        </p:spPr>
        <p:txBody>
          <a:bodyPr wrap="square" rtlCol="0">
            <a:spAutoFit/>
          </a:bodyPr>
          <a:lstStyle/>
          <a:p>
            <a:r>
              <a:rPr lang="en-US" dirty="0"/>
              <a:t>L-2s, Maximum Budget and Forgone worksheets located here.</a:t>
            </a:r>
          </a:p>
        </p:txBody>
      </p:sp>
      <p:sp>
        <p:nvSpPr>
          <p:cNvPr id="5" name="Slide Number Placeholder 4">
            <a:extLst>
              <a:ext uri="{FF2B5EF4-FFF2-40B4-BE49-F238E27FC236}">
                <a16:creationId xmlns:a16="http://schemas.microsoft.com/office/drawing/2014/main" id="{4F7A7A8A-36A6-45C1-9593-C13710E7C0FF}"/>
              </a:ext>
            </a:extLst>
          </p:cNvPr>
          <p:cNvSpPr>
            <a:spLocks noGrp="1"/>
          </p:cNvSpPr>
          <p:nvPr>
            <p:ph type="sldNum" sz="quarter" idx="12"/>
          </p:nvPr>
        </p:nvSpPr>
        <p:spPr/>
        <p:txBody>
          <a:bodyPr/>
          <a:lstStyle/>
          <a:p>
            <a:pPr>
              <a:defRPr/>
            </a:pPr>
            <a:fld id="{5F614BEE-B129-4ED8-9D7E-13B2C572E549}" type="slidenum">
              <a:rPr lang="en-US" smtClean="0"/>
              <a:pPr>
                <a:defRPr/>
              </a:pPr>
              <a:t>54</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46C5890-90E1-44CD-A573-FF186CCD1AFE}"/>
              </a:ext>
            </a:extLst>
          </p:cNvPr>
          <p:cNvSpPr>
            <a:spLocks noGrp="1"/>
          </p:cNvSpPr>
          <p:nvPr>
            <p:ph type="title"/>
          </p:nvPr>
        </p:nvSpPr>
        <p:spPr/>
        <p:txBody>
          <a:bodyPr/>
          <a:lstStyle/>
          <a:p>
            <a:r>
              <a:rPr lang="en-US" dirty="0"/>
              <a:t>Other L-2s </a:t>
            </a:r>
          </a:p>
        </p:txBody>
      </p:sp>
      <p:sp>
        <p:nvSpPr>
          <p:cNvPr id="6" name="Content Placeholder 5">
            <a:extLst>
              <a:ext uri="{FF2B5EF4-FFF2-40B4-BE49-F238E27FC236}">
                <a16:creationId xmlns:a16="http://schemas.microsoft.com/office/drawing/2014/main" id="{88D00863-CD6B-4204-83E4-AFD9676DAFF6}"/>
              </a:ext>
            </a:extLst>
          </p:cNvPr>
          <p:cNvSpPr>
            <a:spLocks noGrp="1"/>
          </p:cNvSpPr>
          <p:nvPr>
            <p:ph idx="1"/>
          </p:nvPr>
        </p:nvSpPr>
        <p:spPr/>
        <p:txBody>
          <a:bodyPr/>
          <a:lstStyle/>
          <a:p>
            <a:r>
              <a:rPr lang="en-US" dirty="0"/>
              <a:t>On the web page there are 5 different type of L-2s.  They are as follows:</a:t>
            </a:r>
          </a:p>
          <a:p>
            <a:pPr lvl="1"/>
            <a:r>
              <a:rPr lang="en-US" dirty="0"/>
              <a:t>County – for county use only</a:t>
            </a:r>
          </a:p>
          <a:p>
            <a:pPr lvl="1"/>
            <a:r>
              <a:rPr lang="en-US" dirty="0"/>
              <a:t>Hospital – has spot for initialing if public hearing held.</a:t>
            </a:r>
          </a:p>
          <a:p>
            <a:pPr lvl="1"/>
            <a:r>
              <a:rPr lang="en-US" dirty="0"/>
              <a:t>Highway – identifies fund shared with city(s)</a:t>
            </a:r>
          </a:p>
          <a:p>
            <a:pPr lvl="1"/>
            <a:r>
              <a:rPr lang="en-US" dirty="0"/>
              <a:t>School – L-2 worksheet has hypo levy for tort computation</a:t>
            </a:r>
          </a:p>
          <a:p>
            <a:pPr lvl="1"/>
            <a:r>
              <a:rPr lang="en-US" dirty="0"/>
              <a:t>Generic – used by district not listed above.</a:t>
            </a:r>
          </a:p>
          <a:p>
            <a:pPr lvl="1"/>
            <a:r>
              <a:rPr lang="en-US" dirty="0"/>
              <a:t>GPSGI – used for one time relief last year.</a:t>
            </a:r>
          </a:p>
        </p:txBody>
      </p:sp>
      <p:sp>
        <p:nvSpPr>
          <p:cNvPr id="3" name="Slide Number Placeholder 2">
            <a:extLst>
              <a:ext uri="{FF2B5EF4-FFF2-40B4-BE49-F238E27FC236}">
                <a16:creationId xmlns:a16="http://schemas.microsoft.com/office/drawing/2014/main" id="{FCC47886-175F-4817-960A-05C1C3974632}"/>
              </a:ext>
            </a:extLst>
          </p:cNvPr>
          <p:cNvSpPr>
            <a:spLocks noGrp="1"/>
          </p:cNvSpPr>
          <p:nvPr>
            <p:ph type="sldNum" sz="quarter" idx="12"/>
          </p:nvPr>
        </p:nvSpPr>
        <p:spPr/>
        <p:txBody>
          <a:bodyPr/>
          <a:lstStyle/>
          <a:p>
            <a:pPr>
              <a:defRPr/>
            </a:pPr>
            <a:fld id="{78B82E96-E6A8-457B-BBB2-55D550541F5F}" type="slidenum">
              <a:rPr lang="en-US" smtClean="0"/>
              <a:pPr>
                <a:defRPr/>
              </a:pPr>
              <a:t>55</a:t>
            </a:fld>
            <a:endParaRPr lang="en-US"/>
          </a:p>
        </p:txBody>
      </p:sp>
    </p:spTree>
    <p:extLst>
      <p:ext uri="{BB962C8B-B14F-4D97-AF65-F5344CB8AC3E}">
        <p14:creationId xmlns:p14="http://schemas.microsoft.com/office/powerpoint/2010/main" val="23647976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a:t>Rule 803</a:t>
            </a:r>
          </a:p>
        </p:txBody>
      </p:sp>
      <p:sp>
        <p:nvSpPr>
          <p:cNvPr id="3" name="Content Placeholder 2"/>
          <p:cNvSpPr>
            <a:spLocks noGrp="1"/>
          </p:cNvSpPr>
          <p:nvPr>
            <p:ph idx="1"/>
          </p:nvPr>
        </p:nvSpPr>
        <p:spPr>
          <a:xfrm>
            <a:off x="457200" y="1143000"/>
            <a:ext cx="8305800" cy="5257800"/>
          </a:xfrm>
        </p:spPr>
        <p:txBody>
          <a:bodyPr>
            <a:normAutofit fontScale="92500" lnSpcReduction="10000"/>
          </a:bodyPr>
          <a:lstStyle/>
          <a:p>
            <a:r>
              <a:rPr lang="en-US" dirty="0"/>
              <a:t>L-2 submitted to each county </a:t>
            </a:r>
            <a:r>
              <a:rPr lang="en-US" u="sng" dirty="0"/>
              <a:t>MUST</a:t>
            </a:r>
            <a:r>
              <a:rPr lang="en-US" dirty="0"/>
              <a:t> be signed.</a:t>
            </a:r>
          </a:p>
          <a:p>
            <a:r>
              <a:rPr lang="en-US" dirty="0"/>
              <a:t>Unless otherwise provided for in Idaho Code, budget requests for the property tax funded portions of the budget can not exceed the amount published in the notice of budget hearing, if a budget hearing notice is required.  </a:t>
            </a:r>
          </a:p>
          <a:p>
            <a:r>
              <a:rPr lang="en-US" dirty="0"/>
              <a:t>The levy approved by the STC can not exceed the levy computed using the amount shown in the notice of budget hearing.</a:t>
            </a:r>
          </a:p>
          <a:p>
            <a:r>
              <a:rPr lang="en-US" dirty="0"/>
              <a:t>Subtract all replacement monies on the L-2 worksheet.</a:t>
            </a:r>
          </a:p>
        </p:txBody>
      </p:sp>
      <p:sp>
        <p:nvSpPr>
          <p:cNvPr id="5" name="Slide Number Placeholder 4">
            <a:extLst>
              <a:ext uri="{FF2B5EF4-FFF2-40B4-BE49-F238E27FC236}">
                <a16:creationId xmlns:a16="http://schemas.microsoft.com/office/drawing/2014/main" id="{3FA33223-1FB2-4FA2-A16C-88E2DA98AD65}"/>
              </a:ext>
            </a:extLst>
          </p:cNvPr>
          <p:cNvSpPr>
            <a:spLocks noGrp="1"/>
          </p:cNvSpPr>
          <p:nvPr>
            <p:ph type="sldNum" sz="quarter" idx="12"/>
          </p:nvPr>
        </p:nvSpPr>
        <p:spPr/>
        <p:txBody>
          <a:bodyPr/>
          <a:lstStyle/>
          <a:p>
            <a:pPr>
              <a:defRPr/>
            </a:pPr>
            <a:fld id="{78B82E96-E6A8-457B-BBB2-55D550541F5F}" type="slidenum">
              <a:rPr lang="en-US" smtClean="0"/>
              <a:pPr>
                <a:defRPr/>
              </a:pPr>
              <a:t>56</a:t>
            </a:fld>
            <a:endParaRPr lang="en-US"/>
          </a:p>
        </p:txBody>
      </p:sp>
    </p:spTree>
    <p:extLst>
      <p:ext uri="{BB962C8B-B14F-4D97-AF65-F5344CB8AC3E}">
        <p14:creationId xmlns:p14="http://schemas.microsoft.com/office/powerpoint/2010/main" val="16436854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000C04F-0AC1-49A9-8A9F-BA83DB87DE0B}"/>
              </a:ext>
            </a:extLst>
          </p:cNvPr>
          <p:cNvPicPr>
            <a:picLocks noChangeAspect="1"/>
          </p:cNvPicPr>
          <p:nvPr/>
        </p:nvPicPr>
        <p:blipFill>
          <a:blip r:embed="rId2"/>
          <a:stretch>
            <a:fillRect/>
          </a:stretch>
        </p:blipFill>
        <p:spPr>
          <a:xfrm>
            <a:off x="938212" y="1353560"/>
            <a:ext cx="7267575" cy="4775835"/>
          </a:xfrm>
          <a:prstGeom prst="rect">
            <a:avLst/>
          </a:prstGeom>
        </p:spPr>
      </p:pic>
      <p:sp>
        <p:nvSpPr>
          <p:cNvPr id="2" name="Title 1"/>
          <p:cNvSpPr>
            <a:spLocks noGrp="1"/>
          </p:cNvSpPr>
          <p:nvPr>
            <p:ph type="title"/>
          </p:nvPr>
        </p:nvSpPr>
        <p:spPr>
          <a:xfrm>
            <a:off x="457200" y="76200"/>
            <a:ext cx="8229600" cy="1143000"/>
          </a:xfrm>
        </p:spPr>
        <p:txBody>
          <a:bodyPr>
            <a:normAutofit fontScale="90000"/>
          </a:bodyPr>
          <a:lstStyle/>
          <a:p>
            <a:pPr eaLnBrk="1" fontAlgn="auto" hangingPunct="1">
              <a:spcAft>
                <a:spcPts val="0"/>
              </a:spcAft>
              <a:defRPr/>
            </a:pPr>
            <a:r>
              <a:rPr lang="en-US" b="1" dirty="0"/>
              <a:t>Maximum Budget and Forgone Amount Worksheet </a:t>
            </a:r>
          </a:p>
        </p:txBody>
      </p:sp>
      <p:sp>
        <p:nvSpPr>
          <p:cNvPr id="4" name="TextBox 3"/>
          <p:cNvSpPr txBox="1"/>
          <p:nvPr/>
        </p:nvSpPr>
        <p:spPr>
          <a:xfrm>
            <a:off x="3733800" y="6467475"/>
            <a:ext cx="1905000" cy="369332"/>
          </a:xfrm>
          <a:prstGeom prst="rect">
            <a:avLst/>
          </a:prstGeom>
          <a:noFill/>
        </p:spPr>
        <p:txBody>
          <a:bodyPr wrap="square" rtlCol="0">
            <a:spAutoFit/>
          </a:bodyPr>
          <a:lstStyle/>
          <a:p>
            <a:r>
              <a:rPr lang="en-US" dirty="0"/>
              <a:t>Part 1 of 2 Parts</a:t>
            </a:r>
          </a:p>
        </p:txBody>
      </p:sp>
      <p:sp>
        <p:nvSpPr>
          <p:cNvPr id="3" name="TextBox 2"/>
          <p:cNvSpPr txBox="1"/>
          <p:nvPr/>
        </p:nvSpPr>
        <p:spPr>
          <a:xfrm>
            <a:off x="457200" y="5314523"/>
            <a:ext cx="2781300" cy="307777"/>
          </a:xfrm>
          <a:prstGeom prst="rect">
            <a:avLst/>
          </a:prstGeom>
          <a:solidFill>
            <a:srgbClr val="FFFF00"/>
          </a:solidFill>
          <a:ln>
            <a:solidFill>
              <a:schemeClr val="tx1"/>
            </a:solidFill>
          </a:ln>
        </p:spPr>
        <p:txBody>
          <a:bodyPr wrap="square" rtlCol="0">
            <a:spAutoFit/>
          </a:bodyPr>
          <a:lstStyle/>
          <a:p>
            <a:r>
              <a:rPr lang="en-US" sz="1400" dirty="0"/>
              <a:t>Line 1 of L-2 Worksheet</a:t>
            </a:r>
          </a:p>
        </p:txBody>
      </p:sp>
      <p:cxnSp>
        <p:nvCxnSpPr>
          <p:cNvPr id="7" name="Straight Arrow Connector 6"/>
          <p:cNvCxnSpPr>
            <a:cxnSpLocks/>
          </p:cNvCxnSpPr>
          <p:nvPr/>
        </p:nvCxnSpPr>
        <p:spPr>
          <a:xfrm flipV="1">
            <a:off x="3241296" y="5502520"/>
            <a:ext cx="1445004" cy="4856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961619" y="5884268"/>
            <a:ext cx="2781300" cy="307777"/>
          </a:xfrm>
          <a:prstGeom prst="rect">
            <a:avLst/>
          </a:prstGeom>
          <a:solidFill>
            <a:srgbClr val="FFFF00"/>
          </a:solidFill>
          <a:ln>
            <a:solidFill>
              <a:schemeClr val="tx1"/>
            </a:solidFill>
          </a:ln>
        </p:spPr>
        <p:txBody>
          <a:bodyPr wrap="square" rtlCol="0">
            <a:spAutoFit/>
          </a:bodyPr>
          <a:lstStyle/>
          <a:p>
            <a:r>
              <a:rPr lang="en-US" sz="1400" dirty="0"/>
              <a:t>Line 2 of L-2 Worksheet</a:t>
            </a:r>
          </a:p>
        </p:txBody>
      </p:sp>
      <p:cxnSp>
        <p:nvCxnSpPr>
          <p:cNvPr id="12" name="Straight Arrow Connector 11"/>
          <p:cNvCxnSpPr>
            <a:cxnSpLocks/>
          </p:cNvCxnSpPr>
          <p:nvPr/>
        </p:nvCxnSpPr>
        <p:spPr>
          <a:xfrm flipV="1">
            <a:off x="3741366" y="5551089"/>
            <a:ext cx="2354634" cy="50045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797266" y="6413698"/>
            <a:ext cx="2271712" cy="307777"/>
          </a:xfrm>
          <a:prstGeom prst="rect">
            <a:avLst/>
          </a:prstGeom>
          <a:solidFill>
            <a:srgbClr val="FFFF00"/>
          </a:solidFill>
          <a:ln>
            <a:solidFill>
              <a:schemeClr val="tx1"/>
            </a:solidFill>
          </a:ln>
        </p:spPr>
        <p:txBody>
          <a:bodyPr wrap="square" rtlCol="0">
            <a:spAutoFit/>
          </a:bodyPr>
          <a:lstStyle/>
          <a:p>
            <a:r>
              <a:rPr lang="en-US" sz="1400" dirty="0"/>
              <a:t>Line 17 of L-2 Worksheet</a:t>
            </a:r>
          </a:p>
        </p:txBody>
      </p:sp>
      <p:cxnSp>
        <p:nvCxnSpPr>
          <p:cNvPr id="16" name="Straight Arrow Connector 15"/>
          <p:cNvCxnSpPr>
            <a:cxnSpLocks/>
          </p:cNvCxnSpPr>
          <p:nvPr/>
        </p:nvCxnSpPr>
        <p:spPr>
          <a:xfrm flipV="1">
            <a:off x="7388407" y="5620296"/>
            <a:ext cx="231593" cy="81501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0DFAAA96-AD79-488C-8457-A9C3DF7ED02E}"/>
              </a:ext>
            </a:extLst>
          </p:cNvPr>
          <p:cNvSpPr>
            <a:spLocks noGrp="1"/>
          </p:cNvSpPr>
          <p:nvPr>
            <p:ph type="sldNum" sz="quarter" idx="12"/>
          </p:nvPr>
        </p:nvSpPr>
        <p:spPr/>
        <p:txBody>
          <a:bodyPr/>
          <a:lstStyle/>
          <a:p>
            <a:pPr>
              <a:defRPr/>
            </a:pPr>
            <a:fld id="{7D262379-9923-4552-9006-BC995634A448}" type="slidenum">
              <a:rPr lang="en-US" smtClean="0"/>
              <a:pPr>
                <a:defRPr/>
              </a:pPr>
              <a:t>57</a:t>
            </a:fld>
            <a:endParaRPr lang="en-US"/>
          </a:p>
        </p:txBody>
      </p:sp>
    </p:spTree>
    <p:extLst>
      <p:ext uri="{BB962C8B-B14F-4D97-AF65-F5344CB8AC3E}">
        <p14:creationId xmlns:p14="http://schemas.microsoft.com/office/powerpoint/2010/main" val="31211092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dirty="0"/>
              <a:t>Maximum Budget and Forgone Amount Worksheet </a:t>
            </a:r>
            <a:endParaRPr lang="en-US" dirty="0"/>
          </a:p>
        </p:txBody>
      </p:sp>
      <p:sp>
        <p:nvSpPr>
          <p:cNvPr id="5" name="TextBox 4"/>
          <p:cNvSpPr txBox="1"/>
          <p:nvPr/>
        </p:nvSpPr>
        <p:spPr>
          <a:xfrm>
            <a:off x="3810000" y="6336268"/>
            <a:ext cx="1905000" cy="369332"/>
          </a:xfrm>
          <a:prstGeom prst="rect">
            <a:avLst/>
          </a:prstGeom>
          <a:noFill/>
        </p:spPr>
        <p:txBody>
          <a:bodyPr wrap="square" rtlCol="0">
            <a:spAutoFit/>
          </a:bodyPr>
          <a:lstStyle/>
          <a:p>
            <a:r>
              <a:rPr lang="en-US" dirty="0"/>
              <a:t>Part 2 of 2 Parts</a:t>
            </a:r>
          </a:p>
        </p:txBody>
      </p:sp>
      <p:sp>
        <p:nvSpPr>
          <p:cNvPr id="4" name="TextBox 3"/>
          <p:cNvSpPr txBox="1"/>
          <p:nvPr/>
        </p:nvSpPr>
        <p:spPr>
          <a:xfrm>
            <a:off x="228600" y="5486400"/>
            <a:ext cx="8686800" cy="587574"/>
          </a:xfrm>
          <a:prstGeom prst="rect">
            <a:avLst/>
          </a:prstGeom>
          <a:noFill/>
        </p:spPr>
        <p:txBody>
          <a:bodyPr wrap="square" rtlCol="0">
            <a:spAutoFit/>
          </a:bodyPr>
          <a:lstStyle/>
          <a:p>
            <a:r>
              <a:rPr lang="en-US" dirty="0"/>
              <a:t>The amounts listed above are added to the appropriate year’s non-exempt p-tax to determine the highest of the last 3 years amount.</a:t>
            </a:r>
          </a:p>
        </p:txBody>
      </p:sp>
      <p:pic>
        <p:nvPicPr>
          <p:cNvPr id="7" name="Picture 6">
            <a:extLst>
              <a:ext uri="{FF2B5EF4-FFF2-40B4-BE49-F238E27FC236}">
                <a16:creationId xmlns:a16="http://schemas.microsoft.com/office/drawing/2014/main" id="{2D0F43DD-1DF4-47DD-86FE-43C8F5E6731A}"/>
              </a:ext>
            </a:extLst>
          </p:cNvPr>
          <p:cNvPicPr>
            <a:picLocks noChangeAspect="1"/>
          </p:cNvPicPr>
          <p:nvPr/>
        </p:nvPicPr>
        <p:blipFill>
          <a:blip r:embed="rId2"/>
          <a:stretch>
            <a:fillRect/>
          </a:stretch>
        </p:blipFill>
        <p:spPr>
          <a:xfrm>
            <a:off x="0" y="1795189"/>
            <a:ext cx="9144000" cy="3267622"/>
          </a:xfrm>
          <a:prstGeom prst="rect">
            <a:avLst/>
          </a:prstGeom>
        </p:spPr>
      </p:pic>
      <p:sp>
        <p:nvSpPr>
          <p:cNvPr id="6" name="Slide Number Placeholder 5">
            <a:extLst>
              <a:ext uri="{FF2B5EF4-FFF2-40B4-BE49-F238E27FC236}">
                <a16:creationId xmlns:a16="http://schemas.microsoft.com/office/drawing/2014/main" id="{ADA0623F-1232-420C-B64D-F1E41498E96E}"/>
              </a:ext>
            </a:extLst>
          </p:cNvPr>
          <p:cNvSpPr>
            <a:spLocks noGrp="1"/>
          </p:cNvSpPr>
          <p:nvPr>
            <p:ph type="sldNum" sz="quarter" idx="12"/>
          </p:nvPr>
        </p:nvSpPr>
        <p:spPr/>
        <p:txBody>
          <a:bodyPr/>
          <a:lstStyle/>
          <a:p>
            <a:pPr>
              <a:defRPr/>
            </a:pPr>
            <a:fld id="{7D262379-9923-4552-9006-BC995634A448}" type="slidenum">
              <a:rPr lang="en-US" smtClean="0"/>
              <a:pPr>
                <a:defRPr/>
              </a:pPr>
              <a:t>58</a:t>
            </a:fld>
            <a:endParaRPr lang="en-US"/>
          </a:p>
        </p:txBody>
      </p:sp>
    </p:spTree>
    <p:extLst>
      <p:ext uri="{BB962C8B-B14F-4D97-AF65-F5344CB8AC3E}">
        <p14:creationId xmlns:p14="http://schemas.microsoft.com/office/powerpoint/2010/main" val="29226782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0704D6E-2B38-4306-BEAB-CC78A5BA9233}"/>
              </a:ext>
            </a:extLst>
          </p:cNvPr>
          <p:cNvPicPr>
            <a:picLocks noChangeAspect="1"/>
          </p:cNvPicPr>
          <p:nvPr/>
        </p:nvPicPr>
        <p:blipFill>
          <a:blip r:embed="rId2"/>
          <a:stretch>
            <a:fillRect/>
          </a:stretch>
        </p:blipFill>
        <p:spPr>
          <a:xfrm>
            <a:off x="391995" y="990600"/>
            <a:ext cx="8360007" cy="4999276"/>
          </a:xfrm>
          <a:prstGeom prst="rect">
            <a:avLst/>
          </a:prstGeom>
          <a:solidFill>
            <a:schemeClr val="bg1"/>
          </a:solidFill>
        </p:spPr>
      </p:pic>
      <p:sp>
        <p:nvSpPr>
          <p:cNvPr id="4" name="Title 3">
            <a:extLst>
              <a:ext uri="{FF2B5EF4-FFF2-40B4-BE49-F238E27FC236}">
                <a16:creationId xmlns:a16="http://schemas.microsoft.com/office/drawing/2014/main" id="{60EC0BF4-FB93-4705-9DD9-AE4BD51528DE}"/>
              </a:ext>
            </a:extLst>
          </p:cNvPr>
          <p:cNvSpPr>
            <a:spLocks noGrp="1"/>
          </p:cNvSpPr>
          <p:nvPr>
            <p:ph type="title"/>
          </p:nvPr>
        </p:nvSpPr>
        <p:spPr>
          <a:xfrm>
            <a:off x="174233" y="76200"/>
            <a:ext cx="8795533" cy="1143000"/>
          </a:xfrm>
        </p:spPr>
        <p:txBody>
          <a:bodyPr/>
          <a:lstStyle/>
          <a:p>
            <a:r>
              <a:rPr lang="en-US" sz="4000" dirty="0"/>
              <a:t>Non-School Voter Approved Fund Tracker</a:t>
            </a:r>
          </a:p>
        </p:txBody>
      </p:sp>
      <p:sp>
        <p:nvSpPr>
          <p:cNvPr id="6" name="TextBox 5">
            <a:extLst>
              <a:ext uri="{FF2B5EF4-FFF2-40B4-BE49-F238E27FC236}">
                <a16:creationId xmlns:a16="http://schemas.microsoft.com/office/drawing/2014/main" id="{D582D5A2-D5B3-4B95-8837-BFAE4BABE4C1}"/>
              </a:ext>
            </a:extLst>
          </p:cNvPr>
          <p:cNvSpPr txBox="1"/>
          <p:nvPr/>
        </p:nvSpPr>
        <p:spPr>
          <a:xfrm>
            <a:off x="1295400" y="4876800"/>
            <a:ext cx="7010400" cy="646331"/>
          </a:xfrm>
          <a:prstGeom prst="rect">
            <a:avLst/>
          </a:prstGeom>
          <a:solidFill>
            <a:srgbClr val="CCFFCC"/>
          </a:solidFill>
          <a:ln>
            <a:solidFill>
              <a:schemeClr val="tx1"/>
            </a:solidFill>
          </a:ln>
        </p:spPr>
        <p:txBody>
          <a:bodyPr wrap="square" rtlCol="0">
            <a:spAutoFit/>
          </a:bodyPr>
          <a:lstStyle/>
          <a:p>
            <a:r>
              <a:rPr lang="en-US" dirty="0"/>
              <a:t>If the current year’s request is &lt; or &gt; 20% of prior year’s amount a “Yes” will pop up in the “Explanation Required” column.  </a:t>
            </a:r>
          </a:p>
        </p:txBody>
      </p:sp>
      <p:sp>
        <p:nvSpPr>
          <p:cNvPr id="3" name="Slide Number Placeholder 2">
            <a:extLst>
              <a:ext uri="{FF2B5EF4-FFF2-40B4-BE49-F238E27FC236}">
                <a16:creationId xmlns:a16="http://schemas.microsoft.com/office/drawing/2014/main" id="{63735153-4AE7-4139-92C5-ABEED9D1C124}"/>
              </a:ext>
            </a:extLst>
          </p:cNvPr>
          <p:cNvSpPr>
            <a:spLocks noGrp="1"/>
          </p:cNvSpPr>
          <p:nvPr>
            <p:ph type="sldNum" sz="quarter" idx="12"/>
          </p:nvPr>
        </p:nvSpPr>
        <p:spPr/>
        <p:txBody>
          <a:bodyPr/>
          <a:lstStyle/>
          <a:p>
            <a:pPr>
              <a:defRPr/>
            </a:pPr>
            <a:fld id="{7D262379-9923-4552-9006-BC995634A448}" type="slidenum">
              <a:rPr lang="en-US" smtClean="0"/>
              <a:pPr>
                <a:defRPr/>
              </a:pPr>
              <a:t>59</a:t>
            </a:fld>
            <a:endParaRPr lang="en-US"/>
          </a:p>
        </p:txBody>
      </p:sp>
    </p:spTree>
    <p:extLst>
      <p:ext uri="{BB962C8B-B14F-4D97-AF65-F5344CB8AC3E}">
        <p14:creationId xmlns:p14="http://schemas.microsoft.com/office/powerpoint/2010/main" val="17939684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304800" y="76200"/>
            <a:ext cx="8534400" cy="1446213"/>
          </a:xfrm>
          <a:prstGeom prst="rect">
            <a:avLst/>
          </a:prstGeom>
          <a:noFill/>
          <a:ln w="9525">
            <a:noFill/>
            <a:miter lim="800000"/>
            <a:headEnd/>
            <a:tailEnd/>
          </a:ln>
        </p:spPr>
        <p:txBody>
          <a:bodyPr>
            <a:spAutoFit/>
          </a:bodyPr>
          <a:lstStyle/>
          <a:p>
            <a:pPr algn="ctr" eaLnBrk="0" hangingPunct="0">
              <a:defRPr/>
            </a:pPr>
            <a:r>
              <a:rPr lang="en-US" sz="4400" b="1" dirty="0">
                <a:latin typeface="+mj-lt"/>
                <a:cs typeface="+mn-cs"/>
              </a:rPr>
              <a:t>Property Tax Budget </a:t>
            </a:r>
          </a:p>
          <a:p>
            <a:pPr algn="ctr" eaLnBrk="0" hangingPunct="0">
              <a:defRPr/>
            </a:pPr>
            <a:r>
              <a:rPr lang="en-US" sz="4400" b="1" dirty="0">
                <a:latin typeface="+mj-lt"/>
                <a:cs typeface="+mn-cs"/>
              </a:rPr>
              <a:t>Hearing Notification</a:t>
            </a:r>
          </a:p>
        </p:txBody>
      </p:sp>
      <p:sp>
        <p:nvSpPr>
          <p:cNvPr id="21507" name="Rectangle 3"/>
          <p:cNvSpPr>
            <a:spLocks noChangeArrowheads="1"/>
          </p:cNvSpPr>
          <p:nvPr/>
        </p:nvSpPr>
        <p:spPr bwMode="auto">
          <a:xfrm>
            <a:off x="76200" y="1340108"/>
            <a:ext cx="8915400"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eaLnBrk="0" hangingPunct="0">
              <a:tabLst>
                <a:tab pos="628650" algn="l"/>
              </a:tabLst>
            </a:pPr>
            <a:r>
              <a:rPr lang="en-US" sz="2000" dirty="0">
                <a:latin typeface="Times New Roman" pitchFamily="18" charset="0"/>
                <a:ea typeface="MS Mincho" pitchFamily="49" charset="-128"/>
              </a:rPr>
              <a:t>    </a:t>
            </a:r>
            <a:r>
              <a:rPr lang="en-US" sz="2000" b="1" u="sng" dirty="0">
                <a:latin typeface="Times New Roman" pitchFamily="18" charset="0"/>
                <a:ea typeface="MS Mincho" pitchFamily="49" charset="-128"/>
              </a:rPr>
              <a:t>I.C. §63-802A.  NOTICE OF BUDGET HEARING</a:t>
            </a:r>
            <a:r>
              <a:rPr lang="en-US" sz="2000" dirty="0">
                <a:latin typeface="Times New Roman" pitchFamily="18" charset="0"/>
                <a:ea typeface="MS Mincho" pitchFamily="49" charset="-128"/>
              </a:rPr>
              <a:t>. </a:t>
            </a:r>
          </a:p>
          <a:p>
            <a:pPr marL="457200" indent="-457200" eaLnBrk="0" hangingPunct="0">
              <a:buFontTx/>
              <a:buAutoNum type="arabicParenBoth"/>
              <a:tabLst>
                <a:tab pos="628650" algn="l"/>
              </a:tabLst>
            </a:pPr>
            <a:r>
              <a:rPr lang="en-US" dirty="0">
                <a:latin typeface="Calibri" pitchFamily="34" charset="0"/>
              </a:rPr>
              <a:t>Not later than April 30 of each year, each taxing district shall set and notify* the county clerk of the date and location set for the budget hearing of the district. If no budget hearing is required by law, the county clerk shall be so notified.</a:t>
            </a:r>
          </a:p>
          <a:p>
            <a:pPr marL="457200" indent="-457200" eaLnBrk="0" hangingPunct="0">
              <a:buFontTx/>
              <a:buAutoNum type="arabicParenBoth"/>
              <a:tabLst>
                <a:tab pos="628650" algn="l"/>
              </a:tabLst>
            </a:pPr>
            <a:r>
              <a:rPr lang="en-US" dirty="0">
                <a:latin typeface="Calibri" pitchFamily="34" charset="0"/>
              </a:rPr>
              <a:t>…a taxing district that fails to comply with subsection (1) of this section shall be prohibited from including in its budget any budget increase otherwise permitted by either subsection (1)(a) or (1)(e) of section 63-802, Idaho Code.</a:t>
            </a:r>
          </a:p>
          <a:p>
            <a:pPr marL="457200" indent="-457200" eaLnBrk="0" hangingPunct="0">
              <a:buFontTx/>
              <a:buAutoNum type="arabicParenBoth"/>
              <a:tabLst>
                <a:tab pos="628650" algn="l"/>
              </a:tabLst>
            </a:pPr>
            <a:r>
              <a:rPr lang="en-US" dirty="0">
                <a:latin typeface="Calibri" pitchFamily="34" charset="0"/>
              </a:rPr>
              <a:t>If a taxing district wishes to change the time and location of such budget hearing as stated on the assessment notice, it shall publish such change of time and location in advance of such hearing as provided by law. </a:t>
            </a:r>
            <a:r>
              <a:rPr lang="en-US" dirty="0">
                <a:latin typeface="Times New Roman" pitchFamily="18" charset="0"/>
                <a:ea typeface="MS Mincho" pitchFamily="49" charset="-128"/>
              </a:rPr>
              <a:t> </a:t>
            </a:r>
          </a:p>
          <a:p>
            <a:pPr marL="457200" indent="-457200" eaLnBrk="0" hangingPunct="0">
              <a:tabLst>
                <a:tab pos="628650" algn="l"/>
              </a:tabLst>
            </a:pPr>
            <a:endParaRPr lang="en-US" dirty="0">
              <a:latin typeface="Times New Roman" pitchFamily="18" charset="0"/>
              <a:ea typeface="MS Mincho" pitchFamily="49" charset="-128"/>
            </a:endParaRPr>
          </a:p>
          <a:p>
            <a:pPr marL="457200" indent="-457200" eaLnBrk="0" hangingPunct="0">
              <a:tabLst>
                <a:tab pos="628650" algn="l"/>
              </a:tabLst>
            </a:pPr>
            <a:r>
              <a:rPr lang="en-US" b="1" dirty="0">
                <a:latin typeface="Times New Roman" pitchFamily="18" charset="0"/>
              </a:rPr>
              <a:t>	(Prohibits property tax budget increases from 3%, new construction, annexation, recaptured forgone, and generating additional forgone.)</a:t>
            </a:r>
          </a:p>
          <a:p>
            <a:pPr marL="457200" indent="-457200" eaLnBrk="0" hangingPunct="0">
              <a:tabLst>
                <a:tab pos="628650" algn="l"/>
              </a:tabLst>
            </a:pPr>
            <a:endParaRPr lang="en-US" dirty="0">
              <a:latin typeface="Tahoma" pitchFamily="34" charset="0"/>
            </a:endParaRPr>
          </a:p>
          <a:p>
            <a:pPr eaLnBrk="0" hangingPunct="0">
              <a:tabLst>
                <a:tab pos="628650" algn="l"/>
              </a:tabLst>
            </a:pPr>
            <a:r>
              <a:rPr lang="en-US" b="1" dirty="0">
                <a:latin typeface="Times New Roman" pitchFamily="18" charset="0"/>
                <a:ea typeface="MS Mincho" pitchFamily="49" charset="-128"/>
              </a:rPr>
              <a:t>*   Written notification required (Rule 805.01).</a:t>
            </a:r>
          </a:p>
          <a:p>
            <a:pPr marL="457200" indent="-457200" eaLnBrk="0" hangingPunct="0">
              <a:tabLst>
                <a:tab pos="628650" algn="l"/>
              </a:tabLst>
            </a:pPr>
            <a:r>
              <a:rPr lang="en-US" b="1" dirty="0">
                <a:latin typeface="Times New Roman" pitchFamily="18" charset="0"/>
                <a:ea typeface="MS Mincho" pitchFamily="49" charset="-128"/>
              </a:rPr>
              <a:t>		</a:t>
            </a:r>
          </a:p>
        </p:txBody>
      </p:sp>
      <p:sp>
        <p:nvSpPr>
          <p:cNvPr id="21508" name="Rectangle 3"/>
          <p:cNvSpPr>
            <a:spLocks noChangeArrowheads="1"/>
          </p:cNvSpPr>
          <p:nvPr/>
        </p:nvSpPr>
        <p:spPr bwMode="auto">
          <a:xfrm>
            <a:off x="304800" y="5830888"/>
            <a:ext cx="6934200" cy="64633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r>
              <a:rPr lang="en-US" dirty="0"/>
              <a:t>Tax Commission’s web address for rules:  </a:t>
            </a:r>
          </a:p>
          <a:p>
            <a:r>
              <a:rPr lang="en-US" dirty="0">
                <a:hlinkClick r:id="rId3"/>
              </a:rPr>
              <a:t>http://adminrules.idaho.gov/rules/current/35/350103.pdf</a:t>
            </a:r>
            <a:r>
              <a:rPr lang="en-US" dirty="0"/>
              <a:t> </a:t>
            </a:r>
          </a:p>
        </p:txBody>
      </p:sp>
      <p:sp>
        <p:nvSpPr>
          <p:cNvPr id="3" name="Slide Number Placeholder 2">
            <a:extLst>
              <a:ext uri="{FF2B5EF4-FFF2-40B4-BE49-F238E27FC236}">
                <a16:creationId xmlns:a16="http://schemas.microsoft.com/office/drawing/2014/main" id="{4E2AF701-B9CD-4E88-B91B-C0116E753278}"/>
              </a:ext>
            </a:extLst>
          </p:cNvPr>
          <p:cNvSpPr>
            <a:spLocks noGrp="1"/>
          </p:cNvSpPr>
          <p:nvPr>
            <p:ph type="sldNum" sz="quarter" idx="12"/>
          </p:nvPr>
        </p:nvSpPr>
        <p:spPr/>
        <p:txBody>
          <a:bodyPr/>
          <a:lstStyle/>
          <a:p>
            <a:pPr>
              <a:defRPr/>
            </a:pPr>
            <a:fld id="{7D262379-9923-4552-9006-BC995634A448}" type="slidenum">
              <a:rPr lang="en-US" smtClean="0"/>
              <a:pPr>
                <a:defRPr/>
              </a:pPr>
              <a:t>6</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4E009095-5206-4144-983A-2CAE95E35CD1}"/>
              </a:ext>
            </a:extLst>
          </p:cNvPr>
          <p:cNvSpPr txBox="1">
            <a:spLocks/>
          </p:cNvSpPr>
          <p:nvPr/>
        </p:nvSpPr>
        <p:spPr>
          <a:xfrm>
            <a:off x="457200" y="76200"/>
            <a:ext cx="8229600"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4000" dirty="0"/>
              <a:t>School Voter Approved Fund Tracker</a:t>
            </a:r>
          </a:p>
        </p:txBody>
      </p:sp>
      <p:pic>
        <p:nvPicPr>
          <p:cNvPr id="4" name="Picture 3">
            <a:extLst>
              <a:ext uri="{FF2B5EF4-FFF2-40B4-BE49-F238E27FC236}">
                <a16:creationId xmlns:a16="http://schemas.microsoft.com/office/drawing/2014/main" id="{F9690703-EBF1-49D0-A438-ED5570A717B0}"/>
              </a:ext>
            </a:extLst>
          </p:cNvPr>
          <p:cNvPicPr>
            <a:picLocks noChangeAspect="1"/>
          </p:cNvPicPr>
          <p:nvPr/>
        </p:nvPicPr>
        <p:blipFill>
          <a:blip r:embed="rId2"/>
          <a:stretch>
            <a:fillRect/>
          </a:stretch>
        </p:blipFill>
        <p:spPr>
          <a:xfrm>
            <a:off x="789263" y="797373"/>
            <a:ext cx="7543891" cy="5924102"/>
          </a:xfrm>
          <a:prstGeom prst="rect">
            <a:avLst/>
          </a:prstGeom>
          <a:solidFill>
            <a:schemeClr val="bg1"/>
          </a:solidFill>
        </p:spPr>
      </p:pic>
      <p:sp>
        <p:nvSpPr>
          <p:cNvPr id="6" name="TextBox 5">
            <a:extLst>
              <a:ext uri="{FF2B5EF4-FFF2-40B4-BE49-F238E27FC236}">
                <a16:creationId xmlns:a16="http://schemas.microsoft.com/office/drawing/2014/main" id="{854E3EDB-87F3-4377-9E21-608DAE032AA9}"/>
              </a:ext>
            </a:extLst>
          </p:cNvPr>
          <p:cNvSpPr txBox="1"/>
          <p:nvPr/>
        </p:nvSpPr>
        <p:spPr>
          <a:xfrm>
            <a:off x="1524000" y="5824756"/>
            <a:ext cx="6629400" cy="584775"/>
          </a:xfrm>
          <a:prstGeom prst="rect">
            <a:avLst/>
          </a:prstGeom>
          <a:solidFill>
            <a:srgbClr val="CCFFCC"/>
          </a:solidFill>
          <a:ln>
            <a:solidFill>
              <a:schemeClr val="tx1"/>
            </a:solidFill>
          </a:ln>
        </p:spPr>
        <p:txBody>
          <a:bodyPr wrap="square" rtlCol="0">
            <a:spAutoFit/>
          </a:bodyPr>
          <a:lstStyle/>
          <a:p>
            <a:r>
              <a:rPr lang="en-US" sz="1600" dirty="0"/>
              <a:t>If the current year’s request is &lt; or &gt; 20% of prior year’s amount a “Yes” will pop up in the “Explanation Required” column.  </a:t>
            </a:r>
          </a:p>
        </p:txBody>
      </p:sp>
      <p:sp>
        <p:nvSpPr>
          <p:cNvPr id="5" name="Slide Number Placeholder 4">
            <a:extLst>
              <a:ext uri="{FF2B5EF4-FFF2-40B4-BE49-F238E27FC236}">
                <a16:creationId xmlns:a16="http://schemas.microsoft.com/office/drawing/2014/main" id="{93C9BB0E-6807-42B7-92F7-4DAFAFAA8D8B}"/>
              </a:ext>
            </a:extLst>
          </p:cNvPr>
          <p:cNvSpPr>
            <a:spLocks noGrp="1"/>
          </p:cNvSpPr>
          <p:nvPr>
            <p:ph type="sldNum" sz="quarter" idx="12"/>
          </p:nvPr>
        </p:nvSpPr>
        <p:spPr/>
        <p:txBody>
          <a:bodyPr/>
          <a:lstStyle/>
          <a:p>
            <a:pPr>
              <a:defRPr/>
            </a:pPr>
            <a:fld id="{5F614BEE-B129-4ED8-9D7E-13B2C572E549}" type="slidenum">
              <a:rPr lang="en-US" smtClean="0"/>
              <a:pPr>
                <a:defRPr/>
              </a:pPr>
              <a:t>60</a:t>
            </a:fld>
            <a:endParaRPr lang="en-US"/>
          </a:p>
        </p:txBody>
      </p:sp>
    </p:spTree>
    <p:extLst>
      <p:ext uri="{BB962C8B-B14F-4D97-AF65-F5344CB8AC3E}">
        <p14:creationId xmlns:p14="http://schemas.microsoft.com/office/powerpoint/2010/main" val="29331024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304800"/>
            <a:ext cx="8229600" cy="1143000"/>
          </a:xfrm>
        </p:spPr>
        <p:txBody>
          <a:bodyPr/>
          <a:lstStyle/>
          <a:p>
            <a:r>
              <a:rPr lang="en-US" dirty="0"/>
              <a:t>School District L-2</a:t>
            </a:r>
          </a:p>
        </p:txBody>
      </p:sp>
      <p:sp>
        <p:nvSpPr>
          <p:cNvPr id="3" name="Slide Number Placeholder 2"/>
          <p:cNvSpPr>
            <a:spLocks noGrp="1"/>
          </p:cNvSpPr>
          <p:nvPr>
            <p:ph type="sldNum" sz="quarter" idx="12"/>
          </p:nvPr>
        </p:nvSpPr>
        <p:spPr/>
        <p:txBody>
          <a:bodyPr/>
          <a:lstStyle/>
          <a:p>
            <a:pPr>
              <a:defRPr/>
            </a:pPr>
            <a:fld id="{69FEE477-02E9-445D-9A9F-304A4233483F}" type="slidenum">
              <a:rPr lang="en-US" smtClean="0"/>
              <a:pPr>
                <a:defRPr/>
              </a:pPr>
              <a:t>61</a:t>
            </a:fld>
            <a:endParaRPr lang="en-US" dirty="0"/>
          </a:p>
        </p:txBody>
      </p:sp>
      <p:pic>
        <p:nvPicPr>
          <p:cNvPr id="2" name="Picture 1">
            <a:extLst>
              <a:ext uri="{FF2B5EF4-FFF2-40B4-BE49-F238E27FC236}">
                <a16:creationId xmlns:a16="http://schemas.microsoft.com/office/drawing/2014/main" id="{5B3139C4-8BA9-47C4-8163-81101E9ABEDE}"/>
              </a:ext>
            </a:extLst>
          </p:cNvPr>
          <p:cNvPicPr>
            <a:picLocks noChangeAspect="1"/>
          </p:cNvPicPr>
          <p:nvPr/>
        </p:nvPicPr>
        <p:blipFill>
          <a:blip r:embed="rId2"/>
          <a:stretch>
            <a:fillRect/>
          </a:stretch>
        </p:blipFill>
        <p:spPr>
          <a:xfrm>
            <a:off x="145589" y="1295400"/>
            <a:ext cx="8852822" cy="4633495"/>
          </a:xfrm>
          <a:prstGeom prst="rect">
            <a:avLst/>
          </a:prstGeom>
        </p:spPr>
      </p:pic>
    </p:spTree>
    <p:extLst>
      <p:ext uri="{BB962C8B-B14F-4D97-AF65-F5344CB8AC3E}">
        <p14:creationId xmlns:p14="http://schemas.microsoft.com/office/powerpoint/2010/main" val="25193572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69FEE477-02E9-445D-9A9F-304A4233483F}" type="slidenum">
              <a:rPr lang="en-US" smtClean="0"/>
              <a:pPr>
                <a:defRPr/>
              </a:pPr>
              <a:t>62</a:t>
            </a:fld>
            <a:endParaRPr lang="en-US" dirty="0"/>
          </a:p>
        </p:txBody>
      </p:sp>
      <p:pic>
        <p:nvPicPr>
          <p:cNvPr id="4" name="Picture 3">
            <a:extLst>
              <a:ext uri="{FF2B5EF4-FFF2-40B4-BE49-F238E27FC236}">
                <a16:creationId xmlns:a16="http://schemas.microsoft.com/office/drawing/2014/main" id="{E9BA5F23-E69B-4AD3-84FB-060A1D840D95}"/>
              </a:ext>
            </a:extLst>
          </p:cNvPr>
          <p:cNvPicPr>
            <a:picLocks noChangeAspect="1"/>
          </p:cNvPicPr>
          <p:nvPr/>
        </p:nvPicPr>
        <p:blipFill>
          <a:blip r:embed="rId2"/>
          <a:stretch>
            <a:fillRect/>
          </a:stretch>
        </p:blipFill>
        <p:spPr>
          <a:xfrm>
            <a:off x="371592" y="0"/>
            <a:ext cx="8400815" cy="6858000"/>
          </a:xfrm>
          <a:prstGeom prst="rect">
            <a:avLst/>
          </a:prstGeom>
        </p:spPr>
      </p:pic>
    </p:spTree>
    <p:extLst>
      <p:ext uri="{BB962C8B-B14F-4D97-AF65-F5344CB8AC3E}">
        <p14:creationId xmlns:p14="http://schemas.microsoft.com/office/powerpoint/2010/main" val="18450932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L-2 Worksheet</a:t>
            </a:r>
          </a:p>
        </p:txBody>
      </p:sp>
      <p:sp>
        <p:nvSpPr>
          <p:cNvPr id="4" name="TextBox 3"/>
          <p:cNvSpPr txBox="1"/>
          <p:nvPr/>
        </p:nvSpPr>
        <p:spPr>
          <a:xfrm>
            <a:off x="1143000" y="5334000"/>
            <a:ext cx="7086600" cy="369332"/>
          </a:xfrm>
          <a:prstGeom prst="rect">
            <a:avLst/>
          </a:prstGeom>
          <a:noFill/>
        </p:spPr>
        <p:txBody>
          <a:bodyPr wrap="square" rtlCol="0">
            <a:spAutoFit/>
          </a:bodyPr>
          <a:lstStyle/>
          <a:p>
            <a:r>
              <a:rPr lang="en-US" dirty="0"/>
              <a:t>How do I determine when to include increment for levy calculations?</a:t>
            </a:r>
          </a:p>
        </p:txBody>
      </p:sp>
      <p:sp>
        <p:nvSpPr>
          <p:cNvPr id="5" name="Slide Number Placeholder 4"/>
          <p:cNvSpPr>
            <a:spLocks noGrp="1"/>
          </p:cNvSpPr>
          <p:nvPr>
            <p:ph type="sldNum" sz="quarter" idx="12"/>
          </p:nvPr>
        </p:nvSpPr>
        <p:spPr/>
        <p:txBody>
          <a:bodyPr/>
          <a:lstStyle/>
          <a:p>
            <a:pPr>
              <a:defRPr/>
            </a:pPr>
            <a:fld id="{9C298D1B-81E7-4397-B6B1-F17A65FC564E}" type="slidenum">
              <a:rPr lang="en-US" smtClean="0"/>
              <a:pPr>
                <a:defRPr/>
              </a:pPr>
              <a:t>63</a:t>
            </a:fld>
            <a:endParaRPr lang="en-US" dirty="0"/>
          </a:p>
        </p:txBody>
      </p:sp>
      <p:pic>
        <p:nvPicPr>
          <p:cNvPr id="2" name="Picture 1">
            <a:extLst>
              <a:ext uri="{FF2B5EF4-FFF2-40B4-BE49-F238E27FC236}">
                <a16:creationId xmlns:a16="http://schemas.microsoft.com/office/drawing/2014/main" id="{B4F2CC0E-B56F-4881-996E-D777F7103290}"/>
              </a:ext>
            </a:extLst>
          </p:cNvPr>
          <p:cNvPicPr>
            <a:picLocks noChangeAspect="1"/>
          </p:cNvPicPr>
          <p:nvPr/>
        </p:nvPicPr>
        <p:blipFill>
          <a:blip r:embed="rId2"/>
          <a:stretch>
            <a:fillRect/>
          </a:stretch>
        </p:blipFill>
        <p:spPr>
          <a:xfrm>
            <a:off x="85725" y="1233487"/>
            <a:ext cx="8972550" cy="4391025"/>
          </a:xfrm>
          <a:prstGeom prst="rect">
            <a:avLst/>
          </a:prstGeom>
        </p:spPr>
      </p:pic>
    </p:spTree>
    <p:extLst>
      <p:ext uri="{BB962C8B-B14F-4D97-AF65-F5344CB8AC3E}">
        <p14:creationId xmlns:p14="http://schemas.microsoft.com/office/powerpoint/2010/main" val="42449429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Title 1"/>
          <p:cNvSpPr>
            <a:spLocks noGrp="1"/>
          </p:cNvSpPr>
          <p:nvPr>
            <p:ph type="title"/>
          </p:nvPr>
        </p:nvSpPr>
        <p:spPr>
          <a:xfrm>
            <a:off x="76200" y="76200"/>
            <a:ext cx="8991600" cy="1143000"/>
          </a:xfrm>
        </p:spPr>
        <p:txBody>
          <a:bodyPr/>
          <a:lstStyle/>
          <a:p>
            <a:pPr eaLnBrk="1" hangingPunct="1"/>
            <a:r>
              <a:rPr lang="en-US" b="1"/>
              <a:t>District Formation or Alterations</a:t>
            </a:r>
          </a:p>
        </p:txBody>
      </p:sp>
      <p:sp>
        <p:nvSpPr>
          <p:cNvPr id="7" name="Content Placeholder 2">
            <a:extLst>
              <a:ext uri="{FF2B5EF4-FFF2-40B4-BE49-F238E27FC236}">
                <a16:creationId xmlns:a16="http://schemas.microsoft.com/office/drawing/2014/main" id="{471E9492-8E3F-485C-8804-885EBE94B06D}"/>
              </a:ext>
            </a:extLst>
          </p:cNvPr>
          <p:cNvSpPr>
            <a:spLocks noGrp="1"/>
          </p:cNvSpPr>
          <p:nvPr>
            <p:ph idx="1"/>
          </p:nvPr>
        </p:nvSpPr>
        <p:spPr>
          <a:xfrm>
            <a:off x="457200" y="914400"/>
            <a:ext cx="8229600" cy="4525963"/>
          </a:xfrm>
        </p:spPr>
        <p:txBody>
          <a:bodyPr/>
          <a:lstStyle/>
          <a:p>
            <a:r>
              <a:rPr lang="en-US" sz="1600" dirty="0"/>
              <a:t>General Document Requirements:</a:t>
            </a:r>
          </a:p>
          <a:p>
            <a:pPr lvl="1"/>
            <a:r>
              <a:rPr lang="en-US" sz="1600" dirty="0"/>
              <a:t>An ordinance, order, or resolution must:</a:t>
            </a:r>
          </a:p>
          <a:p>
            <a:pPr lvl="2"/>
            <a:r>
              <a:rPr lang="en-US" sz="1600" dirty="0"/>
              <a:t>Be recorded with the County Clerk, filed with the County Assessor, and signed by the appropriate authoritative official</a:t>
            </a:r>
          </a:p>
          <a:p>
            <a:pPr lvl="2"/>
            <a:r>
              <a:rPr lang="en-US" sz="1600" dirty="0"/>
              <a:t>Include a legal description describing the boundary of the formation or alteration</a:t>
            </a:r>
          </a:p>
          <a:p>
            <a:pPr lvl="2"/>
            <a:r>
              <a:rPr lang="en-US" sz="1600" dirty="0"/>
              <a:t>Include a legible map that matches the legal description and clearly identifies the boundary of the formation or alteration</a:t>
            </a:r>
          </a:p>
          <a:p>
            <a:pPr lvl="2"/>
            <a:r>
              <a:rPr lang="en-US" sz="1600" dirty="0"/>
              <a:t>Provide current contact information for the taxing district </a:t>
            </a:r>
          </a:p>
          <a:p>
            <a:r>
              <a:rPr lang="en-US" sz="1600" dirty="0"/>
              <a:t>Important Dates and Deadlines:</a:t>
            </a:r>
          </a:p>
          <a:p>
            <a:pPr lvl="1"/>
            <a:r>
              <a:rPr lang="en-US" sz="1600" dirty="0"/>
              <a:t>A hard-copy must be filed with the Idaho State Tax Commission within 30 days of the effective date of formation or alteration, but no later than January 10</a:t>
            </a:r>
            <a:r>
              <a:rPr lang="en-US" sz="1600" baseline="30000" dirty="0"/>
              <a:t>th</a:t>
            </a:r>
            <a:r>
              <a:rPr lang="en-US" sz="1600" dirty="0"/>
              <a:t> of the effective year.</a:t>
            </a:r>
          </a:p>
          <a:p>
            <a:pPr lvl="1"/>
            <a:r>
              <a:rPr lang="en-US" sz="1600" dirty="0"/>
              <a:t>The ordinance, order, or resolution must be signed by December 31</a:t>
            </a:r>
            <a:r>
              <a:rPr lang="en-US" sz="1600" baseline="30000" dirty="0"/>
              <a:t>st</a:t>
            </a:r>
            <a:r>
              <a:rPr lang="en-US" sz="1600" dirty="0"/>
              <a:t> to be reflected in the changes for the next effective year.</a:t>
            </a:r>
          </a:p>
          <a:p>
            <a:pPr marL="0" lvl="0" indent="0">
              <a:buNone/>
            </a:pPr>
            <a:endParaRPr lang="en-US" sz="1200" dirty="0"/>
          </a:p>
          <a:p>
            <a:pPr marL="0" lvl="0" indent="0">
              <a:buNone/>
            </a:pPr>
            <a:r>
              <a:rPr lang="en-US" sz="1600" dirty="0"/>
              <a:t>Mail hard-copies to:  Idaho State Tax Commission, Attn: GIS Department, P.O. Box 36, Boise, ID 83722-0410.</a:t>
            </a:r>
          </a:p>
          <a:p>
            <a:pPr marL="0" indent="0">
              <a:buNone/>
            </a:pPr>
            <a:r>
              <a:rPr lang="en-US" sz="1600" dirty="0"/>
              <a:t>Email: </a:t>
            </a:r>
            <a:r>
              <a:rPr lang="en-US" sz="1600" u="sng" dirty="0">
                <a:hlinkClick r:id="rId2"/>
              </a:rPr>
              <a:t>gis@tax.idaho.gov</a:t>
            </a:r>
            <a:r>
              <a:rPr lang="en-US" sz="1600" dirty="0"/>
              <a:t>    Phone: 208-334-7750</a:t>
            </a:r>
          </a:p>
          <a:p>
            <a:pPr marL="0" lvl="0" indent="0">
              <a:buNone/>
            </a:pPr>
            <a:r>
              <a:rPr lang="en-US" sz="1600" dirty="0"/>
              <a:t>For more information, please visit the link “How to Submit an Annexation” on the ISTC GIS/ Cartography website: </a:t>
            </a:r>
            <a:r>
              <a:rPr lang="en-US" sz="1600" u="sng" dirty="0">
                <a:hlinkClick r:id="rId3"/>
              </a:rPr>
              <a:t>https://tax.idaho.gov/gis/</a:t>
            </a:r>
            <a:endParaRPr lang="en-US" sz="1600" dirty="0"/>
          </a:p>
          <a:p>
            <a:pPr marL="0" indent="0">
              <a:buNone/>
            </a:pPr>
            <a:r>
              <a:rPr lang="en-US" sz="1600" dirty="0"/>
              <a:t>Reference: Idaho Statute 63-215, Idaho Administrative Rule 35.01.03 Section 225</a:t>
            </a:r>
          </a:p>
          <a:p>
            <a:endParaRPr lang="en-US" sz="1200" dirty="0"/>
          </a:p>
        </p:txBody>
      </p:sp>
      <p:sp>
        <p:nvSpPr>
          <p:cNvPr id="3" name="Slide Number Placeholder 2">
            <a:extLst>
              <a:ext uri="{FF2B5EF4-FFF2-40B4-BE49-F238E27FC236}">
                <a16:creationId xmlns:a16="http://schemas.microsoft.com/office/drawing/2014/main" id="{5BFB1FE7-EABF-4DEB-B40D-37FEA5A8E4A2}"/>
              </a:ext>
            </a:extLst>
          </p:cNvPr>
          <p:cNvSpPr>
            <a:spLocks noGrp="1"/>
          </p:cNvSpPr>
          <p:nvPr>
            <p:ph type="sldNum" sz="quarter" idx="12"/>
          </p:nvPr>
        </p:nvSpPr>
        <p:spPr/>
        <p:txBody>
          <a:bodyPr/>
          <a:lstStyle/>
          <a:p>
            <a:pPr>
              <a:defRPr/>
            </a:pPr>
            <a:fld id="{78B82E96-E6A8-457B-BBB2-55D550541F5F}" type="slidenum">
              <a:rPr lang="en-US" smtClean="0"/>
              <a:pPr>
                <a:defRPr/>
              </a:pPr>
              <a:t>64</a:t>
            </a:fld>
            <a:endParaRPr lang="en-US"/>
          </a:p>
        </p:txBody>
      </p:sp>
    </p:spTree>
    <p:extLst>
      <p:ext uri="{BB962C8B-B14F-4D97-AF65-F5344CB8AC3E}">
        <p14:creationId xmlns:p14="http://schemas.microsoft.com/office/powerpoint/2010/main" val="17679715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457200" y="274638"/>
            <a:ext cx="83820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tx1"/>
                </a:solidFill>
                <a:effectLst/>
                <a:uLnTx/>
                <a:uFillTx/>
                <a:latin typeface="+mj-lt"/>
                <a:ea typeface="+mj-ea"/>
                <a:cs typeface="+mj-cs"/>
              </a:rPr>
              <a:t>Election to Create a New Taxing District</a:t>
            </a:r>
          </a:p>
        </p:txBody>
      </p:sp>
      <p:sp>
        <p:nvSpPr>
          <p:cNvPr id="5" name="Rectangle 3"/>
          <p:cNvSpPr txBox="1">
            <a:spLocks noChangeArrowheads="1"/>
          </p:cNvSpPr>
          <p:nvPr/>
        </p:nvSpPr>
        <p:spPr>
          <a:xfrm>
            <a:off x="381000" y="1066800"/>
            <a:ext cx="8458200" cy="5410200"/>
          </a:xfrm>
          <a:prstGeom prst="rect">
            <a:avLst/>
          </a:prstGeom>
        </p:spPr>
        <p:txBody>
          <a:bodyPr/>
          <a:lstStyle/>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Section I.C. §63-802C </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County clerk where proposed taxing district is to be shall:</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schemeClr val="tx1"/>
                </a:solidFill>
                <a:effectLst/>
                <a:uLnTx/>
                <a:uFillTx/>
                <a:latin typeface="+mn-lt"/>
                <a:ea typeface="+mn-ea"/>
                <a:cs typeface="+mn-cs"/>
              </a:rPr>
              <a:t>Mail notice of election to all residences or residents who are eligible to vote.</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schemeClr val="tx1"/>
                </a:solidFill>
                <a:effectLst/>
                <a:uLnTx/>
                <a:uFillTx/>
                <a:latin typeface="+mn-lt"/>
                <a:ea typeface="+mn-ea"/>
                <a:cs typeface="+mn-cs"/>
              </a:rPr>
              <a:t>Notice to be mailed not less than 14 days prior to day of election.</a:t>
            </a:r>
          </a:p>
          <a:p>
            <a:pPr marL="1143000" marR="0" lvl="2" indent="-2286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Shall state with specificity purpose of election</a:t>
            </a:r>
          </a:p>
          <a:p>
            <a:pPr marL="1143000" marR="0" lvl="2" indent="-2286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Date of election</a:t>
            </a:r>
          </a:p>
          <a:p>
            <a:pPr marL="1143000" marR="0" lvl="2" indent="-2286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Polling places</a:t>
            </a:r>
          </a:p>
          <a:p>
            <a:pPr marL="1143000" marR="0" lvl="2" indent="-2286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Time the polls will be open</a:t>
            </a:r>
          </a:p>
          <a:p>
            <a:pPr marL="1143000" marR="0" lvl="2" indent="-2286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Aggregate amount of taxes that will be raised in the proposed</a:t>
            </a:r>
            <a:r>
              <a:rPr kumimoji="0" lang="en-US" sz="1800" b="0" i="0" u="none" strike="noStrike" kern="1200" cap="none" spc="0" normalizeH="0" noProof="0" dirty="0">
                <a:ln>
                  <a:noFill/>
                </a:ln>
                <a:solidFill>
                  <a:schemeClr val="tx1"/>
                </a:solidFill>
                <a:effectLst/>
                <a:uLnTx/>
                <a:uFillTx/>
                <a:latin typeface="+mn-lt"/>
                <a:ea typeface="+mn-ea"/>
                <a:cs typeface="+mn-cs"/>
              </a:rPr>
              <a:t> district and the increase that will occur </a:t>
            </a:r>
            <a:r>
              <a:rPr kumimoji="0" lang="en-US" sz="1800" b="0" i="0" u="none" strike="noStrike" kern="1200" cap="none" spc="0" normalizeH="0" baseline="0" noProof="0" dirty="0">
                <a:ln>
                  <a:noFill/>
                </a:ln>
                <a:solidFill>
                  <a:schemeClr val="tx1"/>
                </a:solidFill>
                <a:effectLst/>
                <a:uLnTx/>
                <a:uFillTx/>
                <a:latin typeface="+mn-lt"/>
                <a:ea typeface="+mn-ea"/>
                <a:cs typeface="+mn-cs"/>
              </a:rPr>
              <a:t>per $100,000 of taxable value of property, above any exemptions, of residential property, commercial property, industrial property, land actively devoted to agriculture and operating property.</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schemeClr val="tx1"/>
                </a:solidFill>
                <a:effectLst/>
                <a:uLnTx/>
                <a:uFillTx/>
                <a:latin typeface="+mn-lt"/>
                <a:ea typeface="+mn-ea"/>
                <a:cs typeface="+mn-cs"/>
              </a:rPr>
              <a:t>County clerk may bill the proposed taxing district for replacement of costs of administering this section.</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Compliance with this section shall satisfy any notice or publication requirement as may be provided by law.</a:t>
            </a:r>
          </a:p>
        </p:txBody>
      </p:sp>
      <p:sp>
        <p:nvSpPr>
          <p:cNvPr id="3" name="Slide Number Placeholder 2">
            <a:extLst>
              <a:ext uri="{FF2B5EF4-FFF2-40B4-BE49-F238E27FC236}">
                <a16:creationId xmlns:a16="http://schemas.microsoft.com/office/drawing/2014/main" id="{D6622FA0-2F3B-4618-A5EB-0B9F22BBF23F}"/>
              </a:ext>
            </a:extLst>
          </p:cNvPr>
          <p:cNvSpPr>
            <a:spLocks noGrp="1"/>
          </p:cNvSpPr>
          <p:nvPr>
            <p:ph type="sldNum" sz="quarter" idx="12"/>
          </p:nvPr>
        </p:nvSpPr>
        <p:spPr/>
        <p:txBody>
          <a:bodyPr/>
          <a:lstStyle/>
          <a:p>
            <a:pPr>
              <a:defRPr/>
            </a:pPr>
            <a:fld id="{5F614BEE-B129-4ED8-9D7E-13B2C572E549}" type="slidenum">
              <a:rPr lang="en-US" smtClean="0"/>
              <a:pPr>
                <a:defRPr/>
              </a:pPr>
              <a:t>65</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Changing Name of Taxing District</a:t>
            </a:r>
          </a:p>
        </p:txBody>
      </p:sp>
      <p:sp>
        <p:nvSpPr>
          <p:cNvPr id="3" name="Content Placeholder 2"/>
          <p:cNvSpPr>
            <a:spLocks noGrp="1"/>
          </p:cNvSpPr>
          <p:nvPr>
            <p:ph idx="1"/>
          </p:nvPr>
        </p:nvSpPr>
        <p:spPr>
          <a:xfrm>
            <a:off x="457200" y="1646237"/>
            <a:ext cx="8229600" cy="4525963"/>
          </a:xfrm>
        </p:spPr>
        <p:txBody>
          <a:bodyPr/>
          <a:lstStyle/>
          <a:p>
            <a:r>
              <a:rPr lang="en-US" dirty="0"/>
              <a:t>I.C. §67-2321 </a:t>
            </a:r>
          </a:p>
          <a:p>
            <a:pPr lvl="1"/>
            <a:r>
              <a:rPr lang="en-US" sz="2000" dirty="0"/>
              <a:t>Governing body of a taxing district must follow publication and hearing rules. </a:t>
            </a:r>
          </a:p>
          <a:p>
            <a:pPr lvl="1"/>
            <a:r>
              <a:rPr lang="en-US" sz="2000" dirty="0"/>
              <a:t>Certified copy of the resolution must be filed with the State Tax Commission and with the county recorder of each county in which the jurisdiction is situated.</a:t>
            </a:r>
          </a:p>
        </p:txBody>
      </p:sp>
      <p:sp>
        <p:nvSpPr>
          <p:cNvPr id="5" name="Slide Number Placeholder 4">
            <a:extLst>
              <a:ext uri="{FF2B5EF4-FFF2-40B4-BE49-F238E27FC236}">
                <a16:creationId xmlns:a16="http://schemas.microsoft.com/office/drawing/2014/main" id="{C8D15B75-FF13-4D68-8BCA-C3BC8901498A}"/>
              </a:ext>
            </a:extLst>
          </p:cNvPr>
          <p:cNvSpPr>
            <a:spLocks noGrp="1"/>
          </p:cNvSpPr>
          <p:nvPr>
            <p:ph type="sldNum" sz="quarter" idx="12"/>
          </p:nvPr>
        </p:nvSpPr>
        <p:spPr/>
        <p:txBody>
          <a:bodyPr/>
          <a:lstStyle/>
          <a:p>
            <a:pPr>
              <a:defRPr/>
            </a:pPr>
            <a:fld id="{78B82E96-E6A8-457B-BBB2-55D550541F5F}" type="slidenum">
              <a:rPr lang="en-US" smtClean="0"/>
              <a:pPr>
                <a:defRPr/>
              </a:pPr>
              <a:t>66</a:t>
            </a:fld>
            <a:endParaRPr lang="en-US"/>
          </a:p>
        </p:txBody>
      </p:sp>
    </p:spTree>
    <p:extLst>
      <p:ext uri="{BB962C8B-B14F-4D97-AF65-F5344CB8AC3E}">
        <p14:creationId xmlns:p14="http://schemas.microsoft.com/office/powerpoint/2010/main" val="2054002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533400" y="0"/>
            <a:ext cx="8077200" cy="879475"/>
          </a:xfrm>
        </p:spPr>
        <p:txBody>
          <a:bodyPr lIns="90488" tIns="44450" rIns="90488" bIns="44450"/>
          <a:lstStyle/>
          <a:p>
            <a:pPr eaLnBrk="1" hangingPunct="1"/>
            <a:r>
              <a:rPr lang="en-US" b="1" dirty="0">
                <a:latin typeface="Times New Roman" pitchFamily="18" charset="0"/>
                <a:cs typeface="Times New Roman" pitchFamily="18" charset="0"/>
              </a:rPr>
              <a:t>What to Send with L-2s</a:t>
            </a:r>
          </a:p>
        </p:txBody>
      </p:sp>
      <p:sp>
        <p:nvSpPr>
          <p:cNvPr id="61444" name="Rectangle 3"/>
          <p:cNvSpPr>
            <a:spLocks noGrp="1" noChangeArrowheads="1"/>
          </p:cNvSpPr>
          <p:nvPr>
            <p:ph idx="1"/>
          </p:nvPr>
        </p:nvSpPr>
        <p:spPr>
          <a:xfrm>
            <a:off x="76200" y="914400"/>
            <a:ext cx="8915400" cy="5105400"/>
          </a:xfrm>
        </p:spPr>
        <p:txBody>
          <a:bodyPr rtlCol="0">
            <a:noAutofit/>
          </a:bodyPr>
          <a:lstStyle/>
          <a:p>
            <a:pPr marL="273050" indent="-273050" eaLnBrk="1" fontAlgn="auto" hangingPunct="1">
              <a:lnSpc>
                <a:spcPct val="90000"/>
              </a:lnSpc>
              <a:spcBef>
                <a:spcPts val="0"/>
              </a:spcBef>
              <a:spcAft>
                <a:spcPts val="0"/>
              </a:spcAft>
              <a:defRPr/>
            </a:pPr>
            <a:r>
              <a:rPr lang="en-US" sz="2800" dirty="0"/>
              <a:t>The signed 2021 L-2 form with all pertinent information.</a:t>
            </a:r>
          </a:p>
          <a:p>
            <a:pPr marL="0" indent="-274320" eaLnBrk="1" fontAlgn="auto" hangingPunct="1">
              <a:lnSpc>
                <a:spcPct val="90000"/>
              </a:lnSpc>
              <a:spcBef>
                <a:spcPts val="0"/>
              </a:spcBef>
              <a:spcAft>
                <a:spcPts val="0"/>
              </a:spcAft>
              <a:defRPr/>
            </a:pPr>
            <a:r>
              <a:rPr lang="en-US" sz="2800" dirty="0"/>
              <a:t>The 2021 L-2 worksheet.</a:t>
            </a:r>
          </a:p>
          <a:p>
            <a:pPr marL="0" indent="-274320" eaLnBrk="1" fontAlgn="auto" hangingPunct="1">
              <a:lnSpc>
                <a:spcPct val="90000"/>
              </a:lnSpc>
              <a:spcBef>
                <a:spcPts val="0"/>
              </a:spcBef>
              <a:spcAft>
                <a:spcPts val="0"/>
              </a:spcAft>
              <a:defRPr/>
            </a:pPr>
            <a:r>
              <a:rPr lang="en-US" sz="2800" dirty="0"/>
              <a:t>Voter approved fund tracker if applicable</a:t>
            </a:r>
          </a:p>
          <a:p>
            <a:pPr marL="682625" lvl="1" indent="-273050" eaLnBrk="1" fontAlgn="auto" hangingPunct="1">
              <a:lnSpc>
                <a:spcPct val="90000"/>
              </a:lnSpc>
              <a:spcBef>
                <a:spcPts val="0"/>
              </a:spcBef>
              <a:spcAft>
                <a:spcPts val="0"/>
              </a:spcAft>
              <a:defRPr/>
            </a:pPr>
            <a:r>
              <a:rPr lang="en-US" dirty="0"/>
              <a:t>If a new voter approved fund (first time levied), a copy of the ballot and canvass of the vote required.</a:t>
            </a:r>
          </a:p>
          <a:p>
            <a:pPr marL="273050" indent="-273050" eaLnBrk="1" fontAlgn="auto" hangingPunct="1">
              <a:lnSpc>
                <a:spcPct val="90000"/>
              </a:lnSpc>
              <a:spcBef>
                <a:spcPts val="0"/>
              </a:spcBef>
              <a:spcAft>
                <a:spcPts val="0"/>
              </a:spcAft>
              <a:defRPr/>
            </a:pPr>
            <a:r>
              <a:rPr lang="en-US" sz="2800" dirty="0"/>
              <a:t>Newly formed recreation district - copy of formation petition showing voter approved levy limit.</a:t>
            </a:r>
          </a:p>
          <a:p>
            <a:pPr marL="273050" indent="-273050" eaLnBrk="1" fontAlgn="auto" hangingPunct="1">
              <a:lnSpc>
                <a:spcPct val="90000"/>
              </a:lnSpc>
              <a:spcBef>
                <a:spcPts val="0"/>
              </a:spcBef>
              <a:spcAft>
                <a:spcPts val="0"/>
              </a:spcAft>
              <a:defRPr/>
            </a:pPr>
            <a:r>
              <a:rPr lang="en-US" sz="2800" dirty="0"/>
              <a:t>If budget includes any forgone amount, a copy of resolution is required by I.C. §63-802 (1)(e).</a:t>
            </a:r>
          </a:p>
          <a:p>
            <a:pPr marL="273050" indent="-273050" eaLnBrk="1" fontAlgn="auto" hangingPunct="1">
              <a:lnSpc>
                <a:spcPct val="90000"/>
              </a:lnSpc>
              <a:spcBef>
                <a:spcPts val="0"/>
              </a:spcBef>
              <a:spcAft>
                <a:spcPts val="0"/>
              </a:spcAft>
              <a:defRPr/>
            </a:pPr>
            <a:r>
              <a:rPr lang="en-US" sz="2800" dirty="0"/>
              <a:t>Plus any other information requested by the county (i.e. copy of published budget notice).</a:t>
            </a:r>
          </a:p>
          <a:p>
            <a:pPr marL="273050" indent="-273050" eaLnBrk="1" fontAlgn="auto" hangingPunct="1">
              <a:lnSpc>
                <a:spcPct val="90000"/>
              </a:lnSpc>
              <a:spcBef>
                <a:spcPts val="0"/>
              </a:spcBef>
              <a:spcAft>
                <a:spcPts val="0"/>
              </a:spcAft>
              <a:defRPr/>
            </a:pPr>
            <a:r>
              <a:rPr lang="en-US" sz="2800" dirty="0"/>
              <a:t>Capital project worksheet (if applicable)</a:t>
            </a:r>
          </a:p>
        </p:txBody>
      </p:sp>
      <p:sp>
        <p:nvSpPr>
          <p:cNvPr id="3" name="Slide Number Placeholder 2">
            <a:extLst>
              <a:ext uri="{FF2B5EF4-FFF2-40B4-BE49-F238E27FC236}">
                <a16:creationId xmlns:a16="http://schemas.microsoft.com/office/drawing/2014/main" id="{A95D0C23-9FCF-4516-B8B9-EC487533348C}"/>
              </a:ext>
            </a:extLst>
          </p:cNvPr>
          <p:cNvSpPr>
            <a:spLocks noGrp="1"/>
          </p:cNvSpPr>
          <p:nvPr>
            <p:ph type="sldNum" sz="quarter" idx="12"/>
          </p:nvPr>
        </p:nvSpPr>
        <p:spPr/>
        <p:txBody>
          <a:bodyPr/>
          <a:lstStyle/>
          <a:p>
            <a:pPr>
              <a:defRPr/>
            </a:pPr>
            <a:fld id="{78B82E96-E6A8-457B-BBB2-55D550541F5F}" type="slidenum">
              <a:rPr lang="en-US" smtClean="0"/>
              <a:pPr>
                <a:defRPr/>
              </a:pPr>
              <a:t>67</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r="15502"/>
          <a:stretch/>
        </p:blipFill>
        <p:spPr>
          <a:xfrm>
            <a:off x="1219200" y="136525"/>
            <a:ext cx="5641445" cy="6239267"/>
          </a:xfrm>
          <a:prstGeom prst="rect">
            <a:avLst/>
          </a:prstGeom>
          <a:solidFill>
            <a:schemeClr val="bg1"/>
          </a:solidFill>
        </p:spPr>
      </p:pic>
      <p:sp>
        <p:nvSpPr>
          <p:cNvPr id="5" name="Rectangle 4"/>
          <p:cNvSpPr/>
          <p:nvPr/>
        </p:nvSpPr>
        <p:spPr>
          <a:xfrm>
            <a:off x="-34506" y="6349425"/>
            <a:ext cx="8547340" cy="584775"/>
          </a:xfrm>
          <a:prstGeom prst="rect">
            <a:avLst/>
          </a:prstGeom>
        </p:spPr>
        <p:txBody>
          <a:bodyPr wrap="square">
            <a:spAutoFit/>
          </a:bodyPr>
          <a:lstStyle/>
          <a:p>
            <a:pPr marL="400050" lvl="1">
              <a:defRPr/>
            </a:pPr>
            <a:r>
              <a:rPr lang="en-US" sz="1600" dirty="0">
                <a:hlinkClick r:id="rId3"/>
              </a:rPr>
              <a:t>https://tax.idaho.gov/forms/EIS00320_03-26-2018.pdf</a:t>
            </a:r>
            <a:r>
              <a:rPr lang="en-US" sz="1600" dirty="0"/>
              <a:t> Here is a link to a list of districts and governing statutes.</a:t>
            </a:r>
          </a:p>
        </p:txBody>
      </p:sp>
      <p:sp>
        <p:nvSpPr>
          <p:cNvPr id="4" name="Slide Number Placeholder 3">
            <a:extLst>
              <a:ext uri="{FF2B5EF4-FFF2-40B4-BE49-F238E27FC236}">
                <a16:creationId xmlns:a16="http://schemas.microsoft.com/office/drawing/2014/main" id="{912F66FC-0978-494E-BB83-C1B136034E09}"/>
              </a:ext>
            </a:extLst>
          </p:cNvPr>
          <p:cNvSpPr>
            <a:spLocks noGrp="1"/>
          </p:cNvSpPr>
          <p:nvPr>
            <p:ph type="sldNum" sz="quarter" idx="12"/>
          </p:nvPr>
        </p:nvSpPr>
        <p:spPr/>
        <p:txBody>
          <a:bodyPr/>
          <a:lstStyle/>
          <a:p>
            <a:pPr>
              <a:defRPr/>
            </a:pPr>
            <a:fld id="{5F614BEE-B129-4ED8-9D7E-13B2C572E549}" type="slidenum">
              <a:rPr lang="en-US" smtClean="0"/>
              <a:pPr>
                <a:defRPr/>
              </a:pPr>
              <a:t>7</a:t>
            </a:fld>
            <a:endParaRPr lang="en-US"/>
          </a:p>
        </p:txBody>
      </p:sp>
    </p:spTree>
    <p:extLst>
      <p:ext uri="{BB962C8B-B14F-4D97-AF65-F5344CB8AC3E}">
        <p14:creationId xmlns:p14="http://schemas.microsoft.com/office/powerpoint/2010/main" val="23739929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152400"/>
            <a:ext cx="8534400" cy="1143000"/>
          </a:xfrm>
        </p:spPr>
        <p:txBody>
          <a:bodyPr/>
          <a:lstStyle/>
          <a:p>
            <a:r>
              <a:rPr lang="en-US" sz="3600" b="1" dirty="0">
                <a:latin typeface="Times New Roman" panose="02020603050405020304" pitchFamily="18" charset="0"/>
                <a:cs typeface="Times New Roman" panose="02020603050405020304" pitchFamily="18" charset="0"/>
              </a:rPr>
              <a:t>Local Governing Entities Central Registry</a:t>
            </a:r>
            <a:br>
              <a:rPr lang="en-US" b="1" dirty="0">
                <a:latin typeface="Times New Roman" panose="02020603050405020304" pitchFamily="18" charset="0"/>
                <a:cs typeface="Times New Roman" panose="02020603050405020304" pitchFamily="18" charset="0"/>
              </a:rPr>
            </a:br>
            <a:r>
              <a:rPr lang="en-US" sz="1800" dirty="0">
                <a:latin typeface="Calibri" pitchFamily="34" charset="0"/>
                <a:cs typeface="Calibri" pitchFamily="34" charset="0"/>
              </a:rPr>
              <a:t>(LSO contact: Shelley Sheridan – 208-334-4832 – </a:t>
            </a:r>
            <a:r>
              <a:rPr lang="en-US" sz="1800" dirty="0">
                <a:latin typeface="Calibri" pitchFamily="34" charset="0"/>
                <a:cs typeface="Calibri" pitchFamily="34" charset="0"/>
                <a:hlinkClick r:id="rId2"/>
              </a:rPr>
              <a:t>registry@lso.idaho.gov</a:t>
            </a:r>
            <a:r>
              <a:rPr lang="en-US" sz="1800" dirty="0">
                <a:latin typeface="Calibri" pitchFamily="34" charset="0"/>
                <a:cs typeface="Calibri" pitchFamily="34" charset="0"/>
              </a:rPr>
              <a:t> for questions)</a:t>
            </a:r>
            <a:br>
              <a:rPr lang="en-US" sz="1800" dirty="0">
                <a:latin typeface="Calibri" pitchFamily="34" charset="0"/>
                <a:cs typeface="Calibri" pitchFamily="34" charset="0"/>
              </a:rPr>
            </a:br>
            <a:endParaRPr lang="en-US" sz="1800" dirty="0"/>
          </a:p>
        </p:txBody>
      </p:sp>
      <p:sp>
        <p:nvSpPr>
          <p:cNvPr id="5" name="Content Placeholder 4"/>
          <p:cNvSpPr>
            <a:spLocks noGrp="1"/>
          </p:cNvSpPr>
          <p:nvPr>
            <p:ph idx="1"/>
          </p:nvPr>
        </p:nvSpPr>
        <p:spPr>
          <a:xfrm>
            <a:off x="76200" y="1295400"/>
            <a:ext cx="8915400" cy="4525963"/>
          </a:xfrm>
        </p:spPr>
        <p:txBody>
          <a:bodyPr/>
          <a:lstStyle/>
          <a:p>
            <a:pPr>
              <a:spcBef>
                <a:spcPts val="0"/>
              </a:spcBef>
            </a:pPr>
            <a:r>
              <a:rPr lang="en-US" sz="2200" dirty="0">
                <a:latin typeface="Calibri" pitchFamily="34" charset="0"/>
                <a:cs typeface="Calibri" pitchFamily="34" charset="0"/>
              </a:rPr>
              <a:t>Requires local entities, including all taxing and special districts </a:t>
            </a:r>
            <a:r>
              <a:rPr lang="en-US" sz="2200" b="1" u="sng" dirty="0">
                <a:latin typeface="Calibri" pitchFamily="34" charset="0"/>
                <a:cs typeface="Calibri" pitchFamily="34" charset="0"/>
              </a:rPr>
              <a:t>except school districts</a:t>
            </a:r>
            <a:r>
              <a:rPr lang="en-US" sz="2200" dirty="0">
                <a:latin typeface="Calibri" pitchFamily="34" charset="0"/>
                <a:cs typeface="Calibri" pitchFamily="34" charset="0"/>
              </a:rPr>
              <a:t>, to register with the state registry.  This includes urban renewal districts and entities that charge fees.</a:t>
            </a:r>
          </a:p>
          <a:p>
            <a:pPr>
              <a:spcBef>
                <a:spcPts val="0"/>
              </a:spcBef>
            </a:pPr>
            <a:r>
              <a:rPr lang="en-US" sz="2200" dirty="0"/>
              <a:t>Account information to be updated annually by December 1</a:t>
            </a:r>
            <a:r>
              <a:rPr lang="en-US" sz="2200" baseline="30000" dirty="0"/>
              <a:t>st</a:t>
            </a:r>
            <a:r>
              <a:rPr lang="en-US" sz="2200" dirty="0"/>
              <a:t>.  (prior year information)</a:t>
            </a:r>
          </a:p>
          <a:p>
            <a:pPr>
              <a:spcBef>
                <a:spcPts val="0"/>
              </a:spcBef>
            </a:pPr>
            <a:r>
              <a:rPr lang="en-US" sz="2200" dirty="0"/>
              <a:t>Entities requiring audit  (expenditures exceeding $150,000) must upload the audit within 9 months of the year-end date.</a:t>
            </a:r>
          </a:p>
          <a:p>
            <a:pPr lvl="1">
              <a:spcBef>
                <a:spcPts val="0"/>
              </a:spcBef>
            </a:pPr>
            <a:r>
              <a:rPr lang="en-US" sz="2200" dirty="0"/>
              <a:t>If unable to meet this deadline, contact LSO.</a:t>
            </a:r>
          </a:p>
          <a:p>
            <a:pPr lvl="1">
              <a:spcBef>
                <a:spcPts val="0"/>
              </a:spcBef>
            </a:pPr>
            <a:r>
              <a:rPr lang="en-US" sz="2200" dirty="0"/>
              <a:t>September 1</a:t>
            </a:r>
            <a:r>
              <a:rPr lang="en-US" sz="2200" baseline="30000" dirty="0"/>
              <a:t>st</a:t>
            </a:r>
            <a:r>
              <a:rPr lang="en-US" sz="2200" dirty="0"/>
              <a:t> LSO notifies counties and STC of noncompliant entities.</a:t>
            </a:r>
          </a:p>
          <a:p>
            <a:pPr>
              <a:spcBef>
                <a:spcPts val="0"/>
              </a:spcBef>
            </a:pPr>
            <a:r>
              <a:rPr lang="en-US" sz="2200" dirty="0">
                <a:latin typeface="Calibri" pitchFamily="34" charset="0"/>
                <a:cs typeface="Calibri" pitchFamily="34" charset="0"/>
              </a:rPr>
              <a:t>Penalties for noncompliance</a:t>
            </a:r>
          </a:p>
          <a:p>
            <a:pPr marL="742950" lvl="2" indent="-342900">
              <a:spcBef>
                <a:spcPts val="0"/>
              </a:spcBef>
              <a:buFont typeface="Wingdings" pitchFamily="2" charset="2"/>
              <a:buChar char="§"/>
            </a:pPr>
            <a:r>
              <a:rPr lang="en-US" sz="2200" dirty="0">
                <a:latin typeface="Calibri" pitchFamily="34" charset="0"/>
                <a:cs typeface="Calibri" pitchFamily="34" charset="0"/>
              </a:rPr>
              <a:t>Frozen p-tax</a:t>
            </a:r>
          </a:p>
          <a:p>
            <a:pPr marL="742950" lvl="2" indent="-342900">
              <a:spcBef>
                <a:spcPts val="0"/>
              </a:spcBef>
              <a:buFont typeface="Wingdings" pitchFamily="2" charset="2"/>
              <a:buChar char="§"/>
            </a:pPr>
            <a:r>
              <a:rPr lang="en-US" sz="2200" b="1" u="sng" dirty="0">
                <a:latin typeface="Calibri" pitchFamily="34" charset="0"/>
                <a:cs typeface="Calibri" pitchFamily="34" charset="0"/>
              </a:rPr>
              <a:t>Withheld sales tax (Currently have 33 non-compliant districts including 7 cities)</a:t>
            </a:r>
          </a:p>
          <a:p>
            <a:pPr marL="742950" lvl="2" indent="-342900">
              <a:spcBef>
                <a:spcPts val="0"/>
              </a:spcBef>
              <a:buFont typeface="Wingdings" pitchFamily="2" charset="2"/>
              <a:buChar char="§"/>
            </a:pPr>
            <a:r>
              <a:rPr lang="en-US" sz="2200" dirty="0">
                <a:latin typeface="Calibri" pitchFamily="34" charset="0"/>
                <a:cs typeface="Calibri" pitchFamily="34" charset="0"/>
              </a:rPr>
              <a:t>Counties may charge fees.</a:t>
            </a:r>
            <a:endParaRPr lang="en-US" sz="2200" dirty="0"/>
          </a:p>
          <a:p>
            <a:pPr>
              <a:spcBef>
                <a:spcPts val="0"/>
              </a:spcBef>
            </a:pPr>
            <a:endParaRPr lang="en-US" sz="2200" dirty="0"/>
          </a:p>
        </p:txBody>
      </p:sp>
      <p:sp>
        <p:nvSpPr>
          <p:cNvPr id="3" name="Slide Number Placeholder 2">
            <a:extLst>
              <a:ext uri="{FF2B5EF4-FFF2-40B4-BE49-F238E27FC236}">
                <a16:creationId xmlns:a16="http://schemas.microsoft.com/office/drawing/2014/main" id="{51AFA971-ED79-4985-A21A-D91F43866484}"/>
              </a:ext>
            </a:extLst>
          </p:cNvPr>
          <p:cNvSpPr>
            <a:spLocks noGrp="1"/>
          </p:cNvSpPr>
          <p:nvPr>
            <p:ph type="sldNum" sz="quarter" idx="12"/>
          </p:nvPr>
        </p:nvSpPr>
        <p:spPr/>
        <p:txBody>
          <a:bodyPr/>
          <a:lstStyle/>
          <a:p>
            <a:pPr>
              <a:defRPr/>
            </a:pPr>
            <a:fld id="{78B82E96-E6A8-457B-BBB2-55D550541F5F}" type="slidenum">
              <a:rPr lang="en-US" smtClean="0"/>
              <a:pPr>
                <a:defRPr/>
              </a:pPr>
              <a:t>8</a:t>
            </a:fld>
            <a:endParaRPr lang="en-US"/>
          </a:p>
        </p:txBody>
      </p:sp>
    </p:spTree>
    <p:extLst>
      <p:ext uri="{BB962C8B-B14F-4D97-AF65-F5344CB8AC3E}">
        <p14:creationId xmlns:p14="http://schemas.microsoft.com/office/powerpoint/2010/main" val="24785579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533400" y="0"/>
            <a:ext cx="8229600" cy="1143000"/>
          </a:xfrm>
          <a:prstGeom prst="rect">
            <a:avLst/>
          </a:prstGeom>
          <a:noFill/>
          <a:ln w="9525">
            <a:noFill/>
            <a:miter lim="800000"/>
            <a:headEnd/>
            <a:tailEnd/>
          </a:ln>
        </p:spPr>
        <p:txBody>
          <a:bodyPr anchor="ctr"/>
          <a:lstStyle/>
          <a:p>
            <a:pPr algn="ctr" eaLnBrk="0" hangingPunct="0">
              <a:defRPr/>
            </a:pPr>
            <a:r>
              <a:rPr lang="en-US" sz="4400" b="1" dirty="0">
                <a:latin typeface="+mj-lt"/>
                <a:ea typeface="+mj-ea"/>
                <a:cs typeface="+mj-cs"/>
              </a:rPr>
              <a:t>County’s Roles</a:t>
            </a:r>
          </a:p>
        </p:txBody>
      </p:sp>
      <p:sp>
        <p:nvSpPr>
          <p:cNvPr id="22531" name="Content Placeholder 5"/>
          <p:cNvSpPr>
            <a:spLocks noGrp="1"/>
          </p:cNvSpPr>
          <p:nvPr>
            <p:ph idx="1"/>
          </p:nvPr>
        </p:nvSpPr>
        <p:spPr>
          <a:xfrm>
            <a:off x="76200" y="1189037"/>
            <a:ext cx="8915400" cy="4525963"/>
          </a:xfrm>
        </p:spPr>
        <p:txBody>
          <a:bodyPr>
            <a:normAutofit fontScale="92500" lnSpcReduction="20000"/>
          </a:bodyPr>
          <a:lstStyle/>
          <a:p>
            <a:pPr marL="339725" indent="-339725" eaLnBrk="1" hangingPunct="1">
              <a:lnSpc>
                <a:spcPct val="90000"/>
              </a:lnSpc>
              <a:buFont typeface="Arial" pitchFamily="34" charset="0"/>
              <a:buNone/>
              <a:tabLst>
                <a:tab pos="339725" algn="l"/>
                <a:tab pos="808038" algn="l"/>
                <a:tab pos="1254125" algn="l"/>
              </a:tabLst>
            </a:pPr>
            <a:r>
              <a:rPr lang="en-US" b="1" u="sng" dirty="0"/>
              <a:t>Assessor:  </a:t>
            </a:r>
          </a:p>
          <a:p>
            <a:pPr marL="339725" indent="-339725" eaLnBrk="1" hangingPunct="1">
              <a:lnSpc>
                <a:spcPct val="90000"/>
              </a:lnSpc>
              <a:buNone/>
              <a:tabLst>
                <a:tab pos="339725" algn="l"/>
                <a:tab pos="808038" algn="l"/>
                <a:tab pos="1254125" algn="l"/>
              </a:tabLst>
            </a:pPr>
            <a:r>
              <a:rPr lang="en-US" b="1" dirty="0"/>
              <a:t>	</a:t>
            </a:r>
            <a:r>
              <a:rPr lang="en-US" sz="2000" b="1" dirty="0"/>
              <a:t> 1.  Provides locally assessed property value information to county clerk. </a:t>
            </a:r>
          </a:p>
          <a:p>
            <a:pPr marL="339725" indent="-339725" eaLnBrk="1" hangingPunct="1">
              <a:lnSpc>
                <a:spcPct val="90000"/>
              </a:lnSpc>
              <a:buNone/>
              <a:tabLst>
                <a:tab pos="339725" algn="l"/>
                <a:tab pos="808038" algn="l"/>
                <a:tab pos="1254125" algn="l"/>
              </a:tabLst>
            </a:pPr>
            <a:r>
              <a:rPr lang="en-US" sz="2000" b="1" dirty="0"/>
              <a:t>	 2.  Develops new construction roll</a:t>
            </a:r>
          </a:p>
          <a:p>
            <a:pPr marL="339725" indent="-339725" eaLnBrk="1" hangingPunct="1">
              <a:lnSpc>
                <a:spcPct val="90000"/>
              </a:lnSpc>
              <a:buNone/>
              <a:tabLst>
                <a:tab pos="339725" algn="l"/>
                <a:tab pos="808038" algn="l"/>
                <a:tab pos="1254125" algn="l"/>
              </a:tabLst>
            </a:pPr>
            <a:r>
              <a:rPr lang="en-US" b="1" u="sng" dirty="0"/>
              <a:t>County Clerk</a:t>
            </a:r>
            <a:r>
              <a:rPr lang="en-US" b="1" dirty="0"/>
              <a:t>:</a:t>
            </a:r>
          </a:p>
          <a:p>
            <a:pPr marL="339725" indent="-339725" eaLnBrk="1" hangingPunct="1">
              <a:lnSpc>
                <a:spcPct val="90000"/>
              </a:lnSpc>
              <a:buFont typeface="Arial" pitchFamily="34" charset="0"/>
              <a:buNone/>
              <a:tabLst>
                <a:tab pos="339725" algn="l"/>
                <a:tab pos="808038" algn="l"/>
                <a:tab pos="1254125" algn="l"/>
              </a:tabLst>
            </a:pPr>
            <a:r>
              <a:rPr lang="en-US" b="1" dirty="0"/>
              <a:t>	</a:t>
            </a:r>
            <a:r>
              <a:rPr lang="en-US" sz="2000" b="1" dirty="0"/>
              <a:t>1.  Provides value &amp; tax information to Taxing Districts</a:t>
            </a:r>
          </a:p>
          <a:p>
            <a:pPr marL="339725" indent="-339725" eaLnBrk="1" hangingPunct="1">
              <a:lnSpc>
                <a:spcPct val="90000"/>
              </a:lnSpc>
              <a:buFont typeface="Arial" pitchFamily="34" charset="0"/>
              <a:buNone/>
              <a:tabLst>
                <a:tab pos="339725" algn="l"/>
                <a:tab pos="808038" algn="l"/>
                <a:tab pos="1254125" algn="l"/>
              </a:tabLst>
            </a:pPr>
            <a:r>
              <a:rPr lang="en-US" sz="2000" b="1" dirty="0"/>
              <a:t>	2.  Provides information to County Commissioners</a:t>
            </a:r>
          </a:p>
          <a:p>
            <a:pPr marL="339725" indent="-339725" eaLnBrk="1" hangingPunct="1">
              <a:lnSpc>
                <a:spcPct val="90000"/>
              </a:lnSpc>
              <a:buFont typeface="Arial" pitchFamily="34" charset="0"/>
              <a:buNone/>
              <a:tabLst>
                <a:tab pos="339725" algn="l"/>
                <a:tab pos="808038" algn="l"/>
                <a:tab pos="1254125" algn="l"/>
              </a:tabLst>
            </a:pPr>
            <a:r>
              <a:rPr lang="en-US" sz="2000" b="1" dirty="0"/>
              <a:t>	3.  Provides information to STC</a:t>
            </a:r>
          </a:p>
          <a:p>
            <a:pPr marL="739775" lvl="1" indent="-396875" eaLnBrk="1" hangingPunct="1">
              <a:lnSpc>
                <a:spcPct val="90000"/>
              </a:lnSpc>
              <a:buFont typeface="Arial" pitchFamily="34" charset="0"/>
              <a:buNone/>
              <a:tabLst>
                <a:tab pos="342900" algn="l"/>
                <a:tab pos="800100" algn="l"/>
                <a:tab pos="1254125" algn="l"/>
              </a:tabLst>
            </a:pPr>
            <a:r>
              <a:rPr lang="en-US" sz="2100" b="1" dirty="0"/>
              <a:t>4.  Distributes tax receipts and other revenue to districts</a:t>
            </a:r>
          </a:p>
          <a:p>
            <a:pPr marL="339725" indent="-339725" eaLnBrk="1" hangingPunct="1">
              <a:lnSpc>
                <a:spcPct val="90000"/>
              </a:lnSpc>
              <a:buFont typeface="Arial" pitchFamily="34" charset="0"/>
              <a:buNone/>
              <a:tabLst>
                <a:tab pos="339725" algn="l"/>
                <a:tab pos="808038" algn="l"/>
                <a:tab pos="1254125" algn="l"/>
              </a:tabLst>
            </a:pPr>
            <a:r>
              <a:rPr lang="en-US" b="1" u="sng" dirty="0"/>
              <a:t>County Commissioners:</a:t>
            </a:r>
          </a:p>
          <a:p>
            <a:pPr marL="339725" indent="-339725" eaLnBrk="1" hangingPunct="1">
              <a:lnSpc>
                <a:spcPct val="90000"/>
              </a:lnSpc>
              <a:buFont typeface="Arial" pitchFamily="34" charset="0"/>
              <a:buNone/>
              <a:tabLst>
                <a:tab pos="339725" algn="l"/>
                <a:tab pos="808038" algn="l"/>
                <a:tab pos="1254125" algn="l"/>
              </a:tabLst>
            </a:pPr>
            <a:r>
              <a:rPr lang="en-US" b="1" dirty="0"/>
              <a:t>	</a:t>
            </a:r>
            <a:r>
              <a:rPr lang="en-US" sz="2000" b="1" dirty="0"/>
              <a:t>1</a:t>
            </a:r>
            <a:r>
              <a:rPr lang="en-US" b="1" dirty="0"/>
              <a:t>. </a:t>
            </a:r>
            <a:r>
              <a:rPr lang="en-US" sz="2000" b="1" dirty="0"/>
              <a:t>Set levy rate</a:t>
            </a:r>
          </a:p>
          <a:p>
            <a:pPr marL="339725" indent="-339725" eaLnBrk="1" hangingPunct="1">
              <a:lnSpc>
                <a:spcPct val="90000"/>
              </a:lnSpc>
              <a:buFont typeface="Arial" pitchFamily="34" charset="0"/>
              <a:buNone/>
              <a:tabLst>
                <a:tab pos="339725" algn="l"/>
                <a:tab pos="808038" algn="l"/>
                <a:tab pos="1254125" algn="l"/>
              </a:tabLst>
            </a:pPr>
            <a:r>
              <a:rPr lang="en-US" sz="2000" b="1" dirty="0"/>
              <a:t>	2.  Approve property tax portion of budget</a:t>
            </a:r>
          </a:p>
          <a:p>
            <a:pPr marL="339725" indent="-339725" eaLnBrk="1" hangingPunct="1">
              <a:lnSpc>
                <a:spcPct val="90000"/>
              </a:lnSpc>
              <a:buFont typeface="Arial" pitchFamily="34" charset="0"/>
              <a:buNone/>
              <a:tabLst>
                <a:tab pos="339725" algn="l"/>
                <a:tab pos="808038" algn="l"/>
                <a:tab pos="1254125" algn="l"/>
              </a:tabLst>
            </a:pPr>
            <a:r>
              <a:rPr lang="en-US" sz="2000" b="1" dirty="0"/>
              <a:t>	3.  Submit levy &amp; approved budget to STC </a:t>
            </a:r>
          </a:p>
          <a:p>
            <a:pPr marL="339725" indent="-339725" eaLnBrk="1" hangingPunct="1">
              <a:lnSpc>
                <a:spcPct val="90000"/>
              </a:lnSpc>
              <a:buFont typeface="Arial" pitchFamily="34" charset="0"/>
              <a:buNone/>
              <a:tabLst>
                <a:tab pos="339725" algn="l"/>
                <a:tab pos="808038" algn="l"/>
                <a:tab pos="1254125" algn="l"/>
              </a:tabLst>
            </a:pPr>
            <a:r>
              <a:rPr lang="en-US" sz="2000" b="1" dirty="0"/>
              <a:t>		</a:t>
            </a:r>
            <a:r>
              <a:rPr lang="en-US" sz="1800" b="1" dirty="0"/>
              <a:t>(9-20-2021 or 9-27-2021 with extension)</a:t>
            </a:r>
            <a:endParaRPr lang="en-US" sz="1800" dirty="0"/>
          </a:p>
        </p:txBody>
      </p:sp>
      <p:sp>
        <p:nvSpPr>
          <p:cNvPr id="3" name="Slide Number Placeholder 2">
            <a:extLst>
              <a:ext uri="{FF2B5EF4-FFF2-40B4-BE49-F238E27FC236}">
                <a16:creationId xmlns:a16="http://schemas.microsoft.com/office/drawing/2014/main" id="{A8AC9828-5B62-41AD-9D82-65D4DE626E8A}"/>
              </a:ext>
            </a:extLst>
          </p:cNvPr>
          <p:cNvSpPr>
            <a:spLocks noGrp="1"/>
          </p:cNvSpPr>
          <p:nvPr>
            <p:ph type="sldNum" sz="quarter" idx="12"/>
          </p:nvPr>
        </p:nvSpPr>
        <p:spPr/>
        <p:txBody>
          <a:bodyPr/>
          <a:lstStyle/>
          <a:p>
            <a:pPr>
              <a:defRPr/>
            </a:pPr>
            <a:fld id="{78B82E96-E6A8-457B-BBB2-55D550541F5F}" type="slidenum">
              <a:rPr lang="en-US" smtClean="0"/>
              <a:pPr>
                <a:defRPr/>
              </a:pPr>
              <a:t>9</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4" Type="http://schemas.openxmlformats.org/officeDocument/2006/relationships/image" Target="../media/image4.jpeg"/></Relationships>
</file>

<file path=ppt/theme/theme1.xml><?xml version="1.0" encoding="utf-8"?>
<a:theme xmlns:a="http://schemas.openxmlformats.org/drawingml/2006/main" name="Celebration">
  <a:themeElements>
    <a:clrScheme name="Celebration">
      <a:dk1>
        <a:srgbClr val="49345F"/>
      </a:dk1>
      <a:lt1>
        <a:srgbClr val="DDD9C3"/>
      </a:lt1>
      <a:dk2>
        <a:srgbClr val="000000"/>
      </a:dk2>
      <a:lt2>
        <a:srgbClr val="FFFFFF"/>
      </a:lt2>
      <a:accent1>
        <a:srgbClr val="310095"/>
      </a:accent1>
      <a:accent2>
        <a:srgbClr val="886286"/>
      </a:accent2>
      <a:accent3>
        <a:srgbClr val="A082F5"/>
      </a:accent3>
      <a:accent4>
        <a:srgbClr val="5061C8"/>
      </a:accent4>
      <a:accent5>
        <a:srgbClr val="00AAAA"/>
      </a:accent5>
      <a:accent6>
        <a:srgbClr val="008040"/>
      </a:accent6>
      <a:hlink>
        <a:srgbClr val="A2A2FF"/>
      </a:hlink>
      <a:folHlink>
        <a:srgbClr val="CF9BF7"/>
      </a:folHlink>
    </a:clrScheme>
    <a:fontScheme name="Celebration">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elebr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blipFill rotWithShape="1">
          <a:blip xmlns:r="http://schemas.openxmlformats.org/officeDocument/2006/relationships" r:embed="rId1">
            <a:duotone>
              <a:schemeClr val="phClr">
                <a:tint val="30000"/>
                <a:satMod val="175000"/>
              </a:schemeClr>
              <a:schemeClr val="phClr">
                <a:shade val="50000"/>
                <a:satMod val="115000"/>
              </a:schemeClr>
            </a:duotone>
          </a:blip>
          <a:tile tx="0" ty="0" sx="80000" sy="80000" flip="none" algn="tl"/>
        </a:blip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innerShdw blurRad="76200">
              <a:srgbClr val="000000">
                <a:alpha val="50000"/>
              </a:srgbClr>
            </a:innerShdw>
          </a:effectLst>
          <a:scene3d>
            <a:camera prst="orthographicFront">
              <a:rot lat="0" lon="0" rev="0"/>
            </a:camera>
            <a:lightRig rig="soft" dir="t">
              <a:rot lat="0" lon="0" rev="7800000"/>
            </a:lightRig>
          </a:scene3d>
          <a:sp3d>
            <a:bevelT w="63500" h="38100" prst="relaxedInset"/>
          </a:sp3d>
        </a:effectStyle>
      </a:effectStyleLst>
      <a:bgFillStyleLst>
        <a:blipFill rotWithShape="1">
          <a:blip xmlns:r="http://schemas.openxmlformats.org/officeDocument/2006/relationships" r:embed="rId2">
            <a:duotone>
              <a:schemeClr val="phClr">
                <a:tint val="80000"/>
                <a:satMod val="300000"/>
                <a:lumMod val="110000"/>
              </a:schemeClr>
              <a:schemeClr val="phClr">
                <a:shade val="50000"/>
                <a:satMod val="130000"/>
                <a:lumMod val="110000"/>
              </a:schemeClr>
            </a:duotone>
          </a:blip>
          <a:stretch/>
        </a:blipFill>
        <a:blipFill rotWithShape="1">
          <a:blip xmlns:r="http://schemas.openxmlformats.org/officeDocument/2006/relationships" r:embed="rId3">
            <a:duotone>
              <a:schemeClr val="phClr">
                <a:tint val="80000"/>
                <a:satMod val="115000"/>
              </a:schemeClr>
              <a:schemeClr val="phClr">
                <a:shade val="80000"/>
                <a:satMod val="110000"/>
              </a:schemeClr>
            </a:duotone>
          </a:blip>
          <a:stretch/>
        </a:blipFill>
        <a:blipFill rotWithShape="1">
          <a:blip xmlns:r="http://schemas.openxmlformats.org/officeDocument/2006/relationships" r:embed="rId4">
            <a:duotone>
              <a:schemeClr val="phClr">
                <a:tint val="80000"/>
                <a:satMod val="115000"/>
              </a:schemeClr>
              <a:schemeClr val="phClr">
                <a:shade val="80000"/>
                <a:satMod val="110000"/>
              </a:schemeClr>
            </a:duotone>
          </a:blip>
          <a:stretch/>
        </a:blip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43144</TotalTime>
  <Words>5084</Words>
  <Application>Microsoft Office PowerPoint</Application>
  <PresentationFormat>On-screen Show (4:3)</PresentationFormat>
  <Paragraphs>558</Paragraphs>
  <Slides>67</Slides>
  <Notes>11</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67</vt:i4>
      </vt:variant>
    </vt:vector>
  </HeadingPairs>
  <TitlesOfParts>
    <vt:vector size="79" baseType="lpstr">
      <vt:lpstr>Arial</vt:lpstr>
      <vt:lpstr>Calibri</vt:lpstr>
      <vt:lpstr>Cambria</vt:lpstr>
      <vt:lpstr>Century</vt:lpstr>
      <vt:lpstr>Comic Sans MS</vt:lpstr>
      <vt:lpstr>Constantia</vt:lpstr>
      <vt:lpstr>Tahoma</vt:lpstr>
      <vt:lpstr>Times New Roman</vt:lpstr>
      <vt:lpstr>Wingdings</vt:lpstr>
      <vt:lpstr>Celebration</vt:lpstr>
      <vt:lpstr>Custom Design</vt:lpstr>
      <vt:lpstr>Equation</vt:lpstr>
      <vt:lpstr>PowerPoint Presentation</vt:lpstr>
      <vt:lpstr>Your Instructors Today are</vt:lpstr>
      <vt:lpstr>Session Goals</vt:lpstr>
      <vt:lpstr>Session Limitations</vt:lpstr>
      <vt:lpstr>Taxing District General  Budget and Levy Responsibilities</vt:lpstr>
      <vt:lpstr>PowerPoint Presentation</vt:lpstr>
      <vt:lpstr>PowerPoint Presentation</vt:lpstr>
      <vt:lpstr>Local Governing Entities Central Registry (LSO contact: Shelley Sheridan – 208-334-4832 – registry@lso.idaho.gov for questions) </vt:lpstr>
      <vt:lpstr>PowerPoint Presentation</vt:lpstr>
      <vt:lpstr>PowerPoint Presentation</vt:lpstr>
      <vt:lpstr>What Year is it Anyway?</vt:lpstr>
      <vt:lpstr>Basic Property Tax</vt:lpstr>
      <vt:lpstr>Computing Your Maximum  Non-Exempt Property Tax</vt:lpstr>
      <vt:lpstr>Property Tax Replacements</vt:lpstr>
      <vt:lpstr>Property Tax Replacements</vt:lpstr>
      <vt:lpstr>Forgone Amount (not applicable to School Districts)</vt:lpstr>
      <vt:lpstr>Forgone Amount without Budget Increase (not applicable to School Districts)</vt:lpstr>
      <vt:lpstr>Forgone Amount and Capital Projects (not applicable to School Districts)</vt:lpstr>
      <vt:lpstr>Forgone example with new changes</vt:lpstr>
      <vt:lpstr>2020/2021 Legislation</vt:lpstr>
      <vt:lpstr>(2020)HB-354 Reserved Forgone Amount</vt:lpstr>
      <vt:lpstr>HB-354 Reserved Forgone Amount</vt:lpstr>
      <vt:lpstr>HB-354 Reserve Forgone Increase</vt:lpstr>
      <vt:lpstr>HB-408 City Sales Tax Distribution Effective 7-1-2020</vt:lpstr>
      <vt:lpstr>(2020)HB-408 City Sales Tax Distribution Effective 7-1-2020</vt:lpstr>
      <vt:lpstr>(2020)HB-587 – Highway District Effective 7-1-2020</vt:lpstr>
      <vt:lpstr>HB-587 – Highway District Effective 7-1-2020</vt:lpstr>
      <vt:lpstr>HB 389</vt:lpstr>
      <vt:lpstr>Property Taxes and the 3% Cap </vt:lpstr>
      <vt:lpstr>PowerPoint Presentation</vt:lpstr>
      <vt:lpstr>Budget vs. Levy Limit</vt:lpstr>
      <vt:lpstr>Computing Your Maximum  Non-Exempt Property Tax Budget</vt:lpstr>
      <vt:lpstr>Example:  Computing 3% Portion of Increase</vt:lpstr>
      <vt:lpstr>PowerPoint Presentation</vt:lpstr>
      <vt:lpstr>Deductions Made To New Construction Roll I.C. §63-301A(1)(f) </vt:lpstr>
      <vt:lpstr>HB 389- New Construction</vt:lpstr>
      <vt:lpstr>HB 389- Property Tax cont.</vt:lpstr>
      <vt:lpstr>HB 389- Property Tax cont.</vt:lpstr>
      <vt:lpstr>Preliminary Levy Rate Calculator</vt:lpstr>
      <vt:lpstr>Preliminary Levy Rate Calculator</vt:lpstr>
      <vt:lpstr>Preliminary Levy Rate Calculator</vt:lpstr>
      <vt:lpstr>Example:  New Construction Roll</vt:lpstr>
      <vt:lpstr>Annexation Example</vt:lpstr>
      <vt:lpstr>PowerPoint Presentation</vt:lpstr>
      <vt:lpstr>PowerPoint Presentation</vt:lpstr>
      <vt:lpstr>PowerPoint Presentation</vt:lpstr>
      <vt:lpstr>PowerPoint Presentation</vt:lpstr>
      <vt:lpstr>Non-School Funds Exempt From 3% Annual Increase Cap I.C. §63-802</vt:lpstr>
      <vt:lpstr>PowerPoint Presentation</vt:lpstr>
      <vt:lpstr>Property Tax Forms</vt:lpstr>
      <vt:lpstr>List of Property Tax Related Forms</vt:lpstr>
      <vt:lpstr>PowerPoint Presentation</vt:lpstr>
      <vt:lpstr>PowerPoint Presentation</vt:lpstr>
      <vt:lpstr>PowerPoint Presentation</vt:lpstr>
      <vt:lpstr>Other L-2s </vt:lpstr>
      <vt:lpstr>Rule 803</vt:lpstr>
      <vt:lpstr>Maximum Budget and Forgone Amount Worksheet </vt:lpstr>
      <vt:lpstr>Maximum Budget and Forgone Amount Worksheet </vt:lpstr>
      <vt:lpstr>Non-School Voter Approved Fund Tracker</vt:lpstr>
      <vt:lpstr>PowerPoint Presentation</vt:lpstr>
      <vt:lpstr>School District L-2</vt:lpstr>
      <vt:lpstr>PowerPoint Presentation</vt:lpstr>
      <vt:lpstr>L-2 Worksheet</vt:lpstr>
      <vt:lpstr>District Formation or Alterations</vt:lpstr>
      <vt:lpstr>PowerPoint Presentation</vt:lpstr>
      <vt:lpstr>Changing Name of Taxing District</vt:lpstr>
      <vt:lpstr>What to Send with L-2s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Gary Houde</dc:creator>
  <cp:lastModifiedBy>Archie Keeton III</cp:lastModifiedBy>
  <cp:revision>1028</cp:revision>
  <cp:lastPrinted>2021-05-24T19:35:43Z</cp:lastPrinted>
  <dcterms:created xsi:type="dcterms:W3CDTF">2010-04-02T18:40:56Z</dcterms:created>
  <dcterms:modified xsi:type="dcterms:W3CDTF">2021-05-25T17:38:35Z</dcterms:modified>
</cp:coreProperties>
</file>