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2" r:id="rId1"/>
  </p:sldMasterIdLst>
  <p:notesMasterIdLst>
    <p:notesMasterId r:id="rId25"/>
  </p:notesMasterIdLst>
  <p:sldIdLst>
    <p:sldId id="310" r:id="rId2"/>
    <p:sldId id="312" r:id="rId3"/>
    <p:sldId id="344" r:id="rId4"/>
    <p:sldId id="337" r:id="rId5"/>
    <p:sldId id="338" r:id="rId6"/>
    <p:sldId id="339" r:id="rId7"/>
    <p:sldId id="340" r:id="rId8"/>
    <p:sldId id="342" r:id="rId9"/>
    <p:sldId id="343" r:id="rId10"/>
    <p:sldId id="345" r:id="rId11"/>
    <p:sldId id="346" r:id="rId12"/>
    <p:sldId id="316" r:id="rId13"/>
    <p:sldId id="351" r:id="rId14"/>
    <p:sldId id="347" r:id="rId15"/>
    <p:sldId id="315" r:id="rId16"/>
    <p:sldId id="348" r:id="rId17"/>
    <p:sldId id="349" r:id="rId18"/>
    <p:sldId id="317" r:id="rId19"/>
    <p:sldId id="318" r:id="rId20"/>
    <p:sldId id="328" r:id="rId21"/>
    <p:sldId id="331" r:id="rId22"/>
    <p:sldId id="352" r:id="rId23"/>
    <p:sldId id="31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758"/>
    <a:srgbClr val="404A6B"/>
    <a:srgbClr val="A00218"/>
    <a:srgbClr val="32732D"/>
    <a:srgbClr val="E59246"/>
    <a:srgbClr val="AC6B30"/>
    <a:srgbClr val="2F3166"/>
    <a:srgbClr val="47497A"/>
    <a:srgbClr val="B32931"/>
    <a:srgbClr val="5B0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61" autoAdjust="0"/>
    <p:restoredTop sz="96433" autoAdjust="0"/>
  </p:normalViewPr>
  <p:slideViewPr>
    <p:cSldViewPr snapToGrid="0" showGuides="1">
      <p:cViewPr varScale="1">
        <p:scale>
          <a:sx n="74" d="100"/>
          <a:sy n="74" d="100"/>
        </p:scale>
        <p:origin x="8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9243F-B1BB-4202-BD78-416ACA555174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D2766-C49B-4C1A-9FEE-6F146754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4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48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78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34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6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28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8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8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81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70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8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5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4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3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7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84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7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4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4" y="6356354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3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7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Date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4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4" y="6356354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0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7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Date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4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4" y="6356354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5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6" y="-73804"/>
            <a:ext cx="1511475" cy="612144"/>
            <a:chOff x="-2096383" y="21447"/>
            <a:chExt cx="1511475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321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171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0294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8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7" tooltip="PresentationGo!"/>
              </a:rPr>
              <a:t>presentationgo.com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503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94" r:id="rId2"/>
    <p:sldLayoutId id="2147483717" r:id="rId3"/>
    <p:sldLayoutId id="2147483718" r:id="rId4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acountyelections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Elections 101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1919" y="6134100"/>
            <a:ext cx="8932381" cy="711200"/>
          </a:xfrm>
        </p:spPr>
        <p:txBody>
          <a:bodyPr>
            <a:normAutofit/>
          </a:bodyPr>
          <a:lstStyle/>
          <a:p>
            <a:r>
              <a:rPr lang="en-US" sz="2400" dirty="0"/>
              <a:t>By Phil McGrane, Ada County Clerk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00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8E4E-CEC0-4FE9-8DFB-7462672E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Home Sweet Home</a:t>
            </a:r>
          </a:p>
        </p:txBody>
      </p:sp>
      <p:pic>
        <p:nvPicPr>
          <p:cNvPr id="5" name="Picture 2" descr="http://www.boiseweekly.com/imager/b/magnum/2365375/78fe/news_feature1-1_Redistricting.jpg">
            <a:extLst>
              <a:ext uri="{FF2B5EF4-FFF2-40B4-BE49-F238E27FC236}">
                <a16:creationId xmlns:a16="http://schemas.microsoft.com/office/drawing/2014/main" id="{B12A819E-B2BC-43F2-A135-01D3907067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" r="1" b="8082"/>
          <a:stretch/>
        </p:blipFill>
        <p:spPr bwMode="auto">
          <a:xfrm>
            <a:off x="628650" y="1825625"/>
            <a:ext cx="7886700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4105-232B-4383-BFD3-DF7693C2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9854" y="6356354"/>
            <a:ext cx="106429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CC9C451-86A5-4877-BC2B-56C7505A3B3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8E4E-CEC0-4FE9-8DFB-7462672E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Idaho Law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FB134-4086-4C33-80ED-60B47D2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Let’s Start with HAVA… </a:t>
            </a:r>
            <a:r>
              <a:rPr lang="en-US" dirty="0"/>
              <a:t>– Statewide voter registration system, new election equipment, accessible voting for the disabled</a:t>
            </a:r>
          </a:p>
          <a:p>
            <a:r>
              <a:rPr lang="en-US" b="1" dirty="0"/>
              <a:t>2009 Election Consolidation </a:t>
            </a:r>
            <a:r>
              <a:rPr lang="en-US" dirty="0"/>
              <a:t>– the Clerk is now in charge</a:t>
            </a:r>
            <a:endParaRPr lang="en-US" b="1" dirty="0"/>
          </a:p>
          <a:p>
            <a:r>
              <a:rPr lang="en-US" b="1" dirty="0"/>
              <a:t>2010 Voter ID &amp; Affidavit</a:t>
            </a:r>
          </a:p>
          <a:p>
            <a:r>
              <a:rPr lang="en-US" b="1" dirty="0"/>
              <a:t>2011 Close Primary </a:t>
            </a:r>
            <a:r>
              <a:rPr lang="en-US" dirty="0"/>
              <a:t>– Idaho GOP v. Ysursa &amp; the 1</a:t>
            </a:r>
            <a:r>
              <a:rPr lang="en-US" baseline="30000" dirty="0"/>
              <a:t>st</a:t>
            </a:r>
            <a:r>
              <a:rPr lang="en-US" dirty="0"/>
              <a:t> 			        Amendment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4105-232B-4383-BFD3-DF7693C2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7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Other Elections Stuff…</a:t>
            </a:r>
          </a:p>
        </p:txBody>
      </p:sp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151E6ABF-1EF9-4DE4-87E7-07A1824DC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57" r="1" b="958"/>
          <a:stretch/>
        </p:blipFill>
        <p:spPr>
          <a:xfrm>
            <a:off x="628650" y="1433739"/>
            <a:ext cx="788670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039854" y="6356354"/>
            <a:ext cx="106429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CC9C451-86A5-4877-BC2B-56C7505A3B3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05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Idaho Statewide Voter Registration System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039854" y="6356354"/>
            <a:ext cx="106429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CC9C451-86A5-4877-BC2B-56C7505A3B3C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0F4AE-89E2-40D1-9342-F2255488C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May be an image of screen">
            <a:extLst>
              <a:ext uri="{FF2B5EF4-FFF2-40B4-BE49-F238E27FC236}">
                <a16:creationId xmlns:a16="http://schemas.microsoft.com/office/drawing/2014/main" id="{492A4FBC-6924-4BAA-A436-1CC3CBC5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68" y="1690692"/>
            <a:ext cx="5592264" cy="4382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931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Elections Equipment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Optical/Digital Scan</a:t>
            </a:r>
            <a:endParaRPr lang="en-US" sz="2800" dirty="0"/>
          </a:p>
          <a:p>
            <a:pPr lvl="1"/>
            <a:endParaRPr lang="en-US" sz="3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126" name="Picture 6" descr="DS850 - Election Systems &amp; Software">
            <a:extLst>
              <a:ext uri="{FF2B5EF4-FFF2-40B4-BE49-F238E27FC236}">
                <a16:creationId xmlns:a16="http://schemas.microsoft.com/office/drawing/2014/main" id="{B38C1764-7894-4B36-B615-4B7C59118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2525391"/>
            <a:ext cx="4502427" cy="300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8973C447-A51D-4FAF-AB78-4F1540CBEF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94" r="10794"/>
          <a:stretch>
            <a:fillRect/>
          </a:stretch>
        </p:blipFill>
        <p:spPr>
          <a:xfrm rot="16200000" flipH="1">
            <a:off x="906060" y="2951982"/>
            <a:ext cx="3001549" cy="215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903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Elections Equipment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DRE – Direct-Recording Electronic Voting Machine</a:t>
            </a:r>
            <a:endParaRPr lang="en-US" sz="2800" dirty="0"/>
          </a:p>
          <a:p>
            <a:pPr lvl="1"/>
            <a:endParaRPr lang="en-US" sz="3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8" name="Picture 8" descr="Voting machines">
            <a:extLst>
              <a:ext uri="{FF2B5EF4-FFF2-40B4-BE49-F238E27FC236}">
                <a16:creationId xmlns:a16="http://schemas.microsoft.com/office/drawing/2014/main" id="{BB76C422-C514-4B5E-946C-A085A377B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18" y="2579960"/>
            <a:ext cx="3979817" cy="331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7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Elections Equipment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BMD – Ballot Marking Device</a:t>
            </a:r>
            <a:endParaRPr lang="en-US" sz="2800" dirty="0"/>
          </a:p>
          <a:p>
            <a:pPr lvl="1"/>
            <a:endParaRPr lang="en-US" sz="3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146" name="Picture 2" descr="How to Use the ES&amp;S AutoMARK - YouTube">
            <a:extLst>
              <a:ext uri="{FF2B5EF4-FFF2-40B4-BE49-F238E27FC236}">
                <a16:creationId xmlns:a16="http://schemas.microsoft.com/office/drawing/2014/main" id="{0C87B27A-0900-4F1A-9DE1-7BCEE07B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2515689"/>
            <a:ext cx="3882390" cy="291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41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Elections Equipment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Hand Count</a:t>
            </a:r>
            <a:endParaRPr lang="en-US" sz="2800" dirty="0"/>
          </a:p>
          <a:p>
            <a:pPr lvl="1"/>
            <a:endParaRPr lang="en-US" sz="3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FC9D1D08-087B-470F-B2BA-4C5401FAB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79" t="6932" b="6932"/>
          <a:stretch/>
        </p:blipFill>
        <p:spPr>
          <a:xfrm>
            <a:off x="3640183" y="2019553"/>
            <a:ext cx="4875167" cy="328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879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Planning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sz="3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E4706493-D493-4517-90CD-87E7E2B29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b="13661"/>
          <a:stretch>
            <a:fillRect/>
          </a:stretch>
        </p:blipFill>
        <p:spPr>
          <a:xfrm>
            <a:off x="889981" y="1825625"/>
            <a:ext cx="7364037" cy="356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012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Forms of Voting</a:t>
            </a:r>
          </a:p>
          <a:p>
            <a:pPr lvl="1"/>
            <a:r>
              <a:rPr lang="en-US" sz="2800" dirty="0"/>
              <a:t>Polling Places</a:t>
            </a:r>
          </a:p>
          <a:p>
            <a:pPr lvl="1"/>
            <a:r>
              <a:rPr lang="en-US" sz="2800" dirty="0"/>
              <a:t>Vote by Mail/Absentee</a:t>
            </a:r>
          </a:p>
          <a:p>
            <a:pPr lvl="1"/>
            <a:r>
              <a:rPr lang="en-US" sz="2800" dirty="0"/>
              <a:t>Early Voting</a:t>
            </a:r>
          </a:p>
          <a:p>
            <a:pPr lvl="1"/>
            <a:endParaRPr lang="en-US" sz="3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 descr="Why vote-by-mail may not save our elections from the viru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56" y="2355313"/>
            <a:ext cx="2742933" cy="182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ection Day 2018: Having trouble voting in N.J.? Here's what you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689" y="281959"/>
            <a:ext cx="2695669" cy="1738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320" y="4517742"/>
            <a:ext cx="2695669" cy="151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74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4258288" cy="4351338"/>
          </a:xfrm>
        </p:spPr>
        <p:txBody>
          <a:bodyPr>
            <a:normAutofit/>
          </a:bodyPr>
          <a:lstStyle/>
          <a:p>
            <a:pPr lvl="0"/>
            <a:r>
              <a:rPr lang="en-US" sz="3600" b="1" dirty="0"/>
              <a:t>Made in the U.S.A   </a:t>
            </a:r>
            <a:r>
              <a:rPr lang="en-US" sz="3600" dirty="0"/>
              <a:t>A Quick(</a:t>
            </a:r>
            <a:r>
              <a:rPr lang="en-US" sz="3600" dirty="0" err="1"/>
              <a:t>ish</a:t>
            </a:r>
            <a:r>
              <a:rPr lang="en-US" sz="3600" dirty="0"/>
              <a:t>) History</a:t>
            </a:r>
          </a:p>
          <a:p>
            <a:r>
              <a:rPr lang="en-US" sz="3600" b="1" dirty="0"/>
              <a:t>An Idaho Look</a:t>
            </a:r>
          </a:p>
          <a:p>
            <a:pPr lvl="0"/>
            <a:r>
              <a:rPr lang="en-US" sz="3600" dirty="0"/>
              <a:t>DREs, Provisional Ballots, and other election stuff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38" y="1825625"/>
            <a:ext cx="3628411" cy="204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76714" y="4001294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Phil &amp; Andy McGrane Voting</a:t>
            </a:r>
          </a:p>
        </p:txBody>
      </p:sp>
    </p:spTree>
    <p:extLst>
      <p:ext uri="{BB962C8B-B14F-4D97-AF65-F5344CB8AC3E}">
        <p14:creationId xmlns:p14="http://schemas.microsoft.com/office/powerpoint/2010/main" val="1761836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Time Lapse of Absentee opening (1)">
            <a:hlinkClick r:id="" action="ppaction://media"/>
            <a:extLst>
              <a:ext uri="{FF2B5EF4-FFF2-40B4-BE49-F238E27FC236}">
                <a16:creationId xmlns:a16="http://schemas.microsoft.com/office/drawing/2014/main" id="{2EDD3B08-5093-44A6-B917-C55D049EE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4358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7775" y="1397651"/>
            <a:ext cx="664845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748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776DAA76-44FD-4FDE-9E44-6C3A46768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" b="1637"/>
          <a:stretch>
            <a:fillRect/>
          </a:stretch>
        </p:blipFill>
        <p:spPr>
          <a:xfrm>
            <a:off x="628650" y="688524"/>
            <a:ext cx="7979162" cy="3866059"/>
          </a:xfrm>
          <a:prstGeom prst="snip2DiagRect">
            <a:avLst>
              <a:gd name="adj1" fmla="val 10815"/>
              <a:gd name="adj2" fmla="val 0"/>
            </a:avLst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198A2-FB54-4301-AEEA-C0C47854A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6853BD0-16E0-4D9B-A122-9B67F58D4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41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82939" y="1690692"/>
            <a:ext cx="5494747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Phil McGrane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Ada County Clerk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3"/>
              </a:rPr>
              <a:t>www.AdaCountyElections.com</a:t>
            </a:r>
            <a:r>
              <a:rPr lang="en-US" sz="3200" dirty="0"/>
              <a:t>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(208) 287-6860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elections@adacounty.id.gov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1" y="1845943"/>
            <a:ext cx="2657299" cy="2657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86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8DD0A1DC-CF0F-4EF7-B8CA-59D12F74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Aint no need to watch where I'm going, Just need to know where I been&quot; ~ Mater | Disney tattoos, Tow mater, Movies showing">
            <a:extLst>
              <a:ext uri="{FF2B5EF4-FFF2-40B4-BE49-F238E27FC236}">
                <a16:creationId xmlns:a16="http://schemas.microsoft.com/office/drawing/2014/main" id="{49A6499A-45B6-4F51-94A1-715432B585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611442"/>
            <a:ext cx="7886700" cy="421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CF540-1959-4FA6-A2A0-E54D08891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9854" y="6356354"/>
            <a:ext cx="106429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CC9C451-86A5-4877-BC2B-56C7505A3B3C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0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1EC04-5FAC-4F30-BF60-7EEB6621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BBC96-5354-4A4A-91B9-72D38A0F3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88387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U.S. Constitution, Article I Section 4</a:t>
            </a:r>
          </a:p>
          <a:p>
            <a:pPr marL="0" indent="0" algn="ctr">
              <a:buNone/>
            </a:pPr>
            <a:r>
              <a:rPr lang="en-US" sz="2400" b="0" i="1" dirty="0">
                <a:solidFill>
                  <a:srgbClr val="242424"/>
                </a:solidFill>
                <a:effectLst/>
                <a:latin typeface="Open Sans" panose="020B0606030504020204"/>
              </a:rPr>
              <a:t>“The times, places and manner of holding elections for Senators and Representatives, </a:t>
            </a:r>
            <a:r>
              <a:rPr lang="en-US" sz="2400" b="1" i="1" dirty="0">
                <a:solidFill>
                  <a:srgbClr val="242424"/>
                </a:solidFill>
                <a:effectLst/>
                <a:latin typeface="Open Sans" panose="020B0606030504020204"/>
              </a:rPr>
              <a:t>shall be prescribed in each state </a:t>
            </a:r>
            <a:r>
              <a:rPr lang="en-US" sz="2400" b="0" i="1" dirty="0">
                <a:solidFill>
                  <a:srgbClr val="242424"/>
                </a:solidFill>
                <a:effectLst/>
                <a:latin typeface="Open Sans" panose="020B0606030504020204"/>
              </a:rPr>
              <a:t>by the legislature thereof; but the Congress</a:t>
            </a:r>
            <a:r>
              <a:rPr lang="en-US" sz="2400" b="0" i="1" u="sng" dirty="0">
                <a:solidFill>
                  <a:srgbClr val="242424"/>
                </a:solidFill>
                <a:effectLst/>
                <a:latin typeface="Open Sans" panose="020B0606030504020204"/>
              </a:rPr>
              <a:t> may </a:t>
            </a:r>
            <a:r>
              <a:rPr lang="en-US" sz="2400" b="0" i="1" dirty="0">
                <a:solidFill>
                  <a:srgbClr val="242424"/>
                </a:solidFill>
                <a:effectLst/>
                <a:latin typeface="Open Sans" panose="020B0606030504020204"/>
              </a:rPr>
              <a:t>at any time by law make or alter such regulations.”</a:t>
            </a:r>
            <a:endParaRPr lang="en-US" sz="24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6F946-1E5C-4D48-8EAC-3F2458F9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Timeline Shows How Voting Rights in America Have Changed Over Time">
            <a:extLst>
              <a:ext uri="{FF2B5EF4-FFF2-40B4-BE49-F238E27FC236}">
                <a16:creationId xmlns:a16="http://schemas.microsoft.com/office/drawing/2014/main" id="{54EA888A-34C7-49E0-BBA3-1CDE928BF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4" y="2274766"/>
            <a:ext cx="3005818" cy="230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8E4E-CEC0-4FE9-8DFB-7462672E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Run Through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FB134-4086-4C33-80ED-60B47D2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1788 U.S. Constitution Ratified </a:t>
            </a:r>
            <a:r>
              <a:rPr lang="en-US" dirty="0"/>
              <a:t>– Christian, white, property owning, men over 21 can vote.</a:t>
            </a:r>
          </a:p>
          <a:p>
            <a:r>
              <a:rPr lang="en-US" b="1" dirty="0"/>
              <a:t>1845 Election Day Set </a:t>
            </a:r>
            <a:r>
              <a:rPr lang="en-US" dirty="0"/>
              <a:t>– Congress sets the first Tuesday following the first Monday as Election Day</a:t>
            </a:r>
          </a:p>
          <a:p>
            <a:r>
              <a:rPr lang="en-US" b="1" dirty="0"/>
              <a:t>1856</a:t>
            </a:r>
            <a:r>
              <a:rPr lang="en-US" dirty="0"/>
              <a:t> – All white men could vote</a:t>
            </a:r>
          </a:p>
          <a:p>
            <a:r>
              <a:rPr lang="en-US" b="1" dirty="0"/>
              <a:t>1870 Fifteenth Amendment </a:t>
            </a:r>
            <a:r>
              <a:rPr lang="en-US" dirty="0"/>
              <a:t>– cannot deny voting based upon race, color, or prior servitude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4105-232B-4383-BFD3-DF7693C2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4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8E4E-CEC0-4FE9-8DFB-7462672E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Run Through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FB134-4086-4C33-80ED-60B47D2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1896 Idaho Recognizes Women’s Right to Vote</a:t>
            </a:r>
          </a:p>
          <a:p>
            <a:r>
              <a:rPr lang="en-US" b="1" dirty="0"/>
              <a:t>1900ish </a:t>
            </a:r>
            <a:r>
              <a:rPr lang="en-US" dirty="0"/>
              <a:t>– Primary Elections adopted</a:t>
            </a:r>
            <a:endParaRPr lang="en-US" b="1" dirty="0"/>
          </a:p>
          <a:p>
            <a:r>
              <a:rPr lang="en-US" b="1" dirty="0"/>
              <a:t>1920 Nineteenth Amendment </a:t>
            </a:r>
            <a:r>
              <a:rPr lang="en-US" dirty="0"/>
              <a:t>– Women have the right to vote</a:t>
            </a:r>
          </a:p>
          <a:p>
            <a:r>
              <a:rPr lang="en-US" b="1" dirty="0"/>
              <a:t>1964 24th Amendment </a:t>
            </a:r>
            <a:r>
              <a:rPr lang="en-US" dirty="0"/>
              <a:t>– No poll taxes</a:t>
            </a:r>
          </a:p>
          <a:p>
            <a:r>
              <a:rPr lang="en-US" b="1" dirty="0"/>
              <a:t>1965 Voting Rights Act </a:t>
            </a:r>
            <a:r>
              <a:rPr lang="en-US" dirty="0"/>
              <a:t>– aimed to prevent restrictive voting practices, introduces preclearance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4105-232B-4383-BFD3-DF7693C2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7EF77B96-E233-4E37-A5EE-0A8CFDD43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9492" y1="68066" x2="23535" y2="80566"/>
                        <a14:foregroundMark x1="20508" y1="61426" x2="50488" y2="78711"/>
                        <a14:foregroundMark x1="82324" y1="64551" x2="33203" y2="63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9787" y="3338512"/>
            <a:ext cx="1325563" cy="132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0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8E4E-CEC0-4FE9-8DFB-7462672E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Run Through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FB134-4086-4C33-80ED-60B47D2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1971 26th Amendment </a:t>
            </a:r>
            <a:r>
              <a:rPr lang="en-US" dirty="0"/>
              <a:t>– 18 year old's can vote</a:t>
            </a:r>
          </a:p>
          <a:p>
            <a:r>
              <a:rPr lang="en-US" b="1" dirty="0"/>
              <a:t>1971 Federal Election Campaign Act</a:t>
            </a:r>
          </a:p>
          <a:p>
            <a:r>
              <a:rPr lang="en-US" b="1" dirty="0"/>
              <a:t>1975 Languages added to Voting Rights Act</a:t>
            </a:r>
          </a:p>
          <a:p>
            <a:r>
              <a:rPr lang="en-US" b="1" dirty="0"/>
              <a:t>1982 Disabilities added to Voting Rights Act</a:t>
            </a:r>
          </a:p>
          <a:p>
            <a:r>
              <a:rPr lang="en-US" b="1" dirty="0"/>
              <a:t>1986 UOCAVA </a:t>
            </a:r>
            <a:r>
              <a:rPr lang="en-US" dirty="0"/>
              <a:t>– Federal Overseas Voting Protected</a:t>
            </a:r>
            <a:endParaRPr lang="en-US" b="1" dirty="0"/>
          </a:p>
          <a:p>
            <a:r>
              <a:rPr lang="en-US" b="1" dirty="0"/>
              <a:t>1993 National Voter Registration Act </a:t>
            </a:r>
            <a:r>
              <a:rPr lang="en-US" dirty="0"/>
              <a:t>– Motor Voter law, Same Day Registration States Exempt</a:t>
            </a:r>
            <a:endParaRPr lang="en-US" b="1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4105-232B-4383-BFD3-DF7693C2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8E4E-CEC0-4FE9-8DFB-7462672E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Run Through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FB134-4086-4C33-80ED-60B47D2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2000 Bush v. Gore…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4105-232B-4383-BFD3-DF7693C2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E45E0E-34B6-46D1-9736-A4ABEA7B1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45" y="2267950"/>
            <a:ext cx="6545309" cy="34326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439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8E4E-CEC0-4FE9-8DFB-7462672E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Run Through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FB134-4086-4C33-80ED-60B47D2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2002 Help America Vote Act (HAVA) </a:t>
            </a:r>
            <a:r>
              <a:rPr lang="en-US" dirty="0"/>
              <a:t>– Statewide voter registration system, new election equipment, provisional ballots, accessible voting for the disabled</a:t>
            </a:r>
          </a:p>
          <a:p>
            <a:r>
              <a:rPr lang="en-US" b="1" dirty="0"/>
              <a:t>2009 MOVE Act </a:t>
            </a:r>
            <a:r>
              <a:rPr lang="en-US" dirty="0"/>
              <a:t>– Military &amp; Overseas Voter Empowerment Act (UOCAVA 2.0) </a:t>
            </a:r>
            <a:endParaRPr lang="en-US" b="1" dirty="0"/>
          </a:p>
          <a:p>
            <a:r>
              <a:rPr lang="en-US" b="1" dirty="0"/>
              <a:t>Next…???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4105-232B-4383-BFD3-DF7693C2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 descr="Provisional Ballots Protect The Right To Vote. It's A Way To Ensure Every  Vote Is Counted | Cognoscenti">
            <a:extLst>
              <a:ext uri="{FF2B5EF4-FFF2-40B4-BE49-F238E27FC236}">
                <a16:creationId xmlns:a16="http://schemas.microsoft.com/office/drawing/2014/main" id="{9657E267-3895-4027-BE90-8DB167B3B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931" y="4069976"/>
            <a:ext cx="2726419" cy="1775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2145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B 2020 Conf - Elections" id="{5FEA4007-CF2D-4625-861A-DAB0F774AB5D}" vid="{55EAF72B-A1A8-44F2-A827-25E6271CDF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6619</TotalTime>
  <Words>607</Words>
  <Application>Microsoft Office PowerPoint</Application>
  <PresentationFormat>On-screen Show (4:3)</PresentationFormat>
  <Paragraphs>110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Open Sans</vt:lpstr>
      <vt:lpstr>Custom Design</vt:lpstr>
      <vt:lpstr>Elections 101</vt:lpstr>
      <vt:lpstr>Agenda</vt:lpstr>
      <vt:lpstr>PowerPoint Presentation</vt:lpstr>
      <vt:lpstr>Where do we start</vt:lpstr>
      <vt:lpstr>A Quick Run Through History</vt:lpstr>
      <vt:lpstr>A Quick Run Through History</vt:lpstr>
      <vt:lpstr>A Quick Run Through History</vt:lpstr>
      <vt:lpstr>A Quick Run Through History</vt:lpstr>
      <vt:lpstr>A Quick Run Through History</vt:lpstr>
      <vt:lpstr>Home Sweet Home</vt:lpstr>
      <vt:lpstr>Key Idaho Law Changes</vt:lpstr>
      <vt:lpstr>Other Elections Stuff…</vt:lpstr>
      <vt:lpstr>Idaho Statewide Voter Registration System </vt:lpstr>
      <vt:lpstr>Elections Equipment</vt:lpstr>
      <vt:lpstr>Elections Equipment</vt:lpstr>
      <vt:lpstr>Elections Equipment</vt:lpstr>
      <vt:lpstr>Elections Equipment</vt:lpstr>
      <vt:lpstr>Event Planning</vt:lpstr>
      <vt:lpstr>Background</vt:lpstr>
      <vt:lpstr>PowerPoint Presentation</vt:lpstr>
      <vt:lpstr>Questions?</vt:lpstr>
      <vt:lpstr>PowerPoint Presentation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with Flag of the USA</dc:title>
  <dc:creator>PresentationGo.com</dc:creator>
  <dc:description>© Copyright PresentationGo.com</dc:description>
  <cp:lastModifiedBy>Phil McGrane</cp:lastModifiedBy>
  <cp:revision>34</cp:revision>
  <dcterms:created xsi:type="dcterms:W3CDTF">2016-02-04T03:43:15Z</dcterms:created>
  <dcterms:modified xsi:type="dcterms:W3CDTF">2021-04-20T14:47:31Z</dcterms:modified>
</cp:coreProperties>
</file>