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8" r:id="rId2"/>
    <p:sldId id="294" r:id="rId3"/>
    <p:sldId id="279" r:id="rId4"/>
    <p:sldId id="281" r:id="rId5"/>
    <p:sldId id="315" r:id="rId6"/>
    <p:sldId id="295" r:id="rId7"/>
    <p:sldId id="297" r:id="rId8"/>
    <p:sldId id="320" r:id="rId9"/>
    <p:sldId id="307" r:id="rId10"/>
    <p:sldId id="300" r:id="rId11"/>
    <p:sldId id="272" r:id="rId12"/>
    <p:sldId id="264" r:id="rId13"/>
    <p:sldId id="317" r:id="rId14"/>
    <p:sldId id="304" r:id="rId15"/>
    <p:sldId id="306" r:id="rId16"/>
    <p:sldId id="285" r:id="rId17"/>
    <p:sldId id="319" r:id="rId18"/>
    <p:sldId id="305" r:id="rId19"/>
    <p:sldId id="286" r:id="rId20"/>
    <p:sldId id="308" r:id="rId21"/>
    <p:sldId id="274" r:id="rId22"/>
    <p:sldId id="314" r:id="rId23"/>
    <p:sldId id="311" r:id="rId24"/>
    <p:sldId id="312" r:id="rId25"/>
    <p:sldId id="316" r:id="rId26"/>
    <p:sldId id="277" r:id="rId27"/>
    <p:sldId id="26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D7B4E-472B-47C4-AA7C-9F1866DFE9A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751547B-E4B1-4866-9BE0-48CB0E73C1AD}">
      <dgm:prSet/>
      <dgm:spPr/>
      <dgm:t>
        <a:bodyPr/>
        <a:lstStyle/>
        <a:p>
          <a:r>
            <a:rPr lang="en-US"/>
            <a:t>Increased Documentation</a:t>
          </a:r>
        </a:p>
      </dgm:t>
    </dgm:pt>
    <dgm:pt modelId="{E542B799-6756-4B31-959A-0F83820BBE2F}" type="parTrans" cxnId="{611A03FA-72E9-4CB9-A612-12D7C11C4135}">
      <dgm:prSet/>
      <dgm:spPr/>
      <dgm:t>
        <a:bodyPr/>
        <a:lstStyle/>
        <a:p>
          <a:endParaRPr lang="en-US"/>
        </a:p>
      </dgm:t>
    </dgm:pt>
    <dgm:pt modelId="{21C431E3-F083-482C-8FFA-2BEB8FE039EF}" type="sibTrans" cxnId="{611A03FA-72E9-4CB9-A612-12D7C11C4135}">
      <dgm:prSet/>
      <dgm:spPr/>
      <dgm:t>
        <a:bodyPr/>
        <a:lstStyle/>
        <a:p>
          <a:endParaRPr lang="en-US"/>
        </a:p>
      </dgm:t>
    </dgm:pt>
    <dgm:pt modelId="{BF8EE22D-2A92-4C27-A47F-31B79CA116D1}">
      <dgm:prSet/>
      <dgm:spPr/>
      <dgm:t>
        <a:bodyPr/>
        <a:lstStyle/>
        <a:p>
          <a:r>
            <a:rPr lang="en-US"/>
            <a:t>Video or Pictures</a:t>
          </a:r>
        </a:p>
      </dgm:t>
    </dgm:pt>
    <dgm:pt modelId="{0529147B-EFFA-4E3E-995A-E8BBAF30E32F}" type="parTrans" cxnId="{D2D64673-C57F-49D2-9C82-FF818D1EEEB7}">
      <dgm:prSet/>
      <dgm:spPr/>
      <dgm:t>
        <a:bodyPr/>
        <a:lstStyle/>
        <a:p>
          <a:endParaRPr lang="en-US"/>
        </a:p>
      </dgm:t>
    </dgm:pt>
    <dgm:pt modelId="{43C964C7-ECA9-464D-ACC3-8DB043BEAEA3}" type="sibTrans" cxnId="{D2D64673-C57F-49D2-9C82-FF818D1EEEB7}">
      <dgm:prSet/>
      <dgm:spPr/>
      <dgm:t>
        <a:bodyPr/>
        <a:lstStyle/>
        <a:p>
          <a:endParaRPr lang="en-US"/>
        </a:p>
      </dgm:t>
    </dgm:pt>
    <dgm:pt modelId="{FBD266CA-C861-4B39-BBCD-6D0E0C09D790}">
      <dgm:prSet/>
      <dgm:spPr/>
      <dgm:t>
        <a:bodyPr/>
        <a:lstStyle/>
        <a:p>
          <a:r>
            <a:rPr lang="en-US"/>
            <a:t>Cultural Shift</a:t>
          </a:r>
        </a:p>
      </dgm:t>
    </dgm:pt>
    <dgm:pt modelId="{E55AC2D1-1C5F-4503-B974-7C4299539C0C}" type="parTrans" cxnId="{2ED95EEB-0298-4983-8A46-C327DC9FF62C}">
      <dgm:prSet/>
      <dgm:spPr/>
      <dgm:t>
        <a:bodyPr/>
        <a:lstStyle/>
        <a:p>
          <a:endParaRPr lang="en-US"/>
        </a:p>
      </dgm:t>
    </dgm:pt>
    <dgm:pt modelId="{2581EA61-DBBA-4071-BC9C-654B4A7B421E}" type="sibTrans" cxnId="{2ED95EEB-0298-4983-8A46-C327DC9FF62C}">
      <dgm:prSet/>
      <dgm:spPr/>
      <dgm:t>
        <a:bodyPr/>
        <a:lstStyle/>
        <a:p>
          <a:endParaRPr lang="en-US"/>
        </a:p>
      </dgm:t>
    </dgm:pt>
    <dgm:pt modelId="{894C8AE9-5153-424C-BB04-53CD33B5411B}">
      <dgm:prSet/>
      <dgm:spPr/>
      <dgm:t>
        <a:bodyPr/>
        <a:lstStyle/>
        <a:p>
          <a:r>
            <a:rPr lang="en-US"/>
            <a:t>Driven Narrative</a:t>
          </a:r>
        </a:p>
      </dgm:t>
    </dgm:pt>
    <dgm:pt modelId="{A2DDC2FF-0B56-4AF6-94EF-2F2928DC5CEE}" type="parTrans" cxnId="{928BC81F-4AD4-4B7A-8CF3-798CCB63B16B}">
      <dgm:prSet/>
      <dgm:spPr/>
      <dgm:t>
        <a:bodyPr/>
        <a:lstStyle/>
        <a:p>
          <a:endParaRPr lang="en-US"/>
        </a:p>
      </dgm:t>
    </dgm:pt>
    <dgm:pt modelId="{8425B846-CE76-4C11-ACBF-87231CAE9449}" type="sibTrans" cxnId="{928BC81F-4AD4-4B7A-8CF3-798CCB63B16B}">
      <dgm:prSet/>
      <dgm:spPr/>
      <dgm:t>
        <a:bodyPr/>
        <a:lstStyle/>
        <a:p>
          <a:endParaRPr lang="en-US"/>
        </a:p>
      </dgm:t>
    </dgm:pt>
    <dgm:pt modelId="{3AC229A8-85BE-47B1-A0ED-E84DA948D11C}">
      <dgm:prSet/>
      <dgm:spPr/>
      <dgm:t>
        <a:bodyPr/>
        <a:lstStyle/>
        <a:p>
          <a:r>
            <a:rPr lang="en-US"/>
            <a:t>Inflammatory</a:t>
          </a:r>
        </a:p>
      </dgm:t>
    </dgm:pt>
    <dgm:pt modelId="{7B3B6E7C-11A3-4CC5-9616-2D939380E8B8}" type="parTrans" cxnId="{1A83831B-01FD-49F2-8360-49E853C62576}">
      <dgm:prSet/>
      <dgm:spPr/>
      <dgm:t>
        <a:bodyPr/>
        <a:lstStyle/>
        <a:p>
          <a:endParaRPr lang="en-US"/>
        </a:p>
      </dgm:t>
    </dgm:pt>
    <dgm:pt modelId="{B8FF4CBE-925C-4E1F-9678-87793DEF06AD}" type="sibTrans" cxnId="{1A83831B-01FD-49F2-8360-49E853C62576}">
      <dgm:prSet/>
      <dgm:spPr/>
      <dgm:t>
        <a:bodyPr/>
        <a:lstStyle/>
        <a:p>
          <a:endParaRPr lang="en-US"/>
        </a:p>
      </dgm:t>
    </dgm:pt>
    <dgm:pt modelId="{B6B03A7F-AA35-467F-8E6C-2A54E3F293D9}">
      <dgm:prSet/>
      <dgm:spPr/>
      <dgm:t>
        <a:bodyPr/>
        <a:lstStyle/>
        <a:p>
          <a:r>
            <a:rPr lang="en-US"/>
            <a:t>Increased Damage Awards</a:t>
          </a:r>
        </a:p>
      </dgm:t>
    </dgm:pt>
    <dgm:pt modelId="{BDF21958-15E6-4610-B807-7EC40D997FEE}" type="parTrans" cxnId="{401713D9-0EE5-466D-885F-CECB034C5133}">
      <dgm:prSet/>
      <dgm:spPr/>
      <dgm:t>
        <a:bodyPr/>
        <a:lstStyle/>
        <a:p>
          <a:endParaRPr lang="en-US"/>
        </a:p>
      </dgm:t>
    </dgm:pt>
    <dgm:pt modelId="{ADD7FA5F-83F5-41E1-84E0-D8B251A20B19}" type="sibTrans" cxnId="{401713D9-0EE5-466D-885F-CECB034C5133}">
      <dgm:prSet/>
      <dgm:spPr/>
      <dgm:t>
        <a:bodyPr/>
        <a:lstStyle/>
        <a:p>
          <a:endParaRPr lang="en-US"/>
        </a:p>
      </dgm:t>
    </dgm:pt>
    <dgm:pt modelId="{6DD422AC-D3C9-4A6C-86CF-9BD6C4A25A64}" type="pres">
      <dgm:prSet presAssocID="{E47D7B4E-472B-47C4-AA7C-9F1866DFE9AC}" presName="Name0" presStyleCnt="0">
        <dgm:presLayoutVars>
          <dgm:dir/>
          <dgm:animLvl val="lvl"/>
          <dgm:resizeHandles val="exact"/>
        </dgm:presLayoutVars>
      </dgm:prSet>
      <dgm:spPr/>
    </dgm:pt>
    <dgm:pt modelId="{47A1E2C9-25B4-49B1-917F-320E3F79F23E}" type="pres">
      <dgm:prSet presAssocID="{6751547B-E4B1-4866-9BE0-48CB0E73C1AD}" presName="linNode" presStyleCnt="0"/>
      <dgm:spPr/>
    </dgm:pt>
    <dgm:pt modelId="{31F86E71-3D24-4676-B9F3-C3189FFBECB3}" type="pres">
      <dgm:prSet presAssocID="{6751547B-E4B1-4866-9BE0-48CB0E73C1A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892D45C6-3FBA-4535-B14E-10CA577B0EE7}" type="pres">
      <dgm:prSet presAssocID="{6751547B-E4B1-4866-9BE0-48CB0E73C1AD}" presName="descendantText" presStyleLbl="alignAccFollowNode1" presStyleIdx="0" presStyleCnt="3">
        <dgm:presLayoutVars>
          <dgm:bulletEnabled val="1"/>
        </dgm:presLayoutVars>
      </dgm:prSet>
      <dgm:spPr/>
    </dgm:pt>
    <dgm:pt modelId="{378BD38C-C61B-4318-9598-19C0BC18EDDF}" type="pres">
      <dgm:prSet presAssocID="{21C431E3-F083-482C-8FFA-2BEB8FE039EF}" presName="sp" presStyleCnt="0"/>
      <dgm:spPr/>
    </dgm:pt>
    <dgm:pt modelId="{91B56E54-E7E3-4BFC-9744-5D663F7B01B5}" type="pres">
      <dgm:prSet presAssocID="{FBD266CA-C861-4B39-BBCD-6D0E0C09D790}" presName="linNode" presStyleCnt="0"/>
      <dgm:spPr/>
    </dgm:pt>
    <dgm:pt modelId="{EEC2DACE-1FE9-463D-8AAF-115F41B9A3CA}" type="pres">
      <dgm:prSet presAssocID="{FBD266CA-C861-4B39-BBCD-6D0E0C09D790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24C4912-82F4-4F45-85CA-809D17ACA687}" type="pres">
      <dgm:prSet presAssocID="{FBD266CA-C861-4B39-BBCD-6D0E0C09D790}" presName="descendantText" presStyleLbl="alignAccFollowNode1" presStyleIdx="1" presStyleCnt="3">
        <dgm:presLayoutVars>
          <dgm:bulletEnabled val="1"/>
        </dgm:presLayoutVars>
      </dgm:prSet>
      <dgm:spPr/>
    </dgm:pt>
    <dgm:pt modelId="{D0DC59C1-362A-443A-92B3-7CAF8F238674}" type="pres">
      <dgm:prSet presAssocID="{2581EA61-DBBA-4071-BC9C-654B4A7B421E}" presName="sp" presStyleCnt="0"/>
      <dgm:spPr/>
    </dgm:pt>
    <dgm:pt modelId="{8051504D-8B72-44C2-99A2-B90947C2CAAE}" type="pres">
      <dgm:prSet presAssocID="{3AC229A8-85BE-47B1-A0ED-E84DA948D11C}" presName="linNode" presStyleCnt="0"/>
      <dgm:spPr/>
    </dgm:pt>
    <dgm:pt modelId="{39363BCA-182E-4703-8D9A-DDF25FB6D9E9}" type="pres">
      <dgm:prSet presAssocID="{3AC229A8-85BE-47B1-A0ED-E84DA948D11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25BF6BAC-F243-4409-A48F-88ACA7B78AD1}" type="pres">
      <dgm:prSet presAssocID="{3AC229A8-85BE-47B1-A0ED-E84DA948D11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40610B14-DFE5-487C-9327-A8CA56F7AAF0}" type="presOf" srcId="{B6B03A7F-AA35-467F-8E6C-2A54E3F293D9}" destId="{25BF6BAC-F243-4409-A48F-88ACA7B78AD1}" srcOrd="0" destOrd="0" presId="urn:microsoft.com/office/officeart/2005/8/layout/vList5"/>
    <dgm:cxn modelId="{1A83831B-01FD-49F2-8360-49E853C62576}" srcId="{E47D7B4E-472B-47C4-AA7C-9F1866DFE9AC}" destId="{3AC229A8-85BE-47B1-A0ED-E84DA948D11C}" srcOrd="2" destOrd="0" parTransId="{7B3B6E7C-11A3-4CC5-9616-2D939380E8B8}" sibTransId="{B8FF4CBE-925C-4E1F-9678-87793DEF06AD}"/>
    <dgm:cxn modelId="{928BC81F-4AD4-4B7A-8CF3-798CCB63B16B}" srcId="{FBD266CA-C861-4B39-BBCD-6D0E0C09D790}" destId="{894C8AE9-5153-424C-BB04-53CD33B5411B}" srcOrd="0" destOrd="0" parTransId="{A2DDC2FF-0B56-4AF6-94EF-2F2928DC5CEE}" sibTransId="{8425B846-CE76-4C11-ACBF-87231CAE9449}"/>
    <dgm:cxn modelId="{DD4E9B2B-B1A8-4345-B91D-EA59F6DA4704}" type="presOf" srcId="{FBD266CA-C861-4B39-BBCD-6D0E0C09D790}" destId="{EEC2DACE-1FE9-463D-8AAF-115F41B9A3CA}" srcOrd="0" destOrd="0" presId="urn:microsoft.com/office/officeart/2005/8/layout/vList5"/>
    <dgm:cxn modelId="{D2D64673-C57F-49D2-9C82-FF818D1EEEB7}" srcId="{6751547B-E4B1-4866-9BE0-48CB0E73C1AD}" destId="{BF8EE22D-2A92-4C27-A47F-31B79CA116D1}" srcOrd="0" destOrd="0" parTransId="{0529147B-EFFA-4E3E-995A-E8BBAF30E32F}" sibTransId="{43C964C7-ECA9-464D-ACC3-8DB043BEAEA3}"/>
    <dgm:cxn modelId="{96560186-C810-47B8-B513-F3D3F24E068D}" type="presOf" srcId="{894C8AE9-5153-424C-BB04-53CD33B5411B}" destId="{224C4912-82F4-4F45-85CA-809D17ACA687}" srcOrd="0" destOrd="0" presId="urn:microsoft.com/office/officeart/2005/8/layout/vList5"/>
    <dgm:cxn modelId="{B792E095-E106-40DA-A391-90D0122A3D61}" type="presOf" srcId="{E47D7B4E-472B-47C4-AA7C-9F1866DFE9AC}" destId="{6DD422AC-D3C9-4A6C-86CF-9BD6C4A25A64}" srcOrd="0" destOrd="0" presId="urn:microsoft.com/office/officeart/2005/8/layout/vList5"/>
    <dgm:cxn modelId="{12D5B89B-2B88-477A-BD43-D06752974BCA}" type="presOf" srcId="{BF8EE22D-2A92-4C27-A47F-31B79CA116D1}" destId="{892D45C6-3FBA-4535-B14E-10CA577B0EE7}" srcOrd="0" destOrd="0" presId="urn:microsoft.com/office/officeart/2005/8/layout/vList5"/>
    <dgm:cxn modelId="{3FAA45A3-D4CB-4DA1-8106-824BE20327BE}" type="presOf" srcId="{6751547B-E4B1-4866-9BE0-48CB0E73C1AD}" destId="{31F86E71-3D24-4676-B9F3-C3189FFBECB3}" srcOrd="0" destOrd="0" presId="urn:microsoft.com/office/officeart/2005/8/layout/vList5"/>
    <dgm:cxn modelId="{28A36FB8-696E-490D-9E49-F085F5D6C422}" type="presOf" srcId="{3AC229A8-85BE-47B1-A0ED-E84DA948D11C}" destId="{39363BCA-182E-4703-8D9A-DDF25FB6D9E9}" srcOrd="0" destOrd="0" presId="urn:microsoft.com/office/officeart/2005/8/layout/vList5"/>
    <dgm:cxn modelId="{401713D9-0EE5-466D-885F-CECB034C5133}" srcId="{3AC229A8-85BE-47B1-A0ED-E84DA948D11C}" destId="{B6B03A7F-AA35-467F-8E6C-2A54E3F293D9}" srcOrd="0" destOrd="0" parTransId="{BDF21958-15E6-4610-B807-7EC40D997FEE}" sibTransId="{ADD7FA5F-83F5-41E1-84E0-D8B251A20B19}"/>
    <dgm:cxn modelId="{2ED95EEB-0298-4983-8A46-C327DC9FF62C}" srcId="{E47D7B4E-472B-47C4-AA7C-9F1866DFE9AC}" destId="{FBD266CA-C861-4B39-BBCD-6D0E0C09D790}" srcOrd="1" destOrd="0" parTransId="{E55AC2D1-1C5F-4503-B974-7C4299539C0C}" sibTransId="{2581EA61-DBBA-4071-BC9C-654B4A7B421E}"/>
    <dgm:cxn modelId="{611A03FA-72E9-4CB9-A612-12D7C11C4135}" srcId="{E47D7B4E-472B-47C4-AA7C-9F1866DFE9AC}" destId="{6751547B-E4B1-4866-9BE0-48CB0E73C1AD}" srcOrd="0" destOrd="0" parTransId="{E542B799-6756-4B31-959A-0F83820BBE2F}" sibTransId="{21C431E3-F083-482C-8FFA-2BEB8FE039EF}"/>
    <dgm:cxn modelId="{842BE2E8-81CC-4389-82AD-27EAC7817975}" type="presParOf" srcId="{6DD422AC-D3C9-4A6C-86CF-9BD6C4A25A64}" destId="{47A1E2C9-25B4-49B1-917F-320E3F79F23E}" srcOrd="0" destOrd="0" presId="urn:microsoft.com/office/officeart/2005/8/layout/vList5"/>
    <dgm:cxn modelId="{45856A7B-701E-45EC-89A5-8C2B327417A9}" type="presParOf" srcId="{47A1E2C9-25B4-49B1-917F-320E3F79F23E}" destId="{31F86E71-3D24-4676-B9F3-C3189FFBECB3}" srcOrd="0" destOrd="0" presId="urn:microsoft.com/office/officeart/2005/8/layout/vList5"/>
    <dgm:cxn modelId="{0ADE8033-DA6D-4E3E-8C54-98657F6DEC54}" type="presParOf" srcId="{47A1E2C9-25B4-49B1-917F-320E3F79F23E}" destId="{892D45C6-3FBA-4535-B14E-10CA577B0EE7}" srcOrd="1" destOrd="0" presId="urn:microsoft.com/office/officeart/2005/8/layout/vList5"/>
    <dgm:cxn modelId="{C1BAB07C-2148-4FF6-B370-3DC76D70C88F}" type="presParOf" srcId="{6DD422AC-D3C9-4A6C-86CF-9BD6C4A25A64}" destId="{378BD38C-C61B-4318-9598-19C0BC18EDDF}" srcOrd="1" destOrd="0" presId="urn:microsoft.com/office/officeart/2005/8/layout/vList5"/>
    <dgm:cxn modelId="{5CAF5B11-E738-4E99-AB0C-84946D198209}" type="presParOf" srcId="{6DD422AC-D3C9-4A6C-86CF-9BD6C4A25A64}" destId="{91B56E54-E7E3-4BFC-9744-5D663F7B01B5}" srcOrd="2" destOrd="0" presId="urn:microsoft.com/office/officeart/2005/8/layout/vList5"/>
    <dgm:cxn modelId="{03A5DD16-1C79-47B0-B229-D9542377E4A2}" type="presParOf" srcId="{91B56E54-E7E3-4BFC-9744-5D663F7B01B5}" destId="{EEC2DACE-1FE9-463D-8AAF-115F41B9A3CA}" srcOrd="0" destOrd="0" presId="urn:microsoft.com/office/officeart/2005/8/layout/vList5"/>
    <dgm:cxn modelId="{EE731A80-708F-4236-820F-DDB49CCDA864}" type="presParOf" srcId="{91B56E54-E7E3-4BFC-9744-5D663F7B01B5}" destId="{224C4912-82F4-4F45-85CA-809D17ACA687}" srcOrd="1" destOrd="0" presId="urn:microsoft.com/office/officeart/2005/8/layout/vList5"/>
    <dgm:cxn modelId="{D19BB8F8-AD12-4EEA-9824-6CE4BBD0BDA0}" type="presParOf" srcId="{6DD422AC-D3C9-4A6C-86CF-9BD6C4A25A64}" destId="{D0DC59C1-362A-443A-92B3-7CAF8F238674}" srcOrd="3" destOrd="0" presId="urn:microsoft.com/office/officeart/2005/8/layout/vList5"/>
    <dgm:cxn modelId="{7FD35ACE-6633-42B4-995E-33718181D478}" type="presParOf" srcId="{6DD422AC-D3C9-4A6C-86CF-9BD6C4A25A64}" destId="{8051504D-8B72-44C2-99A2-B90947C2CAAE}" srcOrd="4" destOrd="0" presId="urn:microsoft.com/office/officeart/2005/8/layout/vList5"/>
    <dgm:cxn modelId="{A37E27E0-14E5-42E2-9A78-E44822B537AB}" type="presParOf" srcId="{8051504D-8B72-44C2-99A2-B90947C2CAAE}" destId="{39363BCA-182E-4703-8D9A-DDF25FB6D9E9}" srcOrd="0" destOrd="0" presId="urn:microsoft.com/office/officeart/2005/8/layout/vList5"/>
    <dgm:cxn modelId="{9B252105-2F6E-494A-913E-0BBD462032F0}" type="presParOf" srcId="{8051504D-8B72-44C2-99A2-B90947C2CAAE}" destId="{25BF6BAC-F243-4409-A48F-88ACA7B78AD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D45C6-3FBA-4535-B14E-10CA577B0EE7}">
      <dsp:nvSpPr>
        <dsp:cNvPr id="0" name=""/>
        <dsp:cNvSpPr/>
      </dsp:nvSpPr>
      <dsp:spPr>
        <a:xfrm rot="5400000">
          <a:off x="2857305" y="-900490"/>
          <a:ext cx="1134126" cy="32229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Video or Pictures</a:t>
          </a:r>
        </a:p>
      </dsp:txBody>
      <dsp:txXfrm rot="-5400000">
        <a:off x="1812901" y="199277"/>
        <a:ext cx="3167572" cy="1023400"/>
      </dsp:txXfrm>
    </dsp:sp>
    <dsp:sp modelId="{31F86E71-3D24-4676-B9F3-C3189FFBECB3}">
      <dsp:nvSpPr>
        <dsp:cNvPr id="0" name=""/>
        <dsp:cNvSpPr/>
      </dsp:nvSpPr>
      <dsp:spPr>
        <a:xfrm>
          <a:off x="0" y="2147"/>
          <a:ext cx="1812901" cy="14176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Increased Documentation</a:t>
          </a:r>
        </a:p>
      </dsp:txBody>
      <dsp:txXfrm>
        <a:off x="69204" y="71351"/>
        <a:ext cx="1674493" cy="1279250"/>
      </dsp:txXfrm>
    </dsp:sp>
    <dsp:sp modelId="{224C4912-82F4-4F45-85CA-809D17ACA687}">
      <dsp:nvSpPr>
        <dsp:cNvPr id="0" name=""/>
        <dsp:cNvSpPr/>
      </dsp:nvSpPr>
      <dsp:spPr>
        <a:xfrm rot="5400000">
          <a:off x="2857305" y="588051"/>
          <a:ext cx="1134126" cy="32229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Driven Narrative</a:t>
          </a:r>
        </a:p>
      </dsp:txBody>
      <dsp:txXfrm rot="-5400000">
        <a:off x="1812901" y="1687819"/>
        <a:ext cx="3167572" cy="1023400"/>
      </dsp:txXfrm>
    </dsp:sp>
    <dsp:sp modelId="{EEC2DACE-1FE9-463D-8AAF-115F41B9A3CA}">
      <dsp:nvSpPr>
        <dsp:cNvPr id="0" name=""/>
        <dsp:cNvSpPr/>
      </dsp:nvSpPr>
      <dsp:spPr>
        <a:xfrm>
          <a:off x="0" y="1490689"/>
          <a:ext cx="1812901" cy="14176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Cultural Shift</a:t>
          </a:r>
        </a:p>
      </dsp:txBody>
      <dsp:txXfrm>
        <a:off x="69204" y="1559893"/>
        <a:ext cx="1674493" cy="1279250"/>
      </dsp:txXfrm>
    </dsp:sp>
    <dsp:sp modelId="{25BF6BAC-F243-4409-A48F-88ACA7B78AD1}">
      <dsp:nvSpPr>
        <dsp:cNvPr id="0" name=""/>
        <dsp:cNvSpPr/>
      </dsp:nvSpPr>
      <dsp:spPr>
        <a:xfrm rot="5400000">
          <a:off x="2857305" y="2076592"/>
          <a:ext cx="1134126" cy="32229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Increased Damage Awards</a:t>
          </a:r>
        </a:p>
      </dsp:txBody>
      <dsp:txXfrm rot="-5400000">
        <a:off x="1812901" y="3176360"/>
        <a:ext cx="3167572" cy="1023400"/>
      </dsp:txXfrm>
    </dsp:sp>
    <dsp:sp modelId="{39363BCA-182E-4703-8D9A-DDF25FB6D9E9}">
      <dsp:nvSpPr>
        <dsp:cNvPr id="0" name=""/>
        <dsp:cNvSpPr/>
      </dsp:nvSpPr>
      <dsp:spPr>
        <a:xfrm>
          <a:off x="0" y="2979231"/>
          <a:ext cx="1812901" cy="14176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Inflammatory</a:t>
          </a:r>
        </a:p>
      </dsp:txBody>
      <dsp:txXfrm>
        <a:off x="69204" y="3048435"/>
        <a:ext cx="1674493" cy="1279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B329E-0A72-4728-9321-64F20710B422}" type="datetimeFigureOut">
              <a:rPr lang="en-US" smtClean="0"/>
              <a:t>3/12/21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70772-08A2-476D-92B3-0E85723DA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9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15B9D2C-99A8-4414-BF0E-D175BFFCC996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1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15B9D2C-99A8-4414-BF0E-D175BFFCC996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0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6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15B9D2C-99A8-4414-BF0E-D175BFFCC996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1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4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3/12/21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3/12/21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3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3/12/21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90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15B9D2C-99A8-4414-BF0E-D175BFFCC996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5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0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15B9D2C-99A8-4414-BF0E-D175BFFCC996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346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haddadandsherwin.com/wrongful-death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02A1-0C00-4E29-AC9B-14A051595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64597"/>
            <a:ext cx="10515600" cy="15123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Law Enforcement Liability Webinar</a:t>
            </a:r>
          </a:p>
          <a:p>
            <a:pPr marL="0" indent="0" algn="ctr">
              <a:buNone/>
            </a:pPr>
            <a:r>
              <a:rPr lang="en-US" sz="3200" b="1" dirty="0"/>
              <a:t>January 27,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73F8B-86F3-46EC-B30C-CA923631B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30" y="1869741"/>
            <a:ext cx="7083340" cy="173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02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2E0A8-F852-43AD-9920-17A8C04B9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Realizing this changing exposure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D801C-46AD-434F-BD39-93269053C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540" y="2025748"/>
            <a:ext cx="8987692" cy="4734560"/>
          </a:xfrm>
        </p:spPr>
        <p:txBody>
          <a:bodyPr>
            <a:normAutofit fontScale="70000" lnSpcReduction="20000"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3400" dirty="0"/>
              <a:t>Jail Risk Management Assessment</a:t>
            </a:r>
          </a:p>
          <a:p>
            <a:pPr lvl="1"/>
            <a:r>
              <a:rPr lang="en-US" sz="2900" dirty="0"/>
              <a:t>Fremont, Madison, Bonneville, Twin Falls, Canyon, Ada, Kootenai, Boundary, Benewah</a:t>
            </a:r>
          </a:p>
          <a:p>
            <a:pPr marL="0" indent="0">
              <a:buNone/>
            </a:pPr>
            <a:endParaRPr lang="en-US" sz="3400" dirty="0"/>
          </a:p>
          <a:p>
            <a:r>
              <a:rPr lang="en-US" sz="3400" dirty="0"/>
              <a:t>In 2019, Dedicated Law Enforcement Risk Manager</a:t>
            </a:r>
          </a:p>
          <a:p>
            <a:pPr lvl="1"/>
            <a:r>
              <a:rPr lang="en-US" sz="2900" dirty="0"/>
              <a:t>Extensive Idaho law enforcement experience</a:t>
            </a:r>
          </a:p>
          <a:p>
            <a:pPr lvl="1"/>
            <a:r>
              <a:rPr lang="en-US" sz="2900" dirty="0"/>
              <a:t>Develop partnership with law enforcement officials</a:t>
            </a:r>
          </a:p>
          <a:p>
            <a:pPr lvl="1"/>
            <a:r>
              <a:rPr lang="en-US" sz="2900" dirty="0"/>
              <a:t>Assess risk and implement mitigation efforts</a:t>
            </a:r>
          </a:p>
          <a:p>
            <a:pPr lvl="1"/>
            <a:r>
              <a:rPr lang="en-US" sz="2900" dirty="0"/>
              <a:t>Provide relevant and engaging training</a:t>
            </a:r>
          </a:p>
          <a:p>
            <a:pPr lvl="1"/>
            <a:r>
              <a:rPr lang="en-US" sz="2900" dirty="0"/>
              <a:t>POST certified training at no cost to members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07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03842A-83CF-4A85-A7CB-034DF5850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57" y="1113764"/>
            <a:ext cx="3269749" cy="4624327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Chad Sarmento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ICRMP Law enforcement risk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BF247-E408-4886-8132-22AE73E00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905" y="485678"/>
            <a:ext cx="6108179" cy="5888772"/>
          </a:xfrm>
        </p:spPr>
        <p:txBody>
          <a:bodyPr anchor="ctr"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sz="2400"/>
              <a:t>22 </a:t>
            </a:r>
            <a:r>
              <a:rPr lang="en-US" sz="2400" dirty="0"/>
              <a:t>Years in Idaho law enforcement</a:t>
            </a:r>
          </a:p>
          <a:p>
            <a:pPr marL="324000" lvl="1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Patrol Commander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65 Unit patrol department</a:t>
            </a:r>
          </a:p>
          <a:p>
            <a:pPr marL="324000" lvl="1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Jail Commander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Two separate detention centers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525 bed facility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1126 bed facility </a:t>
            </a:r>
            <a:endParaRPr lang="en-US" sz="2400" dirty="0"/>
          </a:p>
          <a:p>
            <a:pPr marL="324000" lvl="1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Police Officers Standards Training (POST) Instructor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771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82B322E-34C4-40A4-91E5-53D60DE97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58E36F82-D563-4270-AD14-9DAD4BE22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5737E-D10B-4FCD-B8DC-265BC938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75915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Idaho laws requiring you to have law enforcement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4D0A6E8-45CE-4F94-B6F3-661843647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186C76C-7C36-49CD-B1FB-3934C4E6D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DF61F7D-0AFB-4017-959A-667C4EEF3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8B783-84BE-4BFC-AC4B-3DA7B9D55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2" y="2180496"/>
            <a:ext cx="3475915" cy="36783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Idaho Code 31-2202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Duties of a Sheriff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Preserve the peace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Take charge and keep the county jail and prisoners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Serve all processes, notices, and maintain records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0376244-6CE6-4F58-B462-356E775C83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309" r="11091" b="-1"/>
          <a:stretch/>
        </p:blipFill>
        <p:spPr>
          <a:xfrm>
            <a:off x="4241818" y="628650"/>
            <a:ext cx="7503638" cy="3520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7C1384-55D3-4D09-B569-340AC9CE7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31" b="-1"/>
          <a:stretch/>
        </p:blipFill>
        <p:spPr>
          <a:xfrm>
            <a:off x="4245215" y="4233673"/>
            <a:ext cx="3699935" cy="2140276"/>
          </a:xfrm>
          <a:prstGeom prst="rect">
            <a:avLst/>
          </a:prstGeom>
        </p:spPr>
      </p:pic>
      <p:pic>
        <p:nvPicPr>
          <p:cNvPr id="54" name="Content Placeholder 7">
            <a:extLst>
              <a:ext uri="{FF2B5EF4-FFF2-40B4-BE49-F238E27FC236}">
                <a16:creationId xmlns:a16="http://schemas.microsoft.com/office/drawing/2014/main" id="{0A881FB4-AF9A-4D0D-B667-1EB22DA98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9" r="-3" b="9234"/>
          <a:stretch/>
        </p:blipFill>
        <p:spPr>
          <a:xfrm>
            <a:off x="8045237" y="4233672"/>
            <a:ext cx="3700115" cy="2140276"/>
          </a:xfrm>
          <a:prstGeom prst="rect">
            <a:avLst/>
          </a:prstGeom>
        </p:spPr>
      </p:pic>
      <p:sp>
        <p:nvSpPr>
          <p:cNvPr id="9" name="AutoShape 10" descr="Idaho Sheriffs Association">
            <a:extLst>
              <a:ext uri="{FF2B5EF4-FFF2-40B4-BE49-F238E27FC236}">
                <a16:creationId xmlns:a16="http://schemas.microsoft.com/office/drawing/2014/main" id="{210A3C66-7DDE-4246-9928-108A9289E3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5737E-D10B-4FCD-B8DC-265BC938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934" y="702156"/>
            <a:ext cx="7157865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Idaho laws requiring you to have law enforcement</a:t>
            </a:r>
          </a:p>
        </p:txBody>
      </p:sp>
      <p:pic>
        <p:nvPicPr>
          <p:cNvPr id="10" name="Content Placeholder 9" descr="A picture containing indoor&#10;&#10;Description automatically generated">
            <a:extLst>
              <a:ext uri="{FF2B5EF4-FFF2-40B4-BE49-F238E27FC236}">
                <a16:creationId xmlns:a16="http://schemas.microsoft.com/office/drawing/2014/main" id="{F2CC5B3C-0568-46FE-9A39-02A01C64B6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9" b="2612"/>
          <a:stretch/>
        </p:blipFill>
        <p:spPr>
          <a:xfrm rot="5400000">
            <a:off x="-1363133" y="1363133"/>
            <a:ext cx="6857999" cy="4131733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9934" y="457200"/>
            <a:ext cx="7223760" cy="91440"/>
          </a:xfrm>
          <a:prstGeom prst="rect">
            <a:avLst/>
          </a:prstGeom>
          <a:solidFill>
            <a:srgbClr val="A48759"/>
          </a:solidFill>
          <a:ln>
            <a:solidFill>
              <a:srgbClr val="A487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8B783-84BE-4BFC-AC4B-3DA7B9D55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9934" y="1896533"/>
            <a:ext cx="7157866" cy="39622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rgbClr val="A48759"/>
              </a:buClr>
            </a:pPr>
            <a:r>
              <a:rPr lang="en-US" sz="2400" dirty="0"/>
              <a:t>Idaho Code 20-601</a:t>
            </a:r>
          </a:p>
          <a:p>
            <a:pPr lvl="1">
              <a:buClr>
                <a:srgbClr val="A48759"/>
              </a:buClr>
            </a:pPr>
            <a:r>
              <a:rPr lang="en-US" sz="2400" dirty="0"/>
              <a:t>Jails are to be kept by the Sheriff</a:t>
            </a:r>
          </a:p>
          <a:p>
            <a:pPr lvl="2">
              <a:buClr>
                <a:srgbClr val="A48759"/>
              </a:buClr>
            </a:pPr>
            <a:r>
              <a:rPr lang="en-US" sz="2400" dirty="0"/>
              <a:t>Must provide medical care, food and shelter</a:t>
            </a:r>
          </a:p>
          <a:p>
            <a:pPr lvl="2">
              <a:buClr>
                <a:srgbClr val="A48759"/>
              </a:buClr>
            </a:pPr>
            <a:r>
              <a:rPr lang="en-US" sz="2400" dirty="0"/>
              <a:t>Must provide transportation</a:t>
            </a:r>
          </a:p>
          <a:p>
            <a:pPr lvl="1">
              <a:buClr>
                <a:srgbClr val="A48759"/>
              </a:buClr>
            </a:pPr>
            <a:r>
              <a:rPr lang="en-US" sz="2400" dirty="0"/>
              <a:t>If no jail, housing arrangements must be made</a:t>
            </a:r>
          </a:p>
          <a:p>
            <a:pPr lvl="2">
              <a:buClr>
                <a:srgbClr val="A48759"/>
              </a:buClr>
            </a:pPr>
            <a:r>
              <a:rPr lang="en-US" sz="2400" dirty="0"/>
              <a:t>Boise, Camas, Franklin, Lincoln, Minidoka, Oneida, Teton</a:t>
            </a:r>
          </a:p>
        </p:txBody>
      </p:sp>
      <p:sp>
        <p:nvSpPr>
          <p:cNvPr id="9" name="AutoShape 10" descr="Idaho Sheriffs Association">
            <a:extLst>
              <a:ext uri="{FF2B5EF4-FFF2-40B4-BE49-F238E27FC236}">
                <a16:creationId xmlns:a16="http://schemas.microsoft.com/office/drawing/2014/main" id="{210A3C66-7DDE-4246-9928-108A9289E3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EE174-A705-4A25-AFD0-D3CF23E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 enforcement liability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62A1F-1C38-4588-9511-0FE5562C8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3446" y="2250892"/>
            <a:ext cx="3410848" cy="536005"/>
          </a:xfrm>
        </p:spPr>
        <p:txBody>
          <a:bodyPr/>
          <a:lstStyle/>
          <a:p>
            <a:r>
              <a:rPr lang="en-US" sz="2800" u="sng" dirty="0"/>
              <a:t>Patrol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7211-373F-4A61-A067-D5B74744F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6585" y="2250892"/>
            <a:ext cx="3084223" cy="553373"/>
          </a:xfrm>
        </p:spPr>
        <p:txBody>
          <a:bodyPr/>
          <a:lstStyle/>
          <a:p>
            <a:r>
              <a:rPr lang="en-US" sz="2400" u="sng" dirty="0"/>
              <a:t>Detention</a:t>
            </a:r>
          </a:p>
        </p:txBody>
      </p:sp>
      <p:pic>
        <p:nvPicPr>
          <p:cNvPr id="3074" name="Picture 2" descr="Blaine County Introduces New K-9s">
            <a:extLst>
              <a:ext uri="{FF2B5EF4-FFF2-40B4-BE49-F238E27FC236}">
                <a16:creationId xmlns:a16="http://schemas.microsoft.com/office/drawing/2014/main" id="{FAA2E949-4BAB-40FF-BDE0-C1AE913679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6" y="2925763"/>
            <a:ext cx="5220655" cy="293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VID-19 Risks Prompt Some California Counties to Ease Jail Populations -  California Health Care Foundation">
            <a:extLst>
              <a:ext uri="{FF2B5EF4-FFF2-40B4-BE49-F238E27FC236}">
                <a16:creationId xmlns:a16="http://schemas.microsoft.com/office/drawing/2014/main" id="{49AF699A-CCAA-456F-93D8-405F5AB3DEA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119372"/>
            <a:ext cx="5392737" cy="25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30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0CE69-5808-4BE0-8FC6-D779F5CF3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568661" cy="6694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Patrol claims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1FF5-6466-420A-996A-1084E1F0BA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287" y="1586203"/>
            <a:ext cx="4094392" cy="456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Use of Emergency Vehicle</a:t>
            </a:r>
          </a:p>
          <a:p>
            <a:pPr lvl="1"/>
            <a:r>
              <a:rPr lang="en-US" sz="2000" dirty="0"/>
              <a:t>Responding to calls</a:t>
            </a:r>
          </a:p>
          <a:p>
            <a:pPr lvl="1"/>
            <a:r>
              <a:rPr lang="en-US" sz="2000" dirty="0"/>
              <a:t>High Speed Pursuit</a:t>
            </a:r>
          </a:p>
          <a:p>
            <a:pPr lvl="1"/>
            <a:r>
              <a:rPr lang="en-US" sz="2000" dirty="0"/>
              <a:t>Use of Lights and Siren</a:t>
            </a:r>
          </a:p>
          <a:p>
            <a:pPr lvl="1"/>
            <a:r>
              <a:rPr lang="en-US" sz="2000" dirty="0"/>
              <a:t>Policy and Procedure Violation</a:t>
            </a:r>
          </a:p>
          <a:p>
            <a:r>
              <a:rPr lang="en-US" sz="2400" dirty="0"/>
              <a:t>Arrest Procedure</a:t>
            </a:r>
          </a:p>
          <a:p>
            <a:pPr lvl="1"/>
            <a:r>
              <a:rPr lang="en-US" sz="2000" dirty="0"/>
              <a:t>Excessive use of force</a:t>
            </a:r>
          </a:p>
          <a:p>
            <a:pPr lvl="1"/>
            <a:r>
              <a:rPr lang="en-US" sz="2000" dirty="0"/>
              <a:t>Unreasonable Search Seizure</a:t>
            </a:r>
          </a:p>
          <a:p>
            <a:pPr lvl="1"/>
            <a:r>
              <a:rPr lang="en-US" sz="2000" dirty="0"/>
              <a:t>No Probable Cause</a:t>
            </a:r>
          </a:p>
          <a:p>
            <a:pPr lvl="1"/>
            <a:endParaRPr lang="en-US" dirty="0"/>
          </a:p>
        </p:txBody>
      </p:sp>
      <p:pic>
        <p:nvPicPr>
          <p:cNvPr id="12" name="Picture 2" descr="Ada sheriff's deputy involved in Kuna crash | Local News | idahopress.com">
            <a:extLst>
              <a:ext uri="{FF2B5EF4-FFF2-40B4-BE49-F238E27FC236}">
                <a16:creationId xmlns:a16="http://schemas.microsoft.com/office/drawing/2014/main" id="{764D8122-4B27-443C-AABE-69B3D62558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r="1" b="1"/>
          <a:stretch/>
        </p:blipFill>
        <p:spPr bwMode="auto">
          <a:xfrm>
            <a:off x="4618853" y="868783"/>
            <a:ext cx="6963241" cy="51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425AE-60D2-4BB3-AD68-4B70975C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Patrol risk management tool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F48D04A-B18A-4669-86FA-1F7C104C4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ew In Blue: 6 Months With Madison Police Recruits | Wisconsin Public Radio">
            <a:extLst>
              <a:ext uri="{FF2B5EF4-FFF2-40B4-BE49-F238E27FC236}">
                <a16:creationId xmlns:a16="http://schemas.microsoft.com/office/drawing/2014/main" id="{B50132C6-F979-4DEB-8D4A-6871FF00BF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r="-2" b="-2"/>
          <a:stretch/>
        </p:blipFill>
        <p:spPr bwMode="auto">
          <a:xfrm>
            <a:off x="657225" y="2361056"/>
            <a:ext cx="4962525" cy="364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E192-8E02-46A0-80F6-DA116ECB6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5805" y="2180496"/>
            <a:ext cx="5275001" cy="40456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Training</a:t>
            </a:r>
          </a:p>
          <a:p>
            <a:pPr lvl="1"/>
            <a:r>
              <a:rPr lang="en-US" sz="2400" dirty="0"/>
              <a:t>Emergency vehicle use</a:t>
            </a:r>
          </a:p>
          <a:p>
            <a:pPr lvl="1"/>
            <a:r>
              <a:rPr lang="en-US" sz="2400" dirty="0"/>
              <a:t>Use of Force</a:t>
            </a:r>
          </a:p>
          <a:p>
            <a:pPr lvl="2"/>
            <a:r>
              <a:rPr lang="en-US" sz="2000" dirty="0"/>
              <a:t>Less-lethal options</a:t>
            </a:r>
          </a:p>
          <a:p>
            <a:pPr lvl="2"/>
            <a:r>
              <a:rPr lang="en-US" sz="2000" dirty="0"/>
              <a:t>K9 deployment</a:t>
            </a:r>
          </a:p>
          <a:p>
            <a:pPr lvl="1"/>
            <a:r>
              <a:rPr lang="en-US" sz="2400" dirty="0"/>
              <a:t>Communication</a:t>
            </a:r>
          </a:p>
          <a:p>
            <a:pPr lvl="2"/>
            <a:r>
              <a:rPr lang="en-US" sz="2000" dirty="0"/>
              <a:t>De-escalation</a:t>
            </a:r>
          </a:p>
          <a:p>
            <a:pPr lvl="2"/>
            <a:r>
              <a:rPr lang="en-US" sz="2000" dirty="0"/>
              <a:t>Cultural awareness</a:t>
            </a:r>
          </a:p>
        </p:txBody>
      </p:sp>
    </p:spTree>
    <p:extLst>
      <p:ext uri="{BB962C8B-B14F-4D97-AF65-F5344CB8AC3E}">
        <p14:creationId xmlns:p14="http://schemas.microsoft.com/office/powerpoint/2010/main" val="3937147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425AE-60D2-4BB3-AD68-4B70975C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934" y="702156"/>
            <a:ext cx="7157865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Patrol risk management tool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7962D1E-BEE9-45EA-9C6A-A78FAC13B6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9" b="6272"/>
          <a:stretch/>
        </p:blipFill>
        <p:spPr>
          <a:xfrm rot="5400000">
            <a:off x="-1363133" y="1363133"/>
            <a:ext cx="6857999" cy="4131733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9934" y="457200"/>
            <a:ext cx="7223760" cy="91440"/>
          </a:xfrm>
          <a:prstGeom prst="rect">
            <a:avLst/>
          </a:prstGeom>
          <a:solidFill>
            <a:srgbClr val="C89B55"/>
          </a:solidFill>
          <a:ln>
            <a:solidFill>
              <a:srgbClr val="C89B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E192-8E02-46A0-80F6-DA116ECB6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9934" y="1896533"/>
            <a:ext cx="7157866" cy="39622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rgbClr val="C89B55"/>
              </a:buClr>
            </a:pPr>
            <a:r>
              <a:rPr lang="en-US" sz="2400" dirty="0"/>
              <a:t>Policy and Procedure Review</a:t>
            </a:r>
          </a:p>
          <a:p>
            <a:pPr lvl="1">
              <a:buClr>
                <a:srgbClr val="C89B55"/>
              </a:buClr>
            </a:pPr>
            <a:r>
              <a:rPr lang="en-US" sz="2400" dirty="0"/>
              <a:t>Updated Patrol Policy</a:t>
            </a:r>
          </a:p>
          <a:p>
            <a:pPr lvl="1">
              <a:buClr>
                <a:srgbClr val="C89B55"/>
              </a:buClr>
            </a:pPr>
            <a:r>
              <a:rPr lang="en-US" sz="2400" dirty="0"/>
              <a:t>Training on that Policy</a:t>
            </a:r>
          </a:p>
        </p:txBody>
      </p:sp>
    </p:spTree>
    <p:extLst>
      <p:ext uri="{BB962C8B-B14F-4D97-AF65-F5344CB8AC3E}">
        <p14:creationId xmlns:p14="http://schemas.microsoft.com/office/powerpoint/2010/main" val="2934218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77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6" name="Rectangle 79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7" name="Rectangle 81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8" name="Rectangle 83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39" name="Rectangle 85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C4717-BE27-4239-BED1-3DEFC560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934" y="702156"/>
            <a:ext cx="7157865" cy="6041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Detention claim Areas</a:t>
            </a:r>
          </a:p>
        </p:txBody>
      </p:sp>
      <p:pic>
        <p:nvPicPr>
          <p:cNvPr id="1026" name="Picture 2" descr="Deaths in Utah's county jails support advocates' zero fatalities goal |  Police &amp; Fire | standard.net">
            <a:extLst>
              <a:ext uri="{FF2B5EF4-FFF2-40B4-BE49-F238E27FC236}">
                <a16:creationId xmlns:a16="http://schemas.microsoft.com/office/drawing/2014/main" id="{87991834-7E05-4667-A81F-7EF07AE1748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r="47329" b="-1"/>
          <a:stretch/>
        </p:blipFill>
        <p:spPr bwMode="auto">
          <a:xfrm>
            <a:off x="20" y="10"/>
            <a:ext cx="4131713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9934" y="457200"/>
            <a:ext cx="7223760" cy="91440"/>
          </a:xfrm>
          <a:prstGeom prst="rect">
            <a:avLst/>
          </a:prstGeom>
          <a:solidFill>
            <a:srgbClr val="C9806E"/>
          </a:solidFill>
          <a:ln>
            <a:solidFill>
              <a:srgbClr val="C98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50422-7C71-4173-B21C-96EC3290E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9933" y="990460"/>
            <a:ext cx="7157866" cy="52531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Clr>
                <a:srgbClr val="C9806E"/>
              </a:buClr>
              <a:buNone/>
            </a:pPr>
            <a:endParaRPr lang="en-US" dirty="0"/>
          </a:p>
          <a:p>
            <a:pPr lvl="1">
              <a:lnSpc>
                <a:spcPct val="90000"/>
              </a:lnSpc>
              <a:buClr>
                <a:srgbClr val="C9806E"/>
              </a:buClr>
            </a:pPr>
            <a:r>
              <a:rPr lang="en-US" sz="2400" dirty="0"/>
              <a:t>Excessive use of Force</a:t>
            </a:r>
          </a:p>
          <a:p>
            <a:pPr lvl="2">
              <a:lnSpc>
                <a:spcPct val="90000"/>
              </a:lnSpc>
              <a:buClr>
                <a:srgbClr val="C9806E"/>
              </a:buClr>
            </a:pPr>
            <a:r>
              <a:rPr lang="en-US" sz="2000" dirty="0"/>
              <a:t>Inmate Management</a:t>
            </a:r>
          </a:p>
          <a:p>
            <a:pPr lvl="1">
              <a:lnSpc>
                <a:spcPct val="90000"/>
              </a:lnSpc>
              <a:buClr>
                <a:srgbClr val="C9806E"/>
              </a:buClr>
            </a:pPr>
            <a:r>
              <a:rPr lang="en-US" sz="2400" dirty="0"/>
              <a:t>Medical care</a:t>
            </a:r>
          </a:p>
          <a:p>
            <a:pPr lvl="2">
              <a:lnSpc>
                <a:spcPct val="90000"/>
              </a:lnSpc>
              <a:buClr>
                <a:srgbClr val="C9806E"/>
              </a:buClr>
            </a:pPr>
            <a:r>
              <a:rPr lang="en-US" sz="2000" dirty="0"/>
              <a:t>Lack of/or inadequate</a:t>
            </a:r>
          </a:p>
          <a:p>
            <a:pPr lvl="1">
              <a:lnSpc>
                <a:spcPct val="90000"/>
              </a:lnSpc>
              <a:buClr>
                <a:srgbClr val="C9806E"/>
              </a:buClr>
            </a:pPr>
            <a:r>
              <a:rPr lang="en-US" sz="2400" dirty="0"/>
              <a:t>Wrongful Death</a:t>
            </a:r>
          </a:p>
          <a:p>
            <a:pPr lvl="2">
              <a:lnSpc>
                <a:spcPct val="90000"/>
              </a:lnSpc>
              <a:buClr>
                <a:srgbClr val="C9806E"/>
              </a:buClr>
            </a:pPr>
            <a:r>
              <a:rPr lang="en-US" sz="2000" dirty="0"/>
              <a:t>Suicide/Mental Illness</a:t>
            </a:r>
          </a:p>
          <a:p>
            <a:pPr lvl="2">
              <a:lnSpc>
                <a:spcPct val="90000"/>
              </a:lnSpc>
              <a:buClr>
                <a:srgbClr val="C9806E"/>
              </a:buClr>
            </a:pPr>
            <a:r>
              <a:rPr lang="en-US" sz="2000" dirty="0"/>
              <a:t>Medical Condition</a:t>
            </a:r>
          </a:p>
          <a:p>
            <a:pPr lvl="1">
              <a:lnSpc>
                <a:spcPct val="90000"/>
              </a:lnSpc>
              <a:buClr>
                <a:srgbClr val="C9806E"/>
              </a:buClr>
            </a:pPr>
            <a:r>
              <a:rPr lang="en-US" sz="2400" dirty="0"/>
              <a:t>Search</a:t>
            </a:r>
          </a:p>
          <a:p>
            <a:pPr lvl="2">
              <a:lnSpc>
                <a:spcPct val="90000"/>
              </a:lnSpc>
              <a:buClr>
                <a:srgbClr val="C9806E"/>
              </a:buClr>
            </a:pPr>
            <a:r>
              <a:rPr lang="en-US" sz="2000" dirty="0"/>
              <a:t>Provisions made</a:t>
            </a:r>
          </a:p>
          <a:p>
            <a:pPr lvl="2">
              <a:lnSpc>
                <a:spcPct val="90000"/>
              </a:lnSpc>
              <a:buClr>
                <a:srgbClr val="C9806E"/>
              </a:buClr>
            </a:pPr>
            <a:r>
              <a:rPr lang="en-US" sz="2000" dirty="0"/>
              <a:t>Availability to practice</a:t>
            </a:r>
          </a:p>
        </p:txBody>
      </p:sp>
    </p:spTree>
    <p:extLst>
      <p:ext uri="{BB962C8B-B14F-4D97-AF65-F5344CB8AC3E}">
        <p14:creationId xmlns:p14="http://schemas.microsoft.com/office/powerpoint/2010/main" val="1136680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652C8A-5B00-4C1D-B4A0-8A6287B1F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52" y="1011127"/>
            <a:ext cx="4023390" cy="4624327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Detention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risk management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B9371-8F10-4FED-8DCE-A97885DCF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996" y="485678"/>
            <a:ext cx="5889652" cy="588877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Training</a:t>
            </a:r>
          </a:p>
          <a:p>
            <a:pPr lvl="1"/>
            <a:r>
              <a:rPr lang="en-US" sz="2000" dirty="0"/>
              <a:t>Use of Force</a:t>
            </a:r>
          </a:p>
          <a:p>
            <a:pPr lvl="1"/>
            <a:r>
              <a:rPr lang="en-US" sz="2000" dirty="0"/>
              <a:t>Inmate Well Being Checks</a:t>
            </a:r>
          </a:p>
          <a:p>
            <a:pPr lvl="1"/>
            <a:r>
              <a:rPr lang="en-US" sz="2000" dirty="0"/>
              <a:t>Medical Intervention</a:t>
            </a:r>
          </a:p>
          <a:p>
            <a:pPr lvl="1"/>
            <a:endParaRPr lang="en-US" sz="1800" dirty="0"/>
          </a:p>
          <a:p>
            <a:r>
              <a:rPr lang="en-US" sz="2400" dirty="0"/>
              <a:t>Contract and Insurance Review</a:t>
            </a:r>
          </a:p>
          <a:p>
            <a:pPr lvl="1"/>
            <a:r>
              <a:rPr lang="en-US" sz="2000" dirty="0"/>
              <a:t>Medical Provider</a:t>
            </a:r>
          </a:p>
          <a:p>
            <a:pPr lvl="1"/>
            <a:r>
              <a:rPr lang="en-US" sz="2000" dirty="0"/>
              <a:t>Dental Provider</a:t>
            </a:r>
          </a:p>
          <a:p>
            <a:pPr lvl="1"/>
            <a:r>
              <a:rPr lang="en-US" sz="2000" dirty="0"/>
              <a:t>Food Services</a:t>
            </a:r>
          </a:p>
          <a:p>
            <a:pPr lvl="1"/>
            <a:r>
              <a:rPr lang="en-US" sz="2000" dirty="0"/>
              <a:t>Other Law Enforcement Agencies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0070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59258C-AAC2-41CD-973C-7439B122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516B72-0116-42B2-82A2-B11218A3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131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6D73E-46C8-46C5-B285-C5D2A1121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033389"/>
            <a:ext cx="4826256" cy="4825409"/>
          </a:xfrm>
        </p:spPr>
        <p:txBody>
          <a:bodyPr anchor="ctr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presenters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B507F-21B7-4C27-B0FC-D9C465C6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579" y="460868"/>
            <a:ext cx="4828032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B1AE17-B7A3-4363-95CD-25441E2F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2774" y="460868"/>
            <a:ext cx="4828032" cy="1116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61832-85EC-4977-B2A6-417406FA4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2774" y="1033391"/>
            <a:ext cx="4828032" cy="4825408"/>
          </a:xfrm>
          <a:ln w="57150">
            <a:noFill/>
          </a:ln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Tim Osborne                  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Executive Director</a:t>
            </a:r>
          </a:p>
          <a:p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Chad Sarmento                        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Law Enforcement Risk Manager</a:t>
            </a:r>
          </a:p>
        </p:txBody>
      </p:sp>
    </p:spTree>
    <p:extLst>
      <p:ext uri="{BB962C8B-B14F-4D97-AF65-F5344CB8AC3E}">
        <p14:creationId xmlns:p14="http://schemas.microsoft.com/office/powerpoint/2010/main" val="636119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652C8A-5B00-4C1D-B4A0-8A6287B1F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52" y="1011127"/>
            <a:ext cx="4023390" cy="4624327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Detention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risk management tools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B9371-8F10-4FED-8DCE-A97885DCF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996" y="485678"/>
            <a:ext cx="5889652" cy="588877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Policies &amp; Procedures</a:t>
            </a:r>
          </a:p>
          <a:p>
            <a:pPr lvl="1"/>
            <a:r>
              <a:rPr lang="en-US" sz="2000" dirty="0"/>
              <a:t>Updated?</a:t>
            </a:r>
          </a:p>
          <a:p>
            <a:pPr lvl="1"/>
            <a:r>
              <a:rPr lang="en-US" sz="2000" dirty="0"/>
              <a:t>Training?</a:t>
            </a:r>
          </a:p>
          <a:p>
            <a:r>
              <a:rPr lang="en-US" sz="2400" dirty="0"/>
              <a:t>Medical Care Provider</a:t>
            </a:r>
          </a:p>
          <a:p>
            <a:pPr lvl="1"/>
            <a:r>
              <a:rPr lang="en-US" sz="2000" dirty="0"/>
              <a:t>On-site?</a:t>
            </a:r>
          </a:p>
          <a:p>
            <a:pPr lvl="1"/>
            <a:r>
              <a:rPr lang="en-US" sz="2000" dirty="0"/>
              <a:t>Availability</a:t>
            </a:r>
          </a:p>
          <a:p>
            <a:r>
              <a:rPr lang="en-US" sz="2400" dirty="0"/>
              <a:t>Suicide Prevention Measures</a:t>
            </a:r>
          </a:p>
          <a:p>
            <a:pPr lvl="1"/>
            <a:r>
              <a:rPr lang="en-US" sz="2000" dirty="0"/>
              <a:t>Are Idaho’s legally mandated jail mental health procedures being done?</a:t>
            </a:r>
          </a:p>
          <a:p>
            <a:r>
              <a:rPr lang="en-US" sz="2400" dirty="0"/>
              <a:t>Strip Search Policy and Procedures</a:t>
            </a:r>
          </a:p>
          <a:p>
            <a:pPr lvl="1"/>
            <a:r>
              <a:rPr lang="en-US" sz="2000" dirty="0"/>
              <a:t>Where do they happen, and are they legal?</a:t>
            </a:r>
          </a:p>
          <a:p>
            <a:pPr lvl="1"/>
            <a:r>
              <a:rPr lang="en-US" sz="2000" dirty="0"/>
              <a:t>Cross-Gender Searches</a:t>
            </a:r>
          </a:p>
        </p:txBody>
      </p:sp>
    </p:spTree>
    <p:extLst>
      <p:ext uri="{BB962C8B-B14F-4D97-AF65-F5344CB8AC3E}">
        <p14:creationId xmlns:p14="http://schemas.microsoft.com/office/powerpoint/2010/main" val="2225621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560996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6996F-B20E-4889-BD0D-F357C07F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21" y="960723"/>
            <a:ext cx="4968489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Continuing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risk exposures	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560581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318" y="457200"/>
            <a:ext cx="5600007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B76F5-76C9-42A5-BB6E-1C3D5037F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387" y="2254102"/>
            <a:ext cx="4947221" cy="3650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Lack of Detention Deputies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Inmate well-being hampered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Using inappropriate staff for facilities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202" name="Picture 10" descr="Hidalgo County Sheriff's Office - NOW HIRING! The Hidalgo County Sheriff's  Office is actively seeking highly motivated and responsible people to join  our team. If you are a qualified individual looking for">
            <a:extLst>
              <a:ext uri="{FF2B5EF4-FFF2-40B4-BE49-F238E27FC236}">
                <a16:creationId xmlns:a16="http://schemas.microsoft.com/office/drawing/2014/main" id="{97184D91-3653-4111-ADD4-0640FBDFC61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7429" y="683948"/>
            <a:ext cx="3944074" cy="552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231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122" name="Picture 2" descr="Davis v. Canyon County | ACLU of Idaho">
            <a:extLst>
              <a:ext uri="{FF2B5EF4-FFF2-40B4-BE49-F238E27FC236}">
                <a16:creationId xmlns:a16="http://schemas.microsoft.com/office/drawing/2014/main" id="{5472014D-3FF5-426B-8E55-F926DFE31B6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r="9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849057"/>
            <a:ext cx="3703320" cy="949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032991"/>
            <a:ext cx="3702134" cy="4182242"/>
          </a:xfrm>
          <a:prstGeom prst="rect">
            <a:avLst/>
          </a:prstGeom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6996F-B20E-4889-BD0D-F357C07F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27" y="1186426"/>
            <a:ext cx="3374265" cy="9387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Continuing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risk exposures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B76F5-76C9-42A5-BB6E-1C3D5037F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226" y="2266683"/>
            <a:ext cx="3374265" cy="27045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Clr>
                <a:srgbClr val="966E2D"/>
              </a:buClr>
            </a:pPr>
            <a:r>
              <a:rPr lang="en-US" sz="2400" dirty="0"/>
              <a:t>Overcrowding</a:t>
            </a:r>
          </a:p>
          <a:p>
            <a:pPr lvl="1">
              <a:lnSpc>
                <a:spcPct val="90000"/>
              </a:lnSpc>
              <a:buClr>
                <a:srgbClr val="966E2D"/>
              </a:buClr>
            </a:pPr>
            <a:r>
              <a:rPr lang="en-US" sz="2400" dirty="0"/>
              <a:t>Increased violence</a:t>
            </a:r>
          </a:p>
          <a:p>
            <a:pPr lvl="1">
              <a:lnSpc>
                <a:spcPct val="90000"/>
              </a:lnSpc>
              <a:buClr>
                <a:srgbClr val="966E2D"/>
              </a:buClr>
            </a:pPr>
            <a:r>
              <a:rPr lang="en-US" sz="2400" dirty="0"/>
              <a:t>Inmate classification and separation</a:t>
            </a:r>
          </a:p>
          <a:p>
            <a:pPr>
              <a:lnSpc>
                <a:spcPct val="90000"/>
              </a:lnSpc>
              <a:buClr>
                <a:srgbClr val="966E2D"/>
              </a:buClr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19678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82B322E-34C4-40A4-91E5-53D60DE97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AA9FD28-F4CB-4CEA-AF10-ACE769CD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C078DCE-9DF4-4A5F-8FD2-75C4D7A5A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B446CA6-F088-40E6-B34C-F1C2291D5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316B592-6A0F-49E4-836A-D6DB3CEC8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E007620-930E-48FB-BE61-0BEE94358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BCAF3C4-1A72-429C-8DFA-417423A6D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85EC825-CF99-4B62-ADD8-3E5B47A82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5" y="619432"/>
            <a:ext cx="3697570" cy="5771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6996F-B20E-4889-BD0D-F357C07F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33547" cy="1590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Continuing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risk exposures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B76F5-76C9-42A5-BB6E-1C3D5037F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1361" y="2424136"/>
            <a:ext cx="3353378" cy="37317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Facilities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Deterioration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Fire Safety</a:t>
            </a:r>
          </a:p>
          <a:p>
            <a:pPr marL="324000" lvl="1" indent="0"/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A picture containing window, cabinet&#10;&#10;Description automatically generated">
            <a:extLst>
              <a:ext uri="{FF2B5EF4-FFF2-40B4-BE49-F238E27FC236}">
                <a16:creationId xmlns:a16="http://schemas.microsoft.com/office/drawing/2014/main" id="{069C8796-3A14-4570-B5B2-20A74D947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r="33919" b="-3"/>
          <a:stretch/>
        </p:blipFill>
        <p:spPr>
          <a:xfrm rot="5400000">
            <a:off x="4669906" y="191354"/>
            <a:ext cx="2847165" cy="3703320"/>
          </a:xfrm>
          <a:prstGeom prst="rect">
            <a:avLst/>
          </a:prstGeom>
        </p:spPr>
      </p:pic>
      <p:pic>
        <p:nvPicPr>
          <p:cNvPr id="6" name="Content Placeholder 5" descr="A picture containing indoor, kitchen, oven, wooden&#10;&#10;Description automatically generated">
            <a:extLst>
              <a:ext uri="{FF2B5EF4-FFF2-40B4-BE49-F238E27FC236}">
                <a16:creationId xmlns:a16="http://schemas.microsoft.com/office/drawing/2014/main" id="{0317B2B1-3FB5-4D42-9FE9-126B1DEBFB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r="6424" b="-3"/>
          <a:stretch/>
        </p:blipFill>
        <p:spPr>
          <a:xfrm rot="5400000">
            <a:off x="4680731" y="3123438"/>
            <a:ext cx="2825496" cy="3703320"/>
          </a:xfrm>
          <a:prstGeom prst="rect">
            <a:avLst/>
          </a:prstGeom>
        </p:spPr>
      </p:pic>
      <p:pic>
        <p:nvPicPr>
          <p:cNvPr id="10" name="Picture 9" descr="A picture containing indoor, person, miller&#10;&#10;Description automatically generated">
            <a:extLst>
              <a:ext uri="{FF2B5EF4-FFF2-40B4-BE49-F238E27FC236}">
                <a16:creationId xmlns:a16="http://schemas.microsoft.com/office/drawing/2014/main" id="{97541230-C3A6-46AD-A58A-340F7A46F3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8" r="1" b="1"/>
          <a:stretch/>
        </p:blipFill>
        <p:spPr>
          <a:xfrm rot="5400000">
            <a:off x="7008426" y="1653512"/>
            <a:ext cx="5771133" cy="37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24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1A8AF9B1-7D64-4564-969F-CB2B27ED9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Va. Beach city jail looking for new medical provider - The Virginian-Pilot  - The Virginian-Pilot">
            <a:extLst>
              <a:ext uri="{FF2B5EF4-FFF2-40B4-BE49-F238E27FC236}">
                <a16:creationId xmlns:a16="http://schemas.microsoft.com/office/drawing/2014/main" id="{498947E6-9E72-42A0-AA8E-C3F50C8EDA8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9" r="3164" b="360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D854759-2D3E-4B54-A780-D84D49E8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459856EA-FC8A-44D1-BC3D-2B8EDD0C8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1038B56-933B-44DD-AF10-63436FCC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16996F-B20E-4889-BD0D-F357C07F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Continuing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risk exposures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B76F5-76C9-42A5-BB6E-1C3D5037F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438399"/>
            <a:ext cx="3415074" cy="35644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Medical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Provider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Access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Responsiveness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Insurance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pPr marL="324000" lvl="1" indent="0"/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71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2B322E-34C4-40A4-91E5-53D60DE97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0E909C-1722-40BE-B6AB-3F235CA6B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74D629C-3E8B-490C-95BC-B3D6992B1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457202"/>
            <a:ext cx="3615593" cy="585973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AA82B-0D26-4146-BAF0-1C4BD8F71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374" y="779157"/>
            <a:ext cx="2975359" cy="15598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Getting and using the information</a:t>
            </a:r>
          </a:p>
        </p:txBody>
      </p:sp>
      <p:pic>
        <p:nvPicPr>
          <p:cNvPr id="6" name="Content Placeholder 5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6162EBC9-B821-454C-B522-2F1018A786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r="21620" b="-3"/>
          <a:stretch/>
        </p:blipFill>
        <p:spPr>
          <a:xfrm>
            <a:off x="5988088" y="452877"/>
            <a:ext cx="2048256" cy="234427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4319259-F018-4F0D-87E3-80A0D5B68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2" y="3714750"/>
            <a:ext cx="3360548" cy="2602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F0239C-BD77-4CF3-9FAF-6E886CCF8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r="5492" b="-1"/>
          <a:stretch/>
        </p:blipFill>
        <p:spPr>
          <a:xfrm>
            <a:off x="4061012" y="2904418"/>
            <a:ext cx="3973650" cy="3412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B882E-E87E-41FA-B158-7D70FFC533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0721"/>
          <a:stretch/>
        </p:blipFill>
        <p:spPr>
          <a:xfrm>
            <a:off x="581192" y="452877"/>
            <a:ext cx="5316599" cy="3161093"/>
          </a:xfrm>
          <a:custGeom>
            <a:avLst/>
            <a:gdLst/>
            <a:ahLst/>
            <a:cxnLst/>
            <a:rect l="l" t="t" r="r" b="b"/>
            <a:pathLst>
              <a:path w="5316599" h="3161093">
                <a:moveTo>
                  <a:pt x="0" y="0"/>
                </a:moveTo>
                <a:lnTo>
                  <a:pt x="1203160" y="0"/>
                </a:lnTo>
                <a:lnTo>
                  <a:pt x="2017891" y="0"/>
                </a:lnTo>
                <a:lnTo>
                  <a:pt x="5316599" y="0"/>
                </a:lnTo>
                <a:lnTo>
                  <a:pt x="5316599" y="2344272"/>
                </a:lnTo>
                <a:lnTo>
                  <a:pt x="3360547" y="2344272"/>
                </a:lnTo>
                <a:lnTo>
                  <a:pt x="3360547" y="3161093"/>
                </a:lnTo>
                <a:lnTo>
                  <a:pt x="2017891" y="3161093"/>
                </a:lnTo>
                <a:lnTo>
                  <a:pt x="1203160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F818-0FC0-4F9C-BE5C-5292298FA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48374" y="2583965"/>
            <a:ext cx="2975359" cy="32748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Visiting your agency</a:t>
            </a:r>
          </a:p>
          <a:p>
            <a:pPr>
              <a:lnSpc>
                <a:spcPct val="90000"/>
              </a:lnSpc>
            </a:pPr>
            <a:r>
              <a:rPr lang="en-US" dirty="0"/>
              <a:t>Working with both law enforcement and their stakeholders</a:t>
            </a:r>
          </a:p>
          <a:p>
            <a:pPr>
              <a:lnSpc>
                <a:spcPct val="90000"/>
              </a:lnSpc>
            </a:pPr>
            <a:r>
              <a:rPr lang="en-US" dirty="0"/>
              <a:t>Seeing first-hand the success and struggles</a:t>
            </a:r>
          </a:p>
          <a:p>
            <a:pPr>
              <a:lnSpc>
                <a:spcPct val="90000"/>
              </a:lnSpc>
            </a:pPr>
            <a:r>
              <a:rPr lang="en-US" dirty="0"/>
              <a:t>Forming achievable improvement plans</a:t>
            </a:r>
          </a:p>
          <a:p>
            <a:pPr>
              <a:lnSpc>
                <a:spcPct val="90000"/>
              </a:lnSpc>
            </a:pPr>
            <a:r>
              <a:rPr lang="en-US" dirty="0"/>
              <a:t>Reducing the risk through training</a:t>
            </a:r>
          </a:p>
          <a:p>
            <a:pPr marL="0" indent="0">
              <a:lnSpc>
                <a:spcPct val="90000"/>
              </a:lnSpc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B13AC3-136A-46C8-A29B-F9D635F43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3714751"/>
            <a:ext cx="3420184" cy="26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65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B526CBF-0AA4-49A9-B305-EE0AF3AF6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1BD51-72A9-4FD2-8AA5-A5AF92E46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C8B5139-02E6-4DEA-9CCE-962CAF0A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470BC0-AB0D-4A03-B4F1-5DDA9A31C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4A08B2-EC2C-4641-81BE-FE8B068BE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D942FD-4C17-478F-9C2B-B903476C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142067"/>
            <a:ext cx="341206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Questions? 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We are here to help</a:t>
            </a:r>
          </a:p>
        </p:txBody>
      </p:sp>
    </p:spTree>
    <p:extLst>
      <p:ext uri="{BB962C8B-B14F-4D97-AF65-F5344CB8AC3E}">
        <p14:creationId xmlns:p14="http://schemas.microsoft.com/office/powerpoint/2010/main" val="2546203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02A1-0C00-4E29-AC9B-14A051595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64597"/>
            <a:ext cx="10515600" cy="15123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73F8B-86F3-46EC-B30C-CA923631B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30" y="2270957"/>
            <a:ext cx="7083340" cy="173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63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0D529-7E16-4C50-9E46-97FEC9ED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568661" cy="12697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Goals of webinar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342BA-CC24-4F8A-9942-024F162C1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906" y="2340864"/>
            <a:ext cx="3568661" cy="36344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Law Enforcement Liability </a:t>
            </a:r>
          </a:p>
          <a:p>
            <a:pPr marL="0" indent="0"/>
            <a:endParaRPr lang="en-US" sz="2000" dirty="0"/>
          </a:p>
          <a:p>
            <a:r>
              <a:rPr lang="en-US" sz="2000" dirty="0"/>
              <a:t>Types of Claims</a:t>
            </a:r>
          </a:p>
          <a:p>
            <a:pPr marL="0" indent="0"/>
            <a:endParaRPr lang="en-US" sz="2000" dirty="0"/>
          </a:p>
          <a:p>
            <a:r>
              <a:rPr lang="en-US" sz="2000" dirty="0"/>
              <a:t>Risk Management </a:t>
            </a:r>
          </a:p>
          <a:p>
            <a:pPr marL="0" indent="0"/>
            <a:endParaRPr lang="en-US" sz="2000" dirty="0"/>
          </a:p>
          <a:p>
            <a:r>
              <a:rPr lang="en-US" sz="2000" dirty="0"/>
              <a:t>Continuing Exposure Areas</a:t>
            </a:r>
          </a:p>
        </p:txBody>
      </p:sp>
      <p:pic>
        <p:nvPicPr>
          <p:cNvPr id="11268" name="Picture 4" descr="Law Enforcement Discount - Seaside Resort">
            <a:extLst>
              <a:ext uri="{FF2B5EF4-FFF2-40B4-BE49-F238E27FC236}">
                <a16:creationId xmlns:a16="http://schemas.microsoft.com/office/drawing/2014/main" id="{E588B98A-3461-47A2-B818-2908160258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273582"/>
            <a:ext cx="6735272" cy="413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752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1A8AF9B1-7D64-4564-969F-CB2B27ED9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48EFD0-A00C-4C2D-A9B1-1FAB37FC48C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r="9091" b="336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D854759-2D3E-4B54-A780-D84D49E8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459856EA-FC8A-44D1-BC3D-2B8EDD0C8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1038B56-933B-44DD-AF10-63436FCC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5D5A34-C5DA-40B0-8BD9-BDEF8CEBD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770690"/>
            <a:ext cx="3412067" cy="1372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County liability exposures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2D13F-CFDF-4DF7-93AF-D2A0F6ED4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142867"/>
            <a:ext cx="3415074" cy="4097066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Cyber Liability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Network Breach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General Liability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Personal Injury or Property Damage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Auto Liability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</a:rPr>
              <a:t>Snow Plowing/Road Work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Employment Liability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</a:rPr>
              <a:t>Discrimination/Harassment/Retaliation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29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1CD62-68D0-41C6-8650-C0BF5B3E1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Law enforcement is risky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BC8F3-2FB4-4AC6-9728-832F1118AF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sz="2000" dirty="0"/>
              <a:t>Use of Force</a:t>
            </a:r>
          </a:p>
          <a:p>
            <a:pPr lvl="1"/>
            <a:r>
              <a:rPr lang="en-US" sz="2000" dirty="0"/>
              <a:t>High Speed </a:t>
            </a:r>
          </a:p>
          <a:p>
            <a:pPr lvl="1"/>
            <a:r>
              <a:rPr lang="en-US" sz="2000" dirty="0"/>
              <a:t>Civil Rights </a:t>
            </a:r>
          </a:p>
          <a:p>
            <a:pPr lvl="1"/>
            <a:r>
              <a:rPr lang="en-US" sz="2000" dirty="0"/>
              <a:t>Criminals &amp; Gangs</a:t>
            </a:r>
          </a:p>
          <a:p>
            <a:pPr lvl="1"/>
            <a:r>
              <a:rPr lang="en-US" sz="2000" dirty="0"/>
              <a:t>Mental Illness</a:t>
            </a:r>
          </a:p>
          <a:p>
            <a:pPr lvl="1"/>
            <a:r>
              <a:rPr lang="en-US" sz="2000" dirty="0"/>
              <a:t>Drug Abuse</a:t>
            </a:r>
          </a:p>
          <a:p>
            <a:pPr lvl="1"/>
            <a:r>
              <a:rPr lang="en-US" sz="2000" dirty="0"/>
              <a:t>Medical Issues</a:t>
            </a:r>
          </a:p>
          <a:p>
            <a:pPr lvl="1"/>
            <a:r>
              <a:rPr lang="en-US" sz="2000" dirty="0"/>
              <a:t>Innocent Bystander</a:t>
            </a:r>
          </a:p>
          <a:p>
            <a:pPr lvl="1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A909-72EB-404D-867F-7154EC543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381" y="2295331"/>
            <a:ext cx="5422392" cy="409613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Use of Force</a:t>
            </a:r>
          </a:p>
          <a:p>
            <a:r>
              <a:rPr lang="en-US" sz="2600" dirty="0"/>
              <a:t>High Speed Driving</a:t>
            </a:r>
          </a:p>
          <a:p>
            <a:r>
              <a:rPr lang="en-US" sz="2600" dirty="0"/>
              <a:t>Civil Rights</a:t>
            </a:r>
          </a:p>
          <a:p>
            <a:r>
              <a:rPr lang="en-US" sz="2600" dirty="0"/>
              <a:t>Criminals and Gangs</a:t>
            </a:r>
          </a:p>
          <a:p>
            <a:r>
              <a:rPr lang="en-US" sz="2600" dirty="0"/>
              <a:t>Mental Illness</a:t>
            </a:r>
          </a:p>
          <a:p>
            <a:r>
              <a:rPr lang="en-US" sz="2600" dirty="0"/>
              <a:t>Drug Abuse</a:t>
            </a:r>
          </a:p>
          <a:p>
            <a:r>
              <a:rPr lang="en-US" sz="2600" dirty="0"/>
              <a:t>Medical Conditions</a:t>
            </a:r>
          </a:p>
          <a:p>
            <a:r>
              <a:rPr lang="en-US" sz="2600" dirty="0"/>
              <a:t>Innocent Bystander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Felony Traffic Stop | Police officer arrested, Police officer, Police">
            <a:extLst>
              <a:ext uri="{FF2B5EF4-FFF2-40B4-BE49-F238E27FC236}">
                <a16:creationId xmlns:a16="http://schemas.microsoft.com/office/drawing/2014/main" id="{E4B4F671-1139-4C4D-B11D-933D0AE5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27" y="2228003"/>
            <a:ext cx="5327250" cy="392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27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21F2A-C4D7-426C-A368-67697508B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And expensive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E0460-A8CC-4F08-BC7F-6BC7A74B7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7723" y="2172680"/>
            <a:ext cx="6478954" cy="3678303"/>
          </a:xfrm>
        </p:spPr>
        <p:txBody>
          <a:bodyPr/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3.9 Million Settlement For Police Chase That Injured Three Pedestrians</a:t>
            </a:r>
          </a:p>
          <a:p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 settlement totaling $3.9 million has been reached on behalf of three teenagers who were injured when they were struck by a stolen vehicle that was eluding a police pursuit.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777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B67F-300B-4064-9B01-41F16EFE0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$8.3 Million for jail death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AA4B4-6033-45F2-8C60-5CD3E3C6A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823" y="2203942"/>
            <a:ext cx="7453023" cy="3678303"/>
          </a:xfrm>
        </p:spPr>
        <p:txBody>
          <a:bodyPr/>
          <a:lstStyle/>
          <a:p>
            <a:r>
              <a:rPr lang="en-US" sz="2400" dirty="0"/>
              <a:t>After over four years of litigation Alameda County and </a:t>
            </a:r>
            <a:r>
              <a:rPr lang="en-US" sz="2400" dirty="0" err="1"/>
              <a:t>Corizon</a:t>
            </a:r>
            <a:r>
              <a:rPr lang="en-US" sz="2400" dirty="0"/>
              <a:t> Health, Inc. have ended a </a:t>
            </a:r>
            <a:r>
              <a:rPr lang="en-US" sz="2400" b="1" u="sng" dirty="0">
                <a:hlinkClick r:id="rId2"/>
              </a:rPr>
              <a:t>wrongful death civil rights case</a:t>
            </a:r>
            <a:r>
              <a:rPr lang="en-US" sz="2400" b="1" dirty="0"/>
              <a:t> </a:t>
            </a:r>
            <a:r>
              <a:rPr lang="en-US" sz="2400" dirty="0"/>
              <a:t>by agreeing to pay $8.3 million dollars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333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48CF1-CCF5-4455-9D84-DA6D9F3B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Idaho is not immune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51D52-847A-4B64-A9BE-200F74528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Plaintiff Counsel </a:t>
            </a:r>
          </a:p>
          <a:p>
            <a:pPr lvl="1"/>
            <a:r>
              <a:rPr lang="en-US" sz="2000" dirty="0"/>
              <a:t>Numerous Claims in Lawsuit</a:t>
            </a:r>
          </a:p>
          <a:p>
            <a:r>
              <a:rPr lang="en-US" sz="2400" dirty="0"/>
              <a:t>Years to investigate and litigate</a:t>
            </a:r>
          </a:p>
          <a:p>
            <a:r>
              <a:rPr lang="en-US" sz="2400" dirty="0"/>
              <a:t>State and Federal Claims</a:t>
            </a:r>
          </a:p>
          <a:p>
            <a:r>
              <a:rPr lang="en-US" sz="2400" dirty="0"/>
              <a:t>Federal Civil Rights Claims (Section1983)</a:t>
            </a:r>
          </a:p>
          <a:p>
            <a:pPr lvl="1"/>
            <a:r>
              <a:rPr lang="en-US" sz="2000" dirty="0"/>
              <a:t>Legal Fees Component</a:t>
            </a:r>
          </a:p>
        </p:txBody>
      </p:sp>
    </p:spTree>
    <p:extLst>
      <p:ext uri="{BB962C8B-B14F-4D97-AF65-F5344CB8AC3E}">
        <p14:creationId xmlns:p14="http://schemas.microsoft.com/office/powerpoint/2010/main" val="3238667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2084-59C4-4527-9509-89B18D766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Societal change</a:t>
            </a:r>
          </a:p>
        </p:txBody>
      </p:sp>
      <p:graphicFrame>
        <p:nvGraphicFramePr>
          <p:cNvPr id="2056" name="Content Placeholder 2053">
            <a:extLst>
              <a:ext uri="{FF2B5EF4-FFF2-40B4-BE49-F238E27FC236}">
                <a16:creationId xmlns:a16="http://schemas.microsoft.com/office/drawing/2014/main" id="{B9E02EAC-3170-4CCD-8AB5-1C2079B42A7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14253" y="1871134"/>
          <a:ext cx="5035837" cy="4399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protect-your-community-film-the-police-copblock - Social Media DNA">
            <a:extLst>
              <a:ext uri="{FF2B5EF4-FFF2-40B4-BE49-F238E27FC236}">
                <a16:creationId xmlns:a16="http://schemas.microsoft.com/office/drawing/2014/main" id="{AA161199-628F-44E7-95FC-A8F29EFEE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" r="4" b="1265"/>
          <a:stretch/>
        </p:blipFill>
        <p:spPr bwMode="auto">
          <a:xfrm>
            <a:off x="8051799" y="1871133"/>
            <a:ext cx="3683001" cy="45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62059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686</Words>
  <Application>Microsoft Macintosh PowerPoint</Application>
  <PresentationFormat>Widescreen</PresentationFormat>
  <Paragraphs>187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Gill Sans MT</vt:lpstr>
      <vt:lpstr>Wingdings 2</vt:lpstr>
      <vt:lpstr>Dividend</vt:lpstr>
      <vt:lpstr>PowerPoint Presentation</vt:lpstr>
      <vt:lpstr>presenters</vt:lpstr>
      <vt:lpstr>Goals of webinar</vt:lpstr>
      <vt:lpstr>County liability exposures</vt:lpstr>
      <vt:lpstr>Law enforcement is risky</vt:lpstr>
      <vt:lpstr>And expensive</vt:lpstr>
      <vt:lpstr>$8.3 Million for jail death</vt:lpstr>
      <vt:lpstr>Idaho is not immune</vt:lpstr>
      <vt:lpstr>Societal change</vt:lpstr>
      <vt:lpstr>Realizing this changing exposure</vt:lpstr>
      <vt:lpstr>Chad Sarmento  ICRMP Law enforcement risk manager</vt:lpstr>
      <vt:lpstr>Idaho laws requiring you to have law enforcement</vt:lpstr>
      <vt:lpstr>Idaho laws requiring you to have law enforcement</vt:lpstr>
      <vt:lpstr>Law enforcement liability</vt:lpstr>
      <vt:lpstr>Patrol claims</vt:lpstr>
      <vt:lpstr>Patrol risk management tool</vt:lpstr>
      <vt:lpstr>Patrol risk management tool</vt:lpstr>
      <vt:lpstr>Detention claim Areas</vt:lpstr>
      <vt:lpstr>Detention risk management tools</vt:lpstr>
      <vt:lpstr>Detention risk management tools continued</vt:lpstr>
      <vt:lpstr>Continuing risk exposures </vt:lpstr>
      <vt:lpstr>Continuing risk exposures </vt:lpstr>
      <vt:lpstr>Continuing risk exposures </vt:lpstr>
      <vt:lpstr>Continuing risk exposures </vt:lpstr>
      <vt:lpstr>Getting and using the information</vt:lpstr>
      <vt:lpstr>Questions?  We are here to help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 Sarmento</dc:creator>
  <cp:lastModifiedBy>Mindy Linn</cp:lastModifiedBy>
  <cp:revision>12</cp:revision>
  <dcterms:created xsi:type="dcterms:W3CDTF">2021-01-22T22:50:55Z</dcterms:created>
  <dcterms:modified xsi:type="dcterms:W3CDTF">2021-03-12T21:16:06Z</dcterms:modified>
</cp:coreProperties>
</file>