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2"/>
    <p:sldId id="317" r:id="rId3"/>
    <p:sldId id="315" r:id="rId4"/>
    <p:sldId id="316" r:id="rId5"/>
    <p:sldId id="319" r:id="rId6"/>
    <p:sldId id="333" r:id="rId7"/>
    <p:sldId id="334" r:id="rId8"/>
    <p:sldId id="335" r:id="rId9"/>
    <p:sldId id="322" r:id="rId10"/>
    <p:sldId id="337" r:id="rId11"/>
    <p:sldId id="336" r:id="rId12"/>
    <p:sldId id="302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020" autoAdjust="0"/>
    <p:restoredTop sz="94265" autoAdjust="0"/>
  </p:normalViewPr>
  <p:slideViewPr>
    <p:cSldViewPr>
      <p:cViewPr varScale="1">
        <p:scale>
          <a:sx n="45" d="100"/>
          <a:sy n="45" d="100"/>
        </p:scale>
        <p:origin x="684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47D8202-5BF0-49C8-A78B-6D7B8A3D3E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D530C-4B5F-42DB-94AA-A9E44006DE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F747A0F-4726-4E64-90D0-50A82A5FC840}" type="datetimeFigureOut">
              <a:rPr lang="en-US"/>
              <a:pPr>
                <a:defRPr/>
              </a:pPr>
              <a:t>8/10/2020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119670B-5DDF-437E-B361-9A3F25BB832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FED264B-3D6B-4F0F-8BBB-0F46C25BC1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5254A8-3839-4860-AC5E-3158A94B45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497F8A-4C95-46EF-8958-11264CF894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3CF0D7C-C203-417D-86E9-22C71FD9C5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A79F1B3F-D9BE-4AA1-BA12-76B19B3B9F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BFF31D-394A-4533-84BE-3F376B7733F4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56B61BCC-FAB1-45D2-920C-2C6E4BBA0B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F1C51728-E1F7-4752-A75F-48A184C58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7600" y="3886200"/>
            <a:ext cx="4775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2F8383D-EA90-4F99-8788-FE64CFB46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5B8FE-77C5-44C1-98F2-F14904B635B9}" type="datetimeFigureOut">
              <a:rPr lang="en-US"/>
              <a:pPr>
                <a:defRPr/>
              </a:pPr>
              <a:t>8/10/2020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D3A54D9-4FD7-4229-A9F1-1D0F8BD4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DF1E0F6-71E0-4335-A323-7CA6A3FDB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DFF6F-02FB-4002-B2F3-4F8CAFA629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56C7278-A553-4D63-B979-D3CBA87AA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257" y="2211928"/>
            <a:ext cx="109728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A845A73-4E58-45EF-B1C8-93F2AEE73F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397" y="5562600"/>
            <a:ext cx="1873594" cy="1151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66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4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22438"/>
            <a:ext cx="10972800" cy="4525963"/>
          </a:xfrm>
        </p:spPr>
        <p:txBody>
          <a:bodyPr/>
          <a:lstStyle>
            <a:lvl2pPr marL="742950" indent="-285750">
              <a:buFont typeface="Wingdings" pitchFamily="2" charset="2"/>
              <a:buChar char="§"/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B6B1505-4464-4DE6-A22D-431D2B6B5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08786-7376-4CE0-B1E8-18C8E0BC4A82}" type="datetimeFigureOut">
              <a:rPr lang="en-US"/>
              <a:pPr>
                <a:defRPr/>
              </a:pPr>
              <a:t>8/10/2020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8F6DE4F-6923-40B2-BAAA-D48FB36B8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D4B9052-8653-461F-BF59-63F1914BA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7F05-21F8-45B8-A568-AC1F803B5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56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6CF1113-911A-4078-AE3E-90A2256DC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74300-32DB-4315-BA56-5998DFB537AB}" type="datetimeFigureOut">
              <a:rPr lang="en-US"/>
              <a:pPr>
                <a:defRPr/>
              </a:pPr>
              <a:t>8/10/2020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A40676-2598-4F9B-9652-0DBE4CD7F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FC1D7D-8691-445A-A692-F44EB059E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73946-79A3-456E-BEF6-E6E8D50C86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54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6F66C20-2673-4609-810F-5F7B380E2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7A1E8-2E62-489D-A221-EB52B4C067FA}" type="datetimeFigureOut">
              <a:rPr lang="en-US"/>
              <a:pPr>
                <a:defRPr/>
              </a:pPr>
              <a:t>8/10/2020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5ED0809-32C4-4C12-9C8D-5BF9B135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39F45CAF-1323-4664-BEB0-F1FFCF4FE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34FA7-6A10-446A-843C-BB05CB7865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726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ABBE3614-B935-4E35-AE72-56758E38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C2162-0877-4BA7-9097-D4C33094E96B}" type="datetimeFigureOut">
              <a:rPr lang="en-US"/>
              <a:pPr>
                <a:defRPr/>
              </a:pPr>
              <a:t>8/10/2020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F8372982-6FFA-42E4-B912-C8CD2D73D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BC7E845-53CD-4BE2-A6ED-9D97BBA5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288D-DE4C-4043-A39A-E3E5E71442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75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-152400"/>
            <a:ext cx="12192000" cy="5367338"/>
          </a:xfrm>
          <a:solidFill>
            <a:schemeClr val="bg1"/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76A9639-90FA-4ABA-B8C7-376D9BF4F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3E065-DAC1-453B-89C2-5A4EC65DBCF1}" type="datetimeFigureOut">
              <a:rPr lang="en-US"/>
              <a:pPr>
                <a:defRPr/>
              </a:pPr>
              <a:t>8/10/2020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E2685C2-AE64-438C-B470-433CA13A2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DCE4FACE-B6C5-4E24-BB40-476BD264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A3C40-0E7F-425A-B81D-F91BFB6341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033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D932629-F599-4996-A8E5-BBD6ED965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779AA-E972-4807-9D81-8592ECB496FD}" type="datetimeFigureOut">
              <a:rPr lang="en-US"/>
              <a:pPr>
                <a:defRPr/>
              </a:pPr>
              <a:t>8/10/2020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247F379-BA5E-4C65-B5E0-20D0D370B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18542D0-D19E-4491-9E8F-C8A96AB2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A3B17-4C9A-43F8-84E3-F004261DE2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904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ppt layout design gray.jpg">
            <a:extLst>
              <a:ext uri="{FF2B5EF4-FFF2-40B4-BE49-F238E27FC236}">
                <a16:creationId xmlns:a16="http://schemas.microsoft.com/office/drawing/2014/main" id="{56342D77-72EE-44C7-8686-DA9849B896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EF61A9B1-087C-431B-9C97-CE10B4DD8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99261-5375-4BB9-9D5B-AA6525BF9830}" type="datetimeFigureOut">
              <a:rPr lang="en-US"/>
              <a:pPr>
                <a:defRPr/>
              </a:pPr>
              <a:t>8/10/2020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5D852422-242C-49F2-86BE-9F1E9A42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1A127C8-B21B-47B6-9E35-3A864DC7D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19A6B-0315-4BF8-BC0E-3185F5224A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720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5B4A8E2-46E3-4CA7-8762-843328006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40318-6CAC-41B8-9CF2-F055292379F3}" type="datetimeFigureOut">
              <a:rPr lang="en-US"/>
              <a:pPr>
                <a:defRPr/>
              </a:pPr>
              <a:t>8/10/2020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9F37B10-A9B0-4E7C-BA36-85D6B64E8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DE7C060-2EE8-4A0C-A5D6-073B1439B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2A90C-80A4-401E-899B-C74E55DDC6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84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281C3F-3875-484D-BC89-95F60998AEB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" y="-152851"/>
            <a:ext cx="12221028" cy="6874327"/>
          </a:xfrm>
          <a:prstGeom prst="rect">
            <a:avLst/>
          </a:prstGeom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DD997D8F-9B2C-40AB-B540-1F3B2E73D9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19200" y="0"/>
            <a:ext cx="10972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DF4CD12E-C010-4A29-881A-3019876A8D2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D8F57-F0FB-4983-9330-A489E64C0C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0A603E-AC03-4B3A-ADBD-5311D13D1EB9}" type="datetimeFigureOut">
              <a:rPr lang="en-US"/>
              <a:pPr>
                <a:defRPr/>
              </a:pPr>
              <a:t>8/10/2020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B2510-8068-424D-BD36-B955255D1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19372-9BBD-43F0-8218-F5575C5F20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9BC5F24-22CE-4487-9FD6-D96F24852B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66407E-DEB2-4832-BFFB-7A78A696BD3E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397" y="5554367"/>
            <a:ext cx="1873594" cy="115123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18" r:id="rId9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a.u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Larry.burtness8@gmail.com" TargetMode="External"/><Relationship Id="rId2" Type="http://schemas.openxmlformats.org/officeDocument/2006/relationships/hyperlink" Target="mailto:lburtness@figure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cableman@pria.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30B50C1-03D1-47DE-8F10-69E66067A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1" y="1981200"/>
            <a:ext cx="10286999" cy="1447799"/>
          </a:xfrm>
        </p:spPr>
        <p:txBody>
          <a:bodyPr/>
          <a:lstStyle/>
          <a:p>
            <a:pPr eaLnBrk="1" hangingPunct="1"/>
            <a:r>
              <a:rPr lang="en-US" altLang="en-US" dirty="0"/>
              <a:t>An Overview From PRIA</a:t>
            </a:r>
            <a:endParaRPr lang="en-US" altLang="en-US" i="1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B91C1E2-9F39-47C3-B42D-1F2E1175E6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667000" y="3886200"/>
            <a:ext cx="3352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/>
              <a:t>   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6796891E-6DE2-45E8-8CFB-496898D6DB2D}"/>
              </a:ext>
            </a:extLst>
          </p:cNvPr>
          <p:cNvSpPr txBox="1">
            <a:spLocks/>
          </p:cNvSpPr>
          <p:nvPr/>
        </p:nvSpPr>
        <p:spPr>
          <a:xfrm>
            <a:off x="762000" y="3886200"/>
            <a:ext cx="5715000" cy="1981200"/>
          </a:xfrm>
          <a:prstGeom prst="rect">
            <a:avLst/>
          </a:prstGeom>
        </p:spPr>
        <p:txBody>
          <a:bodyPr/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i="1" dirty="0">
                <a:effectLst/>
                <a:latin typeface="Trebuchet MS" panose="020B0603020202020204" pitchFamily="34" charset="0"/>
              </a:rPr>
              <a:t>Idaho Association of County Recorders and Clerks Annual Conference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Larry Burtness, PRIA President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August 20, 2020</a:t>
            </a:r>
          </a:p>
        </p:txBody>
      </p:sp>
      <p:sp>
        <p:nvSpPr>
          <p:cNvPr id="12293" name="TextBox 1">
            <a:extLst>
              <a:ext uri="{FF2B5EF4-FFF2-40B4-BE49-F238E27FC236}">
                <a16:creationId xmlns:a16="http://schemas.microsoft.com/office/drawing/2014/main" id="{47D69C9C-423B-45A4-B4F4-51864DDF8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6248401"/>
            <a:ext cx="411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>
                <a:latin typeface="Calibri" panose="020F0502020204030204" pitchFamily="34" charset="0"/>
              </a:rPr>
              <a:t>All Material © 2020 Property Records Industry Association.  </a:t>
            </a:r>
            <a:r>
              <a:rPr lang="en-US" altLang="en-US" sz="1200" b="1" dirty="0">
                <a:latin typeface="Calibri" panose="020F0502020204030204" pitchFamily="34" charset="0"/>
              </a:rPr>
              <a:t>All Rights Reserved.  Unauthorized Use Prohibited.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5739419-BCB4-4B45-9DD3-C1C427DA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0" y="-152400"/>
            <a:ext cx="10382250" cy="1084263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What Else to Expect from PRIA?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1873452-6AB6-45CB-950C-4C9BE5F96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371600"/>
            <a:ext cx="8229600" cy="4267200"/>
          </a:xfrm>
        </p:spPr>
        <p:txBody>
          <a:bodyPr/>
          <a:lstStyle/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Other examples of PRIA Work Products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3200" b="1" dirty="0"/>
              <a:t>Electronic Notarization – Traditional Assurances for Electronically Recorded Documents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3200" b="1" dirty="0"/>
              <a:t>Predictable Recording Fees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3200" b="1" dirty="0"/>
              <a:t>Reacting to pandemics and other disasters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3200" b="1" dirty="0"/>
              <a:t>eRecording</a:t>
            </a:r>
          </a:p>
          <a:p>
            <a:pPr lvl="1" eaLnBrk="1" hangingPunct="1">
              <a:tabLst>
                <a:tab pos="6864350" algn="r"/>
              </a:tabLst>
            </a:pP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57257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5739419-BCB4-4B45-9DD3-C1C427DA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0" y="-152400"/>
            <a:ext cx="10382250" cy="1084263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What Else to Expect from PRIA?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1873452-6AB6-45CB-950C-4C9BE5F96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752600"/>
            <a:ext cx="8229600" cy="3886200"/>
          </a:xfrm>
        </p:spPr>
        <p:txBody>
          <a:bodyPr/>
          <a:lstStyle/>
          <a:p>
            <a:pPr eaLnBrk="1" hangingPunct="1">
              <a:tabLst>
                <a:tab pos="6864350" algn="r"/>
              </a:tabLst>
            </a:pPr>
            <a:r>
              <a:rPr lang="en-US" altLang="en-US" sz="2800" b="1" dirty="0"/>
              <a:t>An updated website – </a:t>
            </a:r>
            <a:r>
              <a:rPr lang="en-US" altLang="en-US" sz="2800" b="1" dirty="0">
                <a:hlinkClick r:id="rId2"/>
              </a:rPr>
              <a:t>www.pria.us</a:t>
            </a:r>
            <a:endParaRPr lang="en-US" altLang="en-US" sz="2800" b="1" dirty="0"/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2400" b="1" dirty="0"/>
              <a:t>A lot of public facing content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2400" b="1" dirty="0"/>
              <a:t>Even more on the members only side </a:t>
            </a:r>
          </a:p>
          <a:p>
            <a:pPr eaLnBrk="1" hangingPunct="1">
              <a:tabLst>
                <a:tab pos="6864350" algn="r"/>
              </a:tabLst>
            </a:pPr>
            <a:r>
              <a:rPr lang="en-US" altLang="en-US" sz="2800" b="1" dirty="0"/>
              <a:t>Networking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2400" b="1" dirty="0"/>
              <a:t>Just pick up the phone and reach out!</a:t>
            </a:r>
          </a:p>
          <a:p>
            <a:pPr eaLnBrk="1" hangingPunct="1">
              <a:tabLst>
                <a:tab pos="6864350" algn="r"/>
              </a:tabLst>
            </a:pPr>
            <a:r>
              <a:rPr lang="en-US" altLang="en-US" sz="2800" b="1" dirty="0"/>
              <a:t>Timely topics 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2400" b="1" dirty="0"/>
              <a:t>RON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2400" b="1" dirty="0"/>
              <a:t>Reacting to pandemics and other disasters</a:t>
            </a:r>
          </a:p>
          <a:p>
            <a:pPr marL="457200" lvl="1" indent="0" eaLnBrk="1" hangingPunct="1">
              <a:buNone/>
              <a:tabLst>
                <a:tab pos="6864350" algn="r"/>
              </a:tabLst>
            </a:pP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74072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D1281D5C-525A-45A4-B8F6-B2A77CDC1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Thank You!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96C6E74C-9427-433C-8D2B-AF3E35902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2819400"/>
            <a:ext cx="10134600" cy="32766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/>
              <a:t>Larry Burtness</a:t>
            </a:r>
          </a:p>
          <a:p>
            <a:pPr marL="0" indent="0" eaLnBrk="1" hangingPunct="1">
              <a:buNone/>
            </a:pPr>
            <a:r>
              <a:rPr lang="en-US" altLang="en-US" sz="2800" dirty="0"/>
              <a:t>Operations, Figure Lending, LLC</a:t>
            </a:r>
          </a:p>
          <a:p>
            <a:pPr marL="0" indent="0" eaLnBrk="1" hangingPunct="1">
              <a:buNone/>
            </a:pPr>
            <a:r>
              <a:rPr lang="en-US" altLang="en-US" sz="2400" dirty="0">
                <a:hlinkClick r:id="rId2"/>
              </a:rPr>
              <a:t>lburtness@figure.com</a:t>
            </a:r>
            <a:endParaRPr lang="en-US" altLang="en-US" sz="2400" dirty="0"/>
          </a:p>
          <a:p>
            <a:pPr marL="0" indent="0" eaLnBrk="1" hangingPunct="1">
              <a:buNone/>
            </a:pPr>
            <a:r>
              <a:rPr lang="en-US" altLang="en-US" sz="2400" dirty="0">
                <a:hlinkClick r:id="rId3"/>
              </a:rPr>
              <a:t>Larry.burtness8@gmail.com</a:t>
            </a:r>
            <a:r>
              <a:rPr lang="en-US" altLang="en-US" sz="2400" dirty="0"/>
              <a:t> 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5739419-BCB4-4B45-9DD3-C1C427DA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0" y="-152400"/>
            <a:ext cx="10153650" cy="1084263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Agenda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1873452-6AB6-45CB-950C-4C9BE5F96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1905000"/>
            <a:ext cx="7543800" cy="3733800"/>
          </a:xfrm>
        </p:spPr>
        <p:txBody>
          <a:bodyPr/>
          <a:lstStyle/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PRIA Overview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3200" b="1" dirty="0"/>
              <a:t>A Brief History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3200" b="1" dirty="0"/>
              <a:t>PRIA Local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3200" b="1" dirty="0"/>
              <a:t>PRIA Education Tools</a:t>
            </a:r>
          </a:p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LRMS</a:t>
            </a:r>
          </a:p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More PRIA</a:t>
            </a:r>
          </a:p>
        </p:txBody>
      </p:sp>
    </p:spTree>
    <p:extLst>
      <p:ext uri="{BB962C8B-B14F-4D97-AF65-F5344CB8AC3E}">
        <p14:creationId xmlns:p14="http://schemas.microsoft.com/office/powerpoint/2010/main" val="242837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5739419-BCB4-4B45-9DD3-C1C427DA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0" y="-152400"/>
            <a:ext cx="10153650" cy="1084263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PRIA – A Brief History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1873452-6AB6-45CB-950C-4C9BE5F96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2133600"/>
            <a:ext cx="9525000" cy="4038600"/>
          </a:xfrm>
        </p:spPr>
        <p:txBody>
          <a:bodyPr/>
          <a:lstStyle/>
          <a:p>
            <a:pPr eaLnBrk="1" hangingPunct="1"/>
            <a:r>
              <a:rPr lang="en-US" altLang="en-US" dirty="0"/>
              <a:t>An idea, in the late 1990’s</a:t>
            </a:r>
          </a:p>
          <a:p>
            <a:pPr eaLnBrk="1" hangingPunct="1"/>
            <a:r>
              <a:rPr lang="en-US" altLang="en-US" dirty="0"/>
              <a:t>Almost 20 years “mature”</a:t>
            </a:r>
          </a:p>
          <a:p>
            <a:pPr eaLnBrk="1" hangingPunct="1"/>
            <a:r>
              <a:rPr lang="en-US" altLang="en-US" dirty="0"/>
              <a:t>Reacting to today’s challenges </a:t>
            </a:r>
          </a:p>
        </p:txBody>
      </p:sp>
    </p:spTree>
    <p:extLst>
      <p:ext uri="{BB962C8B-B14F-4D97-AF65-F5344CB8AC3E}">
        <p14:creationId xmlns:p14="http://schemas.microsoft.com/office/powerpoint/2010/main" val="317395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5739419-BCB4-4B45-9DD3-C1C427DA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0" y="17463"/>
            <a:ext cx="9620250" cy="914400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PRIA – PRIA Local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1873452-6AB6-45CB-950C-4C9BE5F96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1524000"/>
            <a:ext cx="7543800" cy="4724400"/>
          </a:xfrm>
        </p:spPr>
        <p:txBody>
          <a:bodyPr/>
          <a:lstStyle/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A venue for you to bring your business partners and other important players in the recording process to the table to discuss local issues and challenges</a:t>
            </a:r>
          </a:p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Carolyn </a:t>
            </a:r>
            <a:r>
              <a:rPr lang="en-US" altLang="en-US" b="1" dirty="0" err="1"/>
              <a:t>Ableman</a:t>
            </a:r>
            <a:r>
              <a:rPr lang="en-US" altLang="en-US" b="1" dirty="0"/>
              <a:t>, PRIA Local National Coordinator; </a:t>
            </a:r>
            <a:r>
              <a:rPr lang="en-US" altLang="en-US" b="1" dirty="0">
                <a:hlinkClick r:id="rId2"/>
              </a:rPr>
              <a:t>cableman@pria.us</a:t>
            </a:r>
            <a:r>
              <a:rPr lang="en-US" altLang="en-US" b="1" dirty="0"/>
              <a:t> </a:t>
            </a:r>
          </a:p>
          <a:p>
            <a:pPr marL="0" indent="0" eaLnBrk="1" hangingPunct="1">
              <a:buNone/>
              <a:tabLst>
                <a:tab pos="6864350" algn="r"/>
              </a:tabLst>
            </a:pPr>
            <a:endParaRPr lang="en-US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1125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5739419-BCB4-4B45-9DD3-C1C427DA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0" y="17463"/>
            <a:ext cx="9772650" cy="744537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PRIA – Education Tools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1873452-6AB6-45CB-950C-4C9BE5F96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1371600"/>
            <a:ext cx="7543800" cy="4267200"/>
          </a:xfrm>
        </p:spPr>
        <p:txBody>
          <a:bodyPr/>
          <a:lstStyle/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White Papers</a:t>
            </a:r>
          </a:p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Best Practices</a:t>
            </a:r>
          </a:p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Standards</a:t>
            </a:r>
          </a:p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Model Legislation</a:t>
            </a:r>
          </a:p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Webinars</a:t>
            </a:r>
          </a:p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Face-to-face conferences</a:t>
            </a:r>
          </a:p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Virtual conferences</a:t>
            </a:r>
          </a:p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Networking</a:t>
            </a:r>
          </a:p>
        </p:txBody>
      </p:sp>
    </p:spTree>
    <p:extLst>
      <p:ext uri="{BB962C8B-B14F-4D97-AF65-F5344CB8AC3E}">
        <p14:creationId xmlns:p14="http://schemas.microsoft.com/office/powerpoint/2010/main" val="897694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5739419-BCB4-4B45-9DD3-C1C427DA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0" y="17463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LRMS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1873452-6AB6-45CB-950C-4C9BE5F96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1905000"/>
            <a:ext cx="8743950" cy="3733800"/>
          </a:xfrm>
        </p:spPr>
        <p:txBody>
          <a:bodyPr/>
          <a:lstStyle/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Land Records Management Systems (LRMS)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3200" b="1" dirty="0"/>
              <a:t>From an idea in 2014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3200" b="1" dirty="0"/>
              <a:t>Approved by the PRIA Board of Directors in 2018</a:t>
            </a:r>
          </a:p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PRIA Resource Library</a:t>
            </a:r>
          </a:p>
        </p:txBody>
      </p:sp>
    </p:spTree>
    <p:extLst>
      <p:ext uri="{BB962C8B-B14F-4D97-AF65-F5344CB8AC3E}">
        <p14:creationId xmlns:p14="http://schemas.microsoft.com/office/powerpoint/2010/main" val="208090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5739419-BCB4-4B45-9DD3-C1C427DA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0" y="17463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LRMS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1873452-6AB6-45CB-950C-4C9BE5F96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1371600"/>
            <a:ext cx="7543800" cy="4267200"/>
          </a:xfrm>
        </p:spPr>
        <p:txBody>
          <a:bodyPr/>
          <a:lstStyle/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Best Practices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3200" b="1" dirty="0"/>
              <a:t>Preparation and System Planning</a:t>
            </a:r>
          </a:p>
          <a:p>
            <a:pPr lvl="2" eaLnBrk="1" hangingPunct="1">
              <a:tabLst>
                <a:tab pos="6864350" algn="r"/>
              </a:tabLst>
            </a:pPr>
            <a:r>
              <a:rPr lang="en-US" altLang="en-US" sz="3200" b="1" dirty="0"/>
              <a:t>Infrastructure</a:t>
            </a:r>
          </a:p>
          <a:p>
            <a:pPr lvl="2" eaLnBrk="1" hangingPunct="1">
              <a:tabLst>
                <a:tab pos="6864350" algn="r"/>
              </a:tabLst>
            </a:pPr>
            <a:r>
              <a:rPr lang="en-US" altLang="en-US" sz="3200" b="1" dirty="0"/>
              <a:t>Integrations</a:t>
            </a:r>
          </a:p>
          <a:p>
            <a:pPr lvl="2" eaLnBrk="1" hangingPunct="1">
              <a:tabLst>
                <a:tab pos="6864350" algn="r"/>
              </a:tabLst>
            </a:pPr>
            <a:r>
              <a:rPr lang="en-US" altLang="en-US" sz="3200" b="1" dirty="0"/>
              <a:t>Data and Image Conversions</a:t>
            </a:r>
          </a:p>
          <a:p>
            <a:pPr lvl="2" eaLnBrk="1" hangingPunct="1">
              <a:tabLst>
                <a:tab pos="6864350" algn="r"/>
              </a:tabLst>
            </a:pPr>
            <a:r>
              <a:rPr lang="en-US" altLang="en-US" sz="3200" b="1" dirty="0"/>
              <a:t>Security</a:t>
            </a:r>
          </a:p>
          <a:p>
            <a:pPr lvl="2" eaLnBrk="1" hangingPunct="1">
              <a:tabLst>
                <a:tab pos="6864350" algn="r"/>
              </a:tabLst>
            </a:pPr>
            <a:r>
              <a:rPr lang="en-US" altLang="en-US" sz="3200" b="1" dirty="0"/>
              <a:t>Preservation</a:t>
            </a:r>
          </a:p>
          <a:p>
            <a:pPr lvl="2" eaLnBrk="1" hangingPunct="1">
              <a:tabLst>
                <a:tab pos="6864350" algn="r"/>
              </a:tabLst>
            </a:pPr>
            <a:r>
              <a:rPr lang="en-US" altLang="en-US" sz="3200" b="1" dirty="0"/>
              <a:t>Disaster Recovery</a:t>
            </a:r>
          </a:p>
        </p:txBody>
      </p:sp>
    </p:spTree>
    <p:extLst>
      <p:ext uri="{BB962C8B-B14F-4D97-AF65-F5344CB8AC3E}">
        <p14:creationId xmlns:p14="http://schemas.microsoft.com/office/powerpoint/2010/main" val="668471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5739419-BCB4-4B45-9DD3-C1C427DA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0" y="17463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sz="4400" dirty="0"/>
              <a:t>LRMS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1873452-6AB6-45CB-950C-4C9BE5F96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2200" y="1066800"/>
            <a:ext cx="7543800" cy="4572000"/>
          </a:xfrm>
        </p:spPr>
        <p:txBody>
          <a:bodyPr/>
          <a:lstStyle/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Best Practices, continued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3200" b="1" dirty="0"/>
              <a:t>Daily Operations</a:t>
            </a:r>
          </a:p>
          <a:p>
            <a:pPr lvl="2" eaLnBrk="1" hangingPunct="1">
              <a:tabLst>
                <a:tab pos="6864350" algn="r"/>
              </a:tabLst>
            </a:pPr>
            <a:r>
              <a:rPr lang="en-US" altLang="en-US" sz="3200" b="1" dirty="0"/>
              <a:t>Workflow</a:t>
            </a:r>
          </a:p>
          <a:p>
            <a:pPr lvl="2" eaLnBrk="1" hangingPunct="1">
              <a:tabLst>
                <a:tab pos="6864350" algn="r"/>
              </a:tabLst>
            </a:pPr>
            <a:r>
              <a:rPr lang="en-US" altLang="en-US" sz="3200" b="1" dirty="0"/>
              <a:t>Receipting</a:t>
            </a:r>
          </a:p>
          <a:p>
            <a:pPr lvl="2" eaLnBrk="1" hangingPunct="1">
              <a:tabLst>
                <a:tab pos="6864350" algn="r"/>
              </a:tabLst>
            </a:pPr>
            <a:r>
              <a:rPr lang="en-US" altLang="en-US" sz="3200" b="1" dirty="0"/>
              <a:t>eRecording</a:t>
            </a:r>
          </a:p>
          <a:p>
            <a:pPr lvl="2" eaLnBrk="1" hangingPunct="1">
              <a:tabLst>
                <a:tab pos="6864350" algn="r"/>
              </a:tabLst>
            </a:pPr>
            <a:r>
              <a:rPr lang="en-US" altLang="en-US" sz="3200" b="1" dirty="0"/>
              <a:t>Redaction</a:t>
            </a:r>
          </a:p>
          <a:p>
            <a:pPr lvl="2" eaLnBrk="1" hangingPunct="1">
              <a:tabLst>
                <a:tab pos="6864350" algn="r"/>
              </a:tabLst>
            </a:pPr>
            <a:r>
              <a:rPr lang="en-US" altLang="en-US" sz="3200" b="1" dirty="0"/>
              <a:t>Searching</a:t>
            </a:r>
          </a:p>
          <a:p>
            <a:pPr lvl="2" eaLnBrk="1" hangingPunct="1">
              <a:tabLst>
                <a:tab pos="6864350" algn="r"/>
              </a:tabLst>
            </a:pPr>
            <a:r>
              <a:rPr lang="en-US" altLang="en-US" sz="3200" b="1" dirty="0"/>
              <a:t>Accounting</a:t>
            </a:r>
          </a:p>
          <a:p>
            <a:pPr lvl="2" eaLnBrk="1" hangingPunct="1">
              <a:tabLst>
                <a:tab pos="6864350" algn="r"/>
              </a:tabLst>
            </a:pPr>
            <a:r>
              <a:rPr lang="en-US" altLang="en-US" sz="3200" b="1" dirty="0"/>
              <a:t>Data Output (Reports/Exports)</a:t>
            </a:r>
          </a:p>
        </p:txBody>
      </p:sp>
    </p:spTree>
    <p:extLst>
      <p:ext uri="{BB962C8B-B14F-4D97-AF65-F5344CB8AC3E}">
        <p14:creationId xmlns:p14="http://schemas.microsoft.com/office/powerpoint/2010/main" val="1721966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85739419-BCB4-4B45-9DD3-C1C427DA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4950" y="-152400"/>
            <a:ext cx="10382250" cy="1084263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What Else to Expect from PRIA?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B1873452-6AB6-45CB-950C-4C9BE5F96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7400" y="1219200"/>
            <a:ext cx="8229600" cy="4419600"/>
          </a:xfrm>
        </p:spPr>
        <p:txBody>
          <a:bodyPr/>
          <a:lstStyle/>
          <a:p>
            <a:pPr eaLnBrk="1" hangingPunct="1">
              <a:tabLst>
                <a:tab pos="6864350" algn="r"/>
              </a:tabLst>
            </a:pPr>
            <a:r>
              <a:rPr lang="en-US" altLang="en-US" b="1" dirty="0"/>
              <a:t>Other examples of PRIA Work Products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3200" b="1" dirty="0"/>
              <a:t>eRecording Best Practices for Recorders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3200" b="1" dirty="0"/>
              <a:t>GIS and Land Records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3200" b="1" dirty="0"/>
              <a:t>Disaster Preparedness – An Imperative for Good Governance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3200" b="1" dirty="0"/>
              <a:t>Disaster Preparedness – Asset Management</a:t>
            </a:r>
          </a:p>
          <a:p>
            <a:pPr lvl="1" eaLnBrk="1" hangingPunct="1">
              <a:tabLst>
                <a:tab pos="6864350" algn="r"/>
              </a:tabLst>
            </a:pPr>
            <a:r>
              <a:rPr lang="en-US" altLang="en-US" sz="3200" b="1" dirty="0"/>
              <a:t>Film and Digital Imaging Standards</a:t>
            </a:r>
          </a:p>
          <a:p>
            <a:pPr lvl="1" eaLnBrk="1" hangingPunct="1">
              <a:tabLst>
                <a:tab pos="6864350" algn="r"/>
              </a:tabLst>
            </a:pPr>
            <a:endParaRPr lang="en-US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38082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21632</TotalTime>
  <Words>343</Words>
  <Application>Microsoft Office PowerPoint</Application>
  <PresentationFormat>Widescreen</PresentationFormat>
  <Paragraphs>81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</vt:lpstr>
      <vt:lpstr>Office Theme</vt:lpstr>
      <vt:lpstr>An Overview From PRIA</vt:lpstr>
      <vt:lpstr>Agenda</vt:lpstr>
      <vt:lpstr>PRIA – A Brief History</vt:lpstr>
      <vt:lpstr>PRIA – PRIA Local</vt:lpstr>
      <vt:lpstr>PRIA – Education Tools</vt:lpstr>
      <vt:lpstr>LRMS</vt:lpstr>
      <vt:lpstr>LRMS</vt:lpstr>
      <vt:lpstr>LRMS</vt:lpstr>
      <vt:lpstr>What Else to Expect from PRIA?</vt:lpstr>
      <vt:lpstr>What Else to Expect from PRIA?</vt:lpstr>
      <vt:lpstr>What Else to Expect from PRIA?</vt:lpstr>
      <vt:lpstr>Thank You!</vt:lpstr>
    </vt:vector>
  </TitlesOfParts>
  <Company>Bank Certified Office 2007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44123</dc:creator>
  <cp:lastModifiedBy>Larry Burtness</cp:lastModifiedBy>
  <cp:revision>104</cp:revision>
  <cp:lastPrinted>2012-05-18T13:29:23Z</cp:lastPrinted>
  <dcterms:created xsi:type="dcterms:W3CDTF">2012-03-14T18:05:57Z</dcterms:created>
  <dcterms:modified xsi:type="dcterms:W3CDTF">2020-08-20T00:34:34Z</dcterms:modified>
</cp:coreProperties>
</file>