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8"/>
  </p:notesMasterIdLst>
  <p:sldIdLst>
    <p:sldId id="315" r:id="rId2"/>
    <p:sldId id="316" r:id="rId3"/>
    <p:sldId id="291" r:id="rId4"/>
    <p:sldId id="325" r:id="rId5"/>
    <p:sldId id="292" r:id="rId6"/>
    <p:sldId id="293" r:id="rId7"/>
    <p:sldId id="326" r:id="rId8"/>
    <p:sldId id="294" r:id="rId9"/>
    <p:sldId id="295" r:id="rId10"/>
    <p:sldId id="296" r:id="rId11"/>
    <p:sldId id="297" r:id="rId12"/>
    <p:sldId id="324" r:id="rId13"/>
    <p:sldId id="258" r:id="rId14"/>
    <p:sldId id="266" r:id="rId15"/>
    <p:sldId id="267" r:id="rId16"/>
    <p:sldId id="32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E3CA08-41ED-418F-87A3-2A0754B88A59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2C5A166-4EF4-4847-B4CD-C093D9FD8B43}">
      <dgm:prSet/>
      <dgm:spPr/>
      <dgm:t>
        <a:bodyPr/>
        <a:lstStyle/>
        <a:p>
          <a:r>
            <a:rPr lang="en-US"/>
            <a:t>Boundary (ies) should be based on clear rationale</a:t>
          </a:r>
        </a:p>
      </dgm:t>
    </dgm:pt>
    <dgm:pt modelId="{061FC604-E10A-48F6-83C7-E802884346CE}" type="parTrans" cxnId="{6C9E434F-1FBC-4B11-950C-72494B3F6092}">
      <dgm:prSet/>
      <dgm:spPr/>
      <dgm:t>
        <a:bodyPr/>
        <a:lstStyle/>
        <a:p>
          <a:endParaRPr lang="en-US"/>
        </a:p>
      </dgm:t>
    </dgm:pt>
    <dgm:pt modelId="{DE84CF0F-9307-408C-AA22-268C80DED6F5}" type="sibTrans" cxnId="{6C9E434F-1FBC-4B11-950C-72494B3F6092}">
      <dgm:prSet/>
      <dgm:spPr/>
      <dgm:t>
        <a:bodyPr/>
        <a:lstStyle/>
        <a:p>
          <a:endParaRPr lang="en-US"/>
        </a:p>
      </dgm:t>
    </dgm:pt>
    <dgm:pt modelId="{7756F4E0-B597-41DD-9A37-55A5482717EB}">
      <dgm:prSet/>
      <dgm:spPr/>
      <dgm:t>
        <a:bodyPr/>
        <a:lstStyle/>
        <a:p>
          <a:r>
            <a:rPr lang="en-US"/>
            <a:t>Allowable uses</a:t>
          </a:r>
        </a:p>
      </dgm:t>
    </dgm:pt>
    <dgm:pt modelId="{4E1A705F-AED4-4856-8EFE-CEB4F5304756}" type="parTrans" cxnId="{E66E2728-A9A3-4EA7-BFA7-C473CBAF6A39}">
      <dgm:prSet/>
      <dgm:spPr/>
      <dgm:t>
        <a:bodyPr/>
        <a:lstStyle/>
        <a:p>
          <a:endParaRPr lang="en-US"/>
        </a:p>
      </dgm:t>
    </dgm:pt>
    <dgm:pt modelId="{5F890CD3-C221-4749-AF40-3E9B74406246}" type="sibTrans" cxnId="{E66E2728-A9A3-4EA7-BFA7-C473CBAF6A39}">
      <dgm:prSet/>
      <dgm:spPr/>
      <dgm:t>
        <a:bodyPr/>
        <a:lstStyle/>
        <a:p>
          <a:endParaRPr lang="en-US"/>
        </a:p>
      </dgm:t>
    </dgm:pt>
    <dgm:pt modelId="{0D8524A5-20F6-45C3-87F7-8031EC4715DB}">
      <dgm:prSet/>
      <dgm:spPr/>
      <dgm:t>
        <a:bodyPr/>
        <a:lstStyle/>
        <a:p>
          <a:r>
            <a:rPr lang="en-US"/>
            <a:t>Development standards</a:t>
          </a:r>
        </a:p>
      </dgm:t>
    </dgm:pt>
    <dgm:pt modelId="{F3014B87-4F63-42BF-AE91-C3F9B3D9D200}" type="parTrans" cxnId="{66C018D1-C304-4F94-A008-E46440D9B556}">
      <dgm:prSet/>
      <dgm:spPr/>
      <dgm:t>
        <a:bodyPr/>
        <a:lstStyle/>
        <a:p>
          <a:endParaRPr lang="en-US"/>
        </a:p>
      </dgm:t>
    </dgm:pt>
    <dgm:pt modelId="{265A59E4-259F-4C90-87C4-27290543FFF1}" type="sibTrans" cxnId="{66C018D1-C304-4F94-A008-E46440D9B556}">
      <dgm:prSet/>
      <dgm:spPr/>
      <dgm:t>
        <a:bodyPr/>
        <a:lstStyle/>
        <a:p>
          <a:endParaRPr lang="en-US"/>
        </a:p>
      </dgm:t>
    </dgm:pt>
    <dgm:pt modelId="{AD393070-8B88-4958-BF7D-96801097E42D}">
      <dgm:prSet/>
      <dgm:spPr/>
      <dgm:t>
        <a:bodyPr/>
        <a:lstStyle/>
        <a:p>
          <a:r>
            <a:rPr lang="en-US"/>
            <a:t>Road standards</a:t>
          </a:r>
        </a:p>
      </dgm:t>
    </dgm:pt>
    <dgm:pt modelId="{39FFE475-4778-4B23-A8DC-AAF8B971BDB7}" type="parTrans" cxnId="{477B8830-E027-498F-B407-BE0F469F1A96}">
      <dgm:prSet/>
      <dgm:spPr/>
      <dgm:t>
        <a:bodyPr/>
        <a:lstStyle/>
        <a:p>
          <a:endParaRPr lang="en-US"/>
        </a:p>
      </dgm:t>
    </dgm:pt>
    <dgm:pt modelId="{0B723F8A-208C-4178-85AB-C1CE0CA9F11E}" type="sibTrans" cxnId="{477B8830-E027-498F-B407-BE0F469F1A96}">
      <dgm:prSet/>
      <dgm:spPr/>
      <dgm:t>
        <a:bodyPr/>
        <a:lstStyle/>
        <a:p>
          <a:endParaRPr lang="en-US"/>
        </a:p>
      </dgm:t>
    </dgm:pt>
    <dgm:pt modelId="{B4D1E18B-D6D9-4527-BA52-13DF17649156}">
      <dgm:prSet/>
      <dgm:spPr/>
      <dgm:t>
        <a:bodyPr/>
        <a:lstStyle/>
        <a:p>
          <a:r>
            <a:rPr lang="en-US"/>
            <a:t>Water system capacity and continuity</a:t>
          </a:r>
        </a:p>
      </dgm:t>
    </dgm:pt>
    <dgm:pt modelId="{E42CD9D8-CB03-4B97-B7D4-195F127A5AF5}" type="parTrans" cxnId="{4D42761A-55C3-4D00-A2AB-ED219019DA86}">
      <dgm:prSet/>
      <dgm:spPr/>
      <dgm:t>
        <a:bodyPr/>
        <a:lstStyle/>
        <a:p>
          <a:endParaRPr lang="en-US"/>
        </a:p>
      </dgm:t>
    </dgm:pt>
    <dgm:pt modelId="{E6000343-96B0-4008-9DB7-D989B9BCE343}" type="sibTrans" cxnId="{4D42761A-55C3-4D00-A2AB-ED219019DA86}">
      <dgm:prSet/>
      <dgm:spPr/>
      <dgm:t>
        <a:bodyPr/>
        <a:lstStyle/>
        <a:p>
          <a:endParaRPr lang="en-US"/>
        </a:p>
      </dgm:t>
    </dgm:pt>
    <dgm:pt modelId="{1BD5D7B5-894C-4DC6-A5AE-19EE3EDD3193}">
      <dgm:prSet/>
      <dgm:spPr/>
      <dgm:t>
        <a:bodyPr/>
        <a:lstStyle/>
        <a:p>
          <a:r>
            <a:rPr lang="en-US"/>
            <a:t>Sewer methods </a:t>
          </a:r>
        </a:p>
      </dgm:t>
    </dgm:pt>
    <dgm:pt modelId="{F1820986-BBF9-47FB-8470-F6DCBC79305C}" type="parTrans" cxnId="{E1E1C853-A43E-4E99-82DA-B5BAFEF46A1F}">
      <dgm:prSet/>
      <dgm:spPr/>
      <dgm:t>
        <a:bodyPr/>
        <a:lstStyle/>
        <a:p>
          <a:endParaRPr lang="en-US"/>
        </a:p>
      </dgm:t>
    </dgm:pt>
    <dgm:pt modelId="{7811323B-1733-498B-9680-B54FDCE86AC5}" type="sibTrans" cxnId="{E1E1C853-A43E-4E99-82DA-B5BAFEF46A1F}">
      <dgm:prSet/>
      <dgm:spPr/>
      <dgm:t>
        <a:bodyPr/>
        <a:lstStyle/>
        <a:p>
          <a:endParaRPr lang="en-US"/>
        </a:p>
      </dgm:t>
    </dgm:pt>
    <dgm:pt modelId="{D8B09CD4-DB4D-4322-BEEB-B79E9BCDBFC4}">
      <dgm:prSet/>
      <dgm:spPr/>
      <dgm:t>
        <a:bodyPr/>
        <a:lstStyle/>
        <a:p>
          <a:r>
            <a:rPr lang="en-US"/>
            <a:t>Fire flows</a:t>
          </a:r>
        </a:p>
      </dgm:t>
    </dgm:pt>
    <dgm:pt modelId="{8E49D308-E339-4C16-B05B-530DC83196E5}" type="parTrans" cxnId="{89FFBC4E-2018-4CC9-A223-12B79EE5DA35}">
      <dgm:prSet/>
      <dgm:spPr/>
      <dgm:t>
        <a:bodyPr/>
        <a:lstStyle/>
        <a:p>
          <a:endParaRPr lang="en-US"/>
        </a:p>
      </dgm:t>
    </dgm:pt>
    <dgm:pt modelId="{EC1BEF8B-7CC7-4EBC-B14B-8BA1F901DDE6}" type="sibTrans" cxnId="{89FFBC4E-2018-4CC9-A223-12B79EE5DA35}">
      <dgm:prSet/>
      <dgm:spPr/>
      <dgm:t>
        <a:bodyPr/>
        <a:lstStyle/>
        <a:p>
          <a:endParaRPr lang="en-US"/>
        </a:p>
      </dgm:t>
    </dgm:pt>
    <dgm:pt modelId="{2646984A-507F-4BA7-B18E-3984A2B0E426}">
      <dgm:prSet/>
      <dgm:spPr/>
      <dgm:t>
        <a:bodyPr/>
        <a:lstStyle/>
        <a:p>
          <a:r>
            <a:rPr lang="en-US"/>
            <a:t>Order of development</a:t>
          </a:r>
        </a:p>
      </dgm:t>
    </dgm:pt>
    <dgm:pt modelId="{2570BD32-8800-48A4-A31C-9FAF50510CBC}" type="parTrans" cxnId="{8B02F955-04E1-43CA-BAC4-0A561735886A}">
      <dgm:prSet/>
      <dgm:spPr/>
      <dgm:t>
        <a:bodyPr/>
        <a:lstStyle/>
        <a:p>
          <a:endParaRPr lang="en-US"/>
        </a:p>
      </dgm:t>
    </dgm:pt>
    <dgm:pt modelId="{C61C2CD1-5F15-4D02-80EB-0A4A95EC4627}" type="sibTrans" cxnId="{8B02F955-04E1-43CA-BAC4-0A561735886A}">
      <dgm:prSet/>
      <dgm:spPr/>
      <dgm:t>
        <a:bodyPr/>
        <a:lstStyle/>
        <a:p>
          <a:endParaRPr lang="en-US"/>
        </a:p>
      </dgm:t>
    </dgm:pt>
    <dgm:pt modelId="{4D176335-D0C2-472A-9773-7ED458069ADE}" type="pres">
      <dgm:prSet presAssocID="{5BE3CA08-41ED-418F-87A3-2A0754B88A59}" presName="Name0" presStyleCnt="0">
        <dgm:presLayoutVars>
          <dgm:dir/>
          <dgm:animLvl val="lvl"/>
          <dgm:resizeHandles val="exact"/>
        </dgm:presLayoutVars>
      </dgm:prSet>
      <dgm:spPr/>
    </dgm:pt>
    <dgm:pt modelId="{5F1BBF3C-0FDC-4BF8-BA68-2F9850CA5D7D}" type="pres">
      <dgm:prSet presAssocID="{32C5A166-4EF4-4847-B4CD-C093D9FD8B43}" presName="composite" presStyleCnt="0"/>
      <dgm:spPr/>
    </dgm:pt>
    <dgm:pt modelId="{3C5E2114-DBFC-4F3D-B264-7323B06D2519}" type="pres">
      <dgm:prSet presAssocID="{32C5A166-4EF4-4847-B4CD-C093D9FD8B4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87DA92E-D107-41F2-8D97-3DDDC1B092FD}" type="pres">
      <dgm:prSet presAssocID="{32C5A166-4EF4-4847-B4CD-C093D9FD8B43}" presName="desTx" presStyleLbl="alignAccFollowNode1" presStyleIdx="0" presStyleCnt="3">
        <dgm:presLayoutVars>
          <dgm:bulletEnabled val="1"/>
        </dgm:presLayoutVars>
      </dgm:prSet>
      <dgm:spPr/>
    </dgm:pt>
    <dgm:pt modelId="{B6A19CEA-3102-4C12-89A2-5E8883318CD1}" type="pres">
      <dgm:prSet presAssocID="{DE84CF0F-9307-408C-AA22-268C80DED6F5}" presName="space" presStyleCnt="0"/>
      <dgm:spPr/>
    </dgm:pt>
    <dgm:pt modelId="{F936D32D-AA0D-4A17-A626-3A6EE52CC3CF}" type="pres">
      <dgm:prSet presAssocID="{7756F4E0-B597-41DD-9A37-55A5482717EB}" presName="composite" presStyleCnt="0"/>
      <dgm:spPr/>
    </dgm:pt>
    <dgm:pt modelId="{67890E79-1C82-4571-A908-2952036357D6}" type="pres">
      <dgm:prSet presAssocID="{7756F4E0-B597-41DD-9A37-55A5482717E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0067FCEB-E100-4FE1-A2D5-1A5802DC529D}" type="pres">
      <dgm:prSet presAssocID="{7756F4E0-B597-41DD-9A37-55A5482717EB}" presName="desTx" presStyleLbl="alignAccFollowNode1" presStyleIdx="1" presStyleCnt="3">
        <dgm:presLayoutVars>
          <dgm:bulletEnabled val="1"/>
        </dgm:presLayoutVars>
      </dgm:prSet>
      <dgm:spPr/>
    </dgm:pt>
    <dgm:pt modelId="{632E7197-C1B3-4176-B453-5DEAFD000F0F}" type="pres">
      <dgm:prSet presAssocID="{5F890CD3-C221-4749-AF40-3E9B74406246}" presName="space" presStyleCnt="0"/>
      <dgm:spPr/>
    </dgm:pt>
    <dgm:pt modelId="{94EBD10A-52C7-4A24-B2FB-59CFE1336347}" type="pres">
      <dgm:prSet presAssocID="{0D8524A5-20F6-45C3-87F7-8031EC4715DB}" presName="composite" presStyleCnt="0"/>
      <dgm:spPr/>
    </dgm:pt>
    <dgm:pt modelId="{2F63F28C-AA60-4A78-AC9A-AF185A34643E}" type="pres">
      <dgm:prSet presAssocID="{0D8524A5-20F6-45C3-87F7-8031EC4715D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88C71327-A0ED-46F6-8D04-ED25B75F454E}" type="pres">
      <dgm:prSet presAssocID="{0D8524A5-20F6-45C3-87F7-8031EC4715DB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6B13B01-720C-426B-BA6F-C4164BE82563}" type="presOf" srcId="{1BD5D7B5-894C-4DC6-A5AE-19EE3EDD3193}" destId="{88C71327-A0ED-46F6-8D04-ED25B75F454E}" srcOrd="0" destOrd="2" presId="urn:microsoft.com/office/officeart/2005/8/layout/hList1"/>
    <dgm:cxn modelId="{4D42761A-55C3-4D00-A2AB-ED219019DA86}" srcId="{0D8524A5-20F6-45C3-87F7-8031EC4715DB}" destId="{B4D1E18B-D6D9-4527-BA52-13DF17649156}" srcOrd="1" destOrd="0" parTransId="{E42CD9D8-CB03-4B97-B7D4-195F127A5AF5}" sibTransId="{E6000343-96B0-4008-9DB7-D989B9BCE343}"/>
    <dgm:cxn modelId="{89B2D51F-BEB8-4A89-8632-C609F90319E9}" type="presOf" srcId="{0D8524A5-20F6-45C3-87F7-8031EC4715DB}" destId="{2F63F28C-AA60-4A78-AC9A-AF185A34643E}" srcOrd="0" destOrd="0" presId="urn:microsoft.com/office/officeart/2005/8/layout/hList1"/>
    <dgm:cxn modelId="{E66E2728-A9A3-4EA7-BFA7-C473CBAF6A39}" srcId="{5BE3CA08-41ED-418F-87A3-2A0754B88A59}" destId="{7756F4E0-B597-41DD-9A37-55A5482717EB}" srcOrd="1" destOrd="0" parTransId="{4E1A705F-AED4-4856-8EFE-CEB4F5304756}" sibTransId="{5F890CD3-C221-4749-AF40-3E9B74406246}"/>
    <dgm:cxn modelId="{477B8830-E027-498F-B407-BE0F469F1A96}" srcId="{0D8524A5-20F6-45C3-87F7-8031EC4715DB}" destId="{AD393070-8B88-4958-BF7D-96801097E42D}" srcOrd="0" destOrd="0" parTransId="{39FFE475-4778-4B23-A8DC-AAF8B971BDB7}" sibTransId="{0B723F8A-208C-4178-85AB-C1CE0CA9F11E}"/>
    <dgm:cxn modelId="{E244EF5D-96BD-4147-A9F0-7AEBBBDFC1D2}" type="presOf" srcId="{2646984A-507F-4BA7-B18E-3984A2B0E426}" destId="{88C71327-A0ED-46F6-8D04-ED25B75F454E}" srcOrd="0" destOrd="4" presId="urn:microsoft.com/office/officeart/2005/8/layout/hList1"/>
    <dgm:cxn modelId="{19324D4A-3464-4334-BD50-6A38BB16B627}" type="presOf" srcId="{32C5A166-4EF4-4847-B4CD-C093D9FD8B43}" destId="{3C5E2114-DBFC-4F3D-B264-7323B06D2519}" srcOrd="0" destOrd="0" presId="urn:microsoft.com/office/officeart/2005/8/layout/hList1"/>
    <dgm:cxn modelId="{02376E4D-1FEE-4331-85AF-DA108466E026}" type="presOf" srcId="{5BE3CA08-41ED-418F-87A3-2A0754B88A59}" destId="{4D176335-D0C2-472A-9773-7ED458069ADE}" srcOrd="0" destOrd="0" presId="urn:microsoft.com/office/officeart/2005/8/layout/hList1"/>
    <dgm:cxn modelId="{89FFBC4E-2018-4CC9-A223-12B79EE5DA35}" srcId="{0D8524A5-20F6-45C3-87F7-8031EC4715DB}" destId="{D8B09CD4-DB4D-4322-BEEB-B79E9BCDBFC4}" srcOrd="3" destOrd="0" parTransId="{8E49D308-E339-4C16-B05B-530DC83196E5}" sibTransId="{EC1BEF8B-7CC7-4EBC-B14B-8BA1F901DDE6}"/>
    <dgm:cxn modelId="{6C9E434F-1FBC-4B11-950C-72494B3F6092}" srcId="{5BE3CA08-41ED-418F-87A3-2A0754B88A59}" destId="{32C5A166-4EF4-4847-B4CD-C093D9FD8B43}" srcOrd="0" destOrd="0" parTransId="{061FC604-E10A-48F6-83C7-E802884346CE}" sibTransId="{DE84CF0F-9307-408C-AA22-268C80DED6F5}"/>
    <dgm:cxn modelId="{E1E1C853-A43E-4E99-82DA-B5BAFEF46A1F}" srcId="{0D8524A5-20F6-45C3-87F7-8031EC4715DB}" destId="{1BD5D7B5-894C-4DC6-A5AE-19EE3EDD3193}" srcOrd="2" destOrd="0" parTransId="{F1820986-BBF9-47FB-8470-F6DCBC79305C}" sibTransId="{7811323B-1733-498B-9680-B54FDCE86AC5}"/>
    <dgm:cxn modelId="{8B02F955-04E1-43CA-BAC4-0A561735886A}" srcId="{0D8524A5-20F6-45C3-87F7-8031EC4715DB}" destId="{2646984A-507F-4BA7-B18E-3984A2B0E426}" srcOrd="4" destOrd="0" parTransId="{2570BD32-8800-48A4-A31C-9FAF50510CBC}" sibTransId="{C61C2CD1-5F15-4D02-80EB-0A4A95EC4627}"/>
    <dgm:cxn modelId="{8C8130BC-96E3-4676-B39D-C863E15AE573}" type="presOf" srcId="{D8B09CD4-DB4D-4322-BEEB-B79E9BCDBFC4}" destId="{88C71327-A0ED-46F6-8D04-ED25B75F454E}" srcOrd="0" destOrd="3" presId="urn:microsoft.com/office/officeart/2005/8/layout/hList1"/>
    <dgm:cxn modelId="{66C018D1-C304-4F94-A008-E46440D9B556}" srcId="{5BE3CA08-41ED-418F-87A3-2A0754B88A59}" destId="{0D8524A5-20F6-45C3-87F7-8031EC4715DB}" srcOrd="2" destOrd="0" parTransId="{F3014B87-4F63-42BF-AE91-C3F9B3D9D200}" sibTransId="{265A59E4-259F-4C90-87C4-27290543FFF1}"/>
    <dgm:cxn modelId="{B33176D5-2BBC-423D-9C9B-A2F972B45358}" type="presOf" srcId="{AD393070-8B88-4958-BF7D-96801097E42D}" destId="{88C71327-A0ED-46F6-8D04-ED25B75F454E}" srcOrd="0" destOrd="0" presId="urn:microsoft.com/office/officeart/2005/8/layout/hList1"/>
    <dgm:cxn modelId="{71249FF2-3AAF-4E00-B036-73D7E638BDE5}" type="presOf" srcId="{B4D1E18B-D6D9-4527-BA52-13DF17649156}" destId="{88C71327-A0ED-46F6-8D04-ED25B75F454E}" srcOrd="0" destOrd="1" presId="urn:microsoft.com/office/officeart/2005/8/layout/hList1"/>
    <dgm:cxn modelId="{A80E88F6-FF94-4BF2-B37D-1825AA070785}" type="presOf" srcId="{7756F4E0-B597-41DD-9A37-55A5482717EB}" destId="{67890E79-1C82-4571-A908-2952036357D6}" srcOrd="0" destOrd="0" presId="urn:microsoft.com/office/officeart/2005/8/layout/hList1"/>
    <dgm:cxn modelId="{94FC572C-2CFD-479B-936B-A76662566EA9}" type="presParOf" srcId="{4D176335-D0C2-472A-9773-7ED458069ADE}" destId="{5F1BBF3C-0FDC-4BF8-BA68-2F9850CA5D7D}" srcOrd="0" destOrd="0" presId="urn:microsoft.com/office/officeart/2005/8/layout/hList1"/>
    <dgm:cxn modelId="{3F4CAB9E-0350-48EE-931E-00F51EBD8A5F}" type="presParOf" srcId="{5F1BBF3C-0FDC-4BF8-BA68-2F9850CA5D7D}" destId="{3C5E2114-DBFC-4F3D-B264-7323B06D2519}" srcOrd="0" destOrd="0" presId="urn:microsoft.com/office/officeart/2005/8/layout/hList1"/>
    <dgm:cxn modelId="{560BE531-8C39-4C47-95FC-FCD0B292CBC5}" type="presParOf" srcId="{5F1BBF3C-0FDC-4BF8-BA68-2F9850CA5D7D}" destId="{887DA92E-D107-41F2-8D97-3DDDC1B092FD}" srcOrd="1" destOrd="0" presId="urn:microsoft.com/office/officeart/2005/8/layout/hList1"/>
    <dgm:cxn modelId="{BF71885F-7EBF-4C83-961A-85E8B7B66B5B}" type="presParOf" srcId="{4D176335-D0C2-472A-9773-7ED458069ADE}" destId="{B6A19CEA-3102-4C12-89A2-5E8883318CD1}" srcOrd="1" destOrd="0" presId="urn:microsoft.com/office/officeart/2005/8/layout/hList1"/>
    <dgm:cxn modelId="{BA6F2D56-B46E-4FDC-AE93-C0680A89618D}" type="presParOf" srcId="{4D176335-D0C2-472A-9773-7ED458069ADE}" destId="{F936D32D-AA0D-4A17-A626-3A6EE52CC3CF}" srcOrd="2" destOrd="0" presId="urn:microsoft.com/office/officeart/2005/8/layout/hList1"/>
    <dgm:cxn modelId="{0DE45CE1-F4C5-460C-B4F1-DD6CA1446F47}" type="presParOf" srcId="{F936D32D-AA0D-4A17-A626-3A6EE52CC3CF}" destId="{67890E79-1C82-4571-A908-2952036357D6}" srcOrd="0" destOrd="0" presId="urn:microsoft.com/office/officeart/2005/8/layout/hList1"/>
    <dgm:cxn modelId="{7E69A9F3-774F-4FAB-804C-6DB8E7B6DD8A}" type="presParOf" srcId="{F936D32D-AA0D-4A17-A626-3A6EE52CC3CF}" destId="{0067FCEB-E100-4FE1-A2D5-1A5802DC529D}" srcOrd="1" destOrd="0" presId="urn:microsoft.com/office/officeart/2005/8/layout/hList1"/>
    <dgm:cxn modelId="{3BAC3BC5-EA16-47EA-8574-5DE739F22E0B}" type="presParOf" srcId="{4D176335-D0C2-472A-9773-7ED458069ADE}" destId="{632E7197-C1B3-4176-B453-5DEAFD000F0F}" srcOrd="3" destOrd="0" presId="urn:microsoft.com/office/officeart/2005/8/layout/hList1"/>
    <dgm:cxn modelId="{D744748F-9086-419F-94EE-F3BE26AE1AA2}" type="presParOf" srcId="{4D176335-D0C2-472A-9773-7ED458069ADE}" destId="{94EBD10A-52C7-4A24-B2FB-59CFE1336347}" srcOrd="4" destOrd="0" presId="urn:microsoft.com/office/officeart/2005/8/layout/hList1"/>
    <dgm:cxn modelId="{E384EB05-4975-4177-A098-3DCA00774365}" type="presParOf" srcId="{94EBD10A-52C7-4A24-B2FB-59CFE1336347}" destId="{2F63F28C-AA60-4A78-AC9A-AF185A34643E}" srcOrd="0" destOrd="0" presId="urn:microsoft.com/office/officeart/2005/8/layout/hList1"/>
    <dgm:cxn modelId="{338629E7-4B87-40B9-826D-8FB2CB5B8BB3}" type="presParOf" srcId="{94EBD10A-52C7-4A24-B2FB-59CFE1336347}" destId="{88C71327-A0ED-46F6-8D04-ED25B75F454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5E2114-DBFC-4F3D-B264-7323B06D2519}">
      <dsp:nvSpPr>
        <dsp:cNvPr id="0" name=""/>
        <dsp:cNvSpPr/>
      </dsp:nvSpPr>
      <dsp:spPr>
        <a:xfrm>
          <a:off x="3108" y="222572"/>
          <a:ext cx="3030438" cy="10033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Boundary (ies) should be based on clear rationale</a:t>
          </a:r>
        </a:p>
      </dsp:txBody>
      <dsp:txXfrm>
        <a:off x="3108" y="222572"/>
        <a:ext cx="3030438" cy="1003390"/>
      </dsp:txXfrm>
    </dsp:sp>
    <dsp:sp modelId="{887DA92E-D107-41F2-8D97-3DDDC1B092FD}">
      <dsp:nvSpPr>
        <dsp:cNvPr id="0" name=""/>
        <dsp:cNvSpPr/>
      </dsp:nvSpPr>
      <dsp:spPr>
        <a:xfrm>
          <a:off x="3108" y="1225962"/>
          <a:ext cx="3030438" cy="2132865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890E79-1C82-4571-A908-2952036357D6}">
      <dsp:nvSpPr>
        <dsp:cNvPr id="0" name=""/>
        <dsp:cNvSpPr/>
      </dsp:nvSpPr>
      <dsp:spPr>
        <a:xfrm>
          <a:off x="3457808" y="222572"/>
          <a:ext cx="3030438" cy="10033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Allowable uses</a:t>
          </a:r>
        </a:p>
      </dsp:txBody>
      <dsp:txXfrm>
        <a:off x="3457808" y="222572"/>
        <a:ext cx="3030438" cy="1003390"/>
      </dsp:txXfrm>
    </dsp:sp>
    <dsp:sp modelId="{0067FCEB-E100-4FE1-A2D5-1A5802DC529D}">
      <dsp:nvSpPr>
        <dsp:cNvPr id="0" name=""/>
        <dsp:cNvSpPr/>
      </dsp:nvSpPr>
      <dsp:spPr>
        <a:xfrm>
          <a:off x="3457808" y="1225962"/>
          <a:ext cx="3030438" cy="2132865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63F28C-AA60-4A78-AC9A-AF185A34643E}">
      <dsp:nvSpPr>
        <dsp:cNvPr id="0" name=""/>
        <dsp:cNvSpPr/>
      </dsp:nvSpPr>
      <dsp:spPr>
        <a:xfrm>
          <a:off x="6912508" y="222572"/>
          <a:ext cx="3030438" cy="10033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Development standards</a:t>
          </a:r>
        </a:p>
      </dsp:txBody>
      <dsp:txXfrm>
        <a:off x="6912508" y="222572"/>
        <a:ext cx="3030438" cy="1003390"/>
      </dsp:txXfrm>
    </dsp:sp>
    <dsp:sp modelId="{88C71327-A0ED-46F6-8D04-ED25B75F454E}">
      <dsp:nvSpPr>
        <dsp:cNvPr id="0" name=""/>
        <dsp:cNvSpPr/>
      </dsp:nvSpPr>
      <dsp:spPr>
        <a:xfrm>
          <a:off x="6912508" y="1225962"/>
          <a:ext cx="3030438" cy="2132865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Road standards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Water system capacity and continuity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Sewer methods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Fire flows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Order of development</a:t>
          </a:r>
        </a:p>
      </dsp:txBody>
      <dsp:txXfrm>
        <a:off x="6912508" y="1225962"/>
        <a:ext cx="3030438" cy="2132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E774-171E-4868-9E46-BB6A419107A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D6D8B-7B9E-4159-8E4B-A4CB1A28C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3FBEBEE-681B-4EAF-9A72-24D30BAF9585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35C1BE5-33FD-402B-8D13-1620597C8D8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714994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EBEE-681B-4EAF-9A72-24D30BAF9585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1BE5-33FD-402B-8D13-1620597C8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0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EBEE-681B-4EAF-9A72-24D30BAF9585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1BE5-33FD-402B-8D13-1620597C8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EBEE-681B-4EAF-9A72-24D30BAF9585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1BE5-33FD-402B-8D13-1620597C8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1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FBEBEE-681B-4EAF-9A72-24D30BAF9585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5C1BE5-33FD-402B-8D13-1620597C8D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16370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EBEE-681B-4EAF-9A72-24D30BAF9585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1BE5-33FD-402B-8D13-1620597C8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0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EBEE-681B-4EAF-9A72-24D30BAF9585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1BE5-33FD-402B-8D13-1620597C8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11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EBEE-681B-4EAF-9A72-24D30BAF9585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1BE5-33FD-402B-8D13-1620597C8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3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EBEE-681B-4EAF-9A72-24D30BAF9585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1BE5-33FD-402B-8D13-1620597C8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7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FBEBEE-681B-4EAF-9A72-24D30BAF9585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5C1BE5-33FD-402B-8D13-1620597C8D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98491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FBEBEE-681B-4EAF-9A72-24D30BAF9585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5C1BE5-33FD-402B-8D13-1620597C8D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174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3FBEBEE-681B-4EAF-9A72-24D30BAF9585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35C1BE5-33FD-402B-8D13-1620597C8D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920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BA7F3F-D56F-4C06-84AC-03FC83B06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15374B5-D7C8-4AA9-BE65-DB7A0CA9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73A7452-ED0F-4903-A620-8D103E556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6A3F6CE-D581-4C37-8822-4F4A68325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>
            <a:normAutofit/>
          </a:bodyPr>
          <a:lstStyle/>
          <a:p>
            <a:r>
              <a:rPr lang="en-US" b="1" dirty="0"/>
              <a:t>Area of City Impact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/>
          <a:p>
            <a:pPr>
              <a:lnSpc>
                <a:spcPct val="102000"/>
              </a:lnSpc>
              <a:spcAft>
                <a:spcPts val="600"/>
              </a:spcAft>
            </a:pPr>
            <a:r>
              <a:rPr lang="en-US" sz="1800" dirty="0"/>
              <a:t>				</a:t>
            </a:r>
            <a:r>
              <a:rPr lang="en-US" sz="1800" b="1" i="1" dirty="0"/>
              <a:t>Life on the Edge</a:t>
            </a:r>
          </a:p>
          <a:p>
            <a:pPr>
              <a:lnSpc>
                <a:spcPct val="102000"/>
              </a:lnSpc>
              <a:spcAft>
                <a:spcPts val="600"/>
              </a:spcAft>
            </a:pPr>
            <a:endParaRPr lang="en-US" sz="1800" dirty="0"/>
          </a:p>
          <a:p>
            <a:pPr>
              <a:lnSpc>
                <a:spcPct val="102000"/>
              </a:lnSpc>
              <a:spcAft>
                <a:spcPts val="600"/>
              </a:spcAft>
            </a:pPr>
            <a:r>
              <a:rPr lang="en-US" sz="1800" dirty="0"/>
              <a:t>Jerry Mason – July, 2020</a:t>
            </a:r>
          </a:p>
        </p:txBody>
      </p:sp>
    </p:spTree>
    <p:extLst>
      <p:ext uri="{BB962C8B-B14F-4D97-AF65-F5344CB8AC3E}">
        <p14:creationId xmlns:p14="http://schemas.microsoft.com/office/powerpoint/2010/main" val="24797356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3864" y="685800"/>
            <a:ext cx="7705164" cy="1485900"/>
          </a:xfrm>
        </p:spPr>
        <p:txBody>
          <a:bodyPr>
            <a:normAutofit/>
          </a:bodyPr>
          <a:lstStyle/>
          <a:p>
            <a:r>
              <a:rPr lang="en-US"/>
              <a:t>ACI Details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3864" y="2286000"/>
            <a:ext cx="7705164" cy="35814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400" b="1" dirty="0"/>
              <a:t>Overlapping ACI – agree to adjustments or election</a:t>
            </a:r>
          </a:p>
          <a:p>
            <a:pPr>
              <a:spcBef>
                <a:spcPts val="0"/>
              </a:spcBef>
            </a:pPr>
            <a:r>
              <a:rPr lang="en-US" sz="2400" b="1" dirty="0"/>
              <a:t>ACI remains until renegotiated – if cannot agree, resort to judicial review</a:t>
            </a:r>
          </a:p>
          <a:p>
            <a:pPr>
              <a:spcBef>
                <a:spcPts val="0"/>
              </a:spcBef>
            </a:pPr>
            <a:r>
              <a:rPr lang="en-US" sz="2400" b="1" dirty="0"/>
              <a:t>Renegotiation starts within thirty (30) days of request by either party – then follow original negotiation procedures</a:t>
            </a:r>
          </a:p>
          <a:p>
            <a:pPr>
              <a:spcBef>
                <a:spcPts val="0"/>
              </a:spcBef>
            </a:pPr>
            <a:r>
              <a:rPr lang="en-US" sz="2400" b="1" dirty="0"/>
              <a:t>P-Z must review before process moves forward – negotiation or renegotiation</a:t>
            </a:r>
          </a:p>
          <a:p>
            <a:pPr>
              <a:spcBef>
                <a:spcPts val="0"/>
              </a:spcBef>
            </a:pPr>
            <a:r>
              <a:rPr lang="en-US" sz="2400" b="1" dirty="0"/>
              <a:t>Some thoughts about negotiation (staff, chairman and mayor, see if agreement is possible)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33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14902AA-4E7E-4D93-A756-AC2EF9AAF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E0AE5A0-0098-4DC4-82DC-CCE4071B6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D28670-6E3D-4F4B-AD22-EFA33BF3C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5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81916"/>
            <a:ext cx="9601200" cy="1485900"/>
          </a:xfrm>
        </p:spPr>
        <p:txBody>
          <a:bodyPr>
            <a:normAutofit/>
          </a:bodyPr>
          <a:lstStyle/>
          <a:p>
            <a:r>
              <a:rPr lang="en-US"/>
              <a:t>Further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920620"/>
            <a:ext cx="9601200" cy="2946779"/>
          </a:xfrm>
        </p:spPr>
        <p:txBody>
          <a:bodyPr>
            <a:noAutofit/>
          </a:bodyPr>
          <a:lstStyle/>
          <a:p>
            <a:r>
              <a:rPr lang="en-US" sz="2800" b="1" dirty="0"/>
              <a:t>Review status every ten (10) years</a:t>
            </a:r>
          </a:p>
          <a:p>
            <a:r>
              <a:rPr lang="en-US" sz="2800" b="1" dirty="0"/>
              <a:t>Growth not precluded in areas outside ACI</a:t>
            </a:r>
          </a:p>
          <a:p>
            <a:r>
              <a:rPr lang="en-US" sz="2800" b="1" dirty="0"/>
              <a:t>Representation from ACI on city P-Z required if city regulations apply in ACI – question if possible in light of </a:t>
            </a:r>
            <a:r>
              <a:rPr lang="en-US" sz="2800" b="1" i="1" dirty="0"/>
              <a:t>Blaha</a:t>
            </a:r>
            <a:r>
              <a:rPr lang="en-US" sz="2800" b="1" dirty="0"/>
              <a:t> decision</a:t>
            </a:r>
          </a:p>
          <a:p>
            <a:r>
              <a:rPr lang="en-US" sz="2800" b="1" dirty="0"/>
              <a:t>Allows expansion of P-Z to accommodate more than 13</a:t>
            </a:r>
          </a:p>
        </p:txBody>
      </p:sp>
    </p:spTree>
    <p:extLst>
      <p:ext uri="{BB962C8B-B14F-4D97-AF65-F5344CB8AC3E}">
        <p14:creationId xmlns:p14="http://schemas.microsoft.com/office/powerpoint/2010/main" val="3829153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Keep the politics in mind – county officials don’t have authority in cities; city officials don’t have authority outside</a:t>
            </a:r>
          </a:p>
          <a:p>
            <a:r>
              <a:rPr lang="en-US" sz="2400" dirty="0"/>
              <a:t>Keep administration simple</a:t>
            </a:r>
          </a:p>
          <a:p>
            <a:r>
              <a:rPr lang="en-US" sz="2400" dirty="0"/>
              <a:t>Personalities can make a difference – try to steer around hostility</a:t>
            </a:r>
          </a:p>
          <a:p>
            <a:r>
              <a:rPr lang="en-US" sz="2400" dirty="0"/>
              <a:t>Not a one-and-done process; communication must be constant</a:t>
            </a:r>
          </a:p>
          <a:p>
            <a:r>
              <a:rPr lang="en-US" sz="2400" dirty="0"/>
              <a:t>Patience – some decisions may be adverse</a:t>
            </a:r>
          </a:p>
          <a:p>
            <a:r>
              <a:rPr lang="en-US" sz="2400" dirty="0"/>
              <a:t>If can’t agree on substance, agree on extensive area and assure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751998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BB1650-B616-4EFB-9FB7-5D93104B5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8720" y="1188720"/>
            <a:ext cx="5369029" cy="4480560"/>
          </a:xfrm>
        </p:spPr>
        <p:txBody>
          <a:bodyPr anchor="ctr">
            <a:normAutofit lnSpcReduction="10000"/>
          </a:bodyPr>
          <a:lstStyle/>
          <a:p>
            <a:r>
              <a:rPr lang="en-US" sz="2400" dirty="0"/>
              <a:t>Counties are everywhere – boundaries set by state legislature</a:t>
            </a:r>
          </a:p>
          <a:p>
            <a:r>
              <a:rPr lang="en-US" sz="2400" dirty="0"/>
              <a:t>Cities have historically been established where urbanization is occurring – boundaries set at time of creation</a:t>
            </a:r>
          </a:p>
          <a:p>
            <a:r>
              <a:rPr lang="en-US" sz="2400" dirty="0"/>
              <a:t>Thereafter, only lands that qualify by law are eligible – in the discretion of the city council</a:t>
            </a:r>
          </a:p>
          <a:p>
            <a:r>
              <a:rPr lang="en-US" sz="2400" dirty="0"/>
              <a:t>Procedures set by state law</a:t>
            </a:r>
          </a:p>
          <a:p>
            <a:r>
              <a:rPr lang="en-US" sz="2400" dirty="0"/>
              <a:t>Appeals allowed in city-initiated annexations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47C962-A905-4168-832D-BF622B381E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527850" y="0"/>
            <a:ext cx="4664149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0CAA55C-9F48-4F94-95AA-563539497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3027" y="1252181"/>
            <a:ext cx="3132162" cy="4302457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Adding Lands to City by Annexation …</a:t>
            </a:r>
          </a:p>
        </p:txBody>
      </p:sp>
    </p:spTree>
    <p:extLst>
      <p:ext uri="{BB962C8B-B14F-4D97-AF65-F5344CB8AC3E}">
        <p14:creationId xmlns:p14="http://schemas.microsoft.com/office/powerpoint/2010/main" val="1563575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A25AC1C-93A8-4F32-8BA0-8EF0ED6438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6310" cy="6858000"/>
          </a:xfrm>
          <a:prstGeom prst="rect">
            <a:avLst/>
          </a:prstGeom>
          <a:solidFill>
            <a:srgbClr val="BABB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D7AF87-8666-4B27-9271-B7A5695C4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93930"/>
            <a:ext cx="5690286" cy="5070142"/>
          </a:xfrm>
        </p:spPr>
        <p:txBody>
          <a:bodyPr anchor="b">
            <a:normAutofit/>
          </a:bodyPr>
          <a:lstStyle/>
          <a:p>
            <a:pPr algn="r"/>
            <a:r>
              <a:rPr lang="en-US" sz="7200" dirty="0">
                <a:solidFill>
                  <a:srgbClr val="000000"/>
                </a:solidFill>
              </a:rPr>
              <a:t>Why Annexation?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39223A-E317-40B7-B86E-6EF7BC45F6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1508" y="0"/>
            <a:ext cx="4980492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D018E-B951-411D-889E-1F3485031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0667" y="893931"/>
            <a:ext cx="3656419" cy="5070142"/>
          </a:xfrm>
        </p:spPr>
        <p:txBody>
          <a:bodyPr anchor="t">
            <a:normAutofit lnSpcReduction="10000"/>
          </a:bodyPr>
          <a:lstStyle/>
          <a:p>
            <a:pPr lvl="1"/>
            <a:r>
              <a:rPr lang="en-US" sz="2400" dirty="0">
                <a:solidFill>
                  <a:schemeClr val="tx1"/>
                </a:solidFill>
              </a:rPr>
              <a:t>Owners often seek access to city-owned utilities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Predictability of system extension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Protection against inconsistent standards for transportation, etc.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Avoid </a:t>
            </a:r>
            <a:r>
              <a:rPr lang="en-US" sz="2400" i="1" dirty="0" err="1">
                <a:solidFill>
                  <a:schemeClr val="tx1"/>
                </a:solidFill>
              </a:rPr>
              <a:t>defacto</a:t>
            </a:r>
            <a:r>
              <a:rPr lang="en-US" sz="2400" dirty="0">
                <a:solidFill>
                  <a:schemeClr val="tx1"/>
                </a:solidFill>
              </a:rPr>
              <a:t> build-up of unserved urban development – residents use, but don’t pay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F91D99-379D-4726-B7B3-8967FC44F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82908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0508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F8113-05CE-4683-B756-45FA730A3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864" y="685800"/>
            <a:ext cx="7705164" cy="1485900"/>
          </a:xfrm>
        </p:spPr>
        <p:txBody>
          <a:bodyPr>
            <a:normAutofit/>
          </a:bodyPr>
          <a:lstStyle/>
          <a:p>
            <a:r>
              <a:rPr lang="en-US" b="1" dirty="0"/>
              <a:t>Consequences of Not Annexing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31B6-BF57-4606-94F3-B5C6816AB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3864" y="2286000"/>
            <a:ext cx="7705164" cy="358140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200" dirty="0"/>
              <a:t>Gaps in basic systems</a:t>
            </a:r>
          </a:p>
          <a:p>
            <a:pPr lvl="1"/>
            <a:r>
              <a:rPr lang="en-US" sz="3200" dirty="0"/>
              <a:t>Inadequate dedication and fee collection for future urban needs</a:t>
            </a:r>
          </a:p>
          <a:p>
            <a:pPr lvl="1"/>
            <a:r>
              <a:rPr lang="en-US" sz="3200" dirty="0"/>
              <a:t>Remedial costs may be unaffordable</a:t>
            </a:r>
          </a:p>
          <a:p>
            <a:pPr lvl="1"/>
            <a:r>
              <a:rPr lang="en-US" sz="3200" dirty="0"/>
              <a:t>Inequitable sharing of common costs</a:t>
            </a:r>
          </a:p>
          <a:p>
            <a:pPr lvl="1"/>
            <a:r>
              <a:rPr lang="en-US" sz="3200" dirty="0"/>
              <a:t>Pressure on county budgets – paid by city taxpayers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936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8C89EA62-F38E-4285-A105-C5E1BD360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ABA7F3F-D56F-4C06-84AC-03FC83B06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15374B5-D7C8-4AA9-BE65-DB7A0CA9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C73A7452-ED0F-4903-A620-8D103E556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F6A3F6CE-D581-4C37-8822-4F4A68325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D526B8F-ED4A-4362-9A8D-19B95ECF0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128" y="1788454"/>
            <a:ext cx="8361229" cy="209822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100" cap="all" dirty="0"/>
              <a:t>ACI – An Invitation to Listen and cooperate</a:t>
            </a:r>
          </a:p>
        </p:txBody>
      </p:sp>
    </p:spTree>
    <p:extLst>
      <p:ext uri="{BB962C8B-B14F-4D97-AF65-F5344CB8AC3E}">
        <p14:creationId xmlns:p14="http://schemas.microsoft.com/office/powerpoint/2010/main" val="37016631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3864" y="685800"/>
            <a:ext cx="7705164" cy="1485900"/>
          </a:xfrm>
        </p:spPr>
        <p:txBody>
          <a:bodyPr>
            <a:normAutofit/>
          </a:bodyPr>
          <a:lstStyle/>
          <a:p>
            <a:r>
              <a:rPr lang="en-US" dirty="0"/>
              <a:t>Local Land Use Planning Act (LUPA)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3864" y="2286000"/>
            <a:ext cx="7705164" cy="35814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Successor to Standard Planning and Zoning Enabling Act – pre-Depression</a:t>
            </a:r>
          </a:p>
          <a:p>
            <a:r>
              <a:rPr lang="en-US" sz="2800" dirty="0"/>
              <a:t>Enacted in 1975 – modeled after American Law Institute (ABA) prototype</a:t>
            </a:r>
          </a:p>
          <a:p>
            <a:r>
              <a:rPr lang="en-US" sz="2800" dirty="0"/>
              <a:t>Change in 1980 – </a:t>
            </a:r>
            <a:r>
              <a:rPr lang="en-US" sz="2800" b="1" i="1" dirty="0"/>
              <a:t>Cooper v. Ada County</a:t>
            </a:r>
          </a:p>
          <a:p>
            <a:r>
              <a:rPr lang="en-US" sz="2800" b="1" i="1" dirty="0"/>
              <a:t>Blaha v. Board of Ada County Commissioners </a:t>
            </a:r>
            <a:r>
              <a:rPr lang="en-US" sz="2800" dirty="0"/>
              <a:t>(2000) – Exclusive jurisdiction outside city rests with board of commissioners </a:t>
            </a:r>
            <a:endParaRPr lang="en-US" sz="2800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695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BA75F4A0-FEAF-4F1B-9C48-7688BF9D4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469" y="5423537"/>
            <a:ext cx="9867331" cy="868081"/>
          </a:xfrm>
        </p:spPr>
        <p:txBody>
          <a:bodyPr anchor="ctr">
            <a:normAutofit/>
          </a:bodyPr>
          <a:lstStyle/>
          <a:p>
            <a:r>
              <a:rPr lang="en-US"/>
              <a:t>Area of City Impact (ACI)</a:t>
            </a:r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F1EC79F3-0DE6-47BA-9C5C-039C54F4AC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730653" y="-921117"/>
            <a:ext cx="1756584" cy="4408488"/>
          </a:xfrm>
          <a:custGeom>
            <a:avLst/>
            <a:gdLst>
              <a:gd name="connsiteX0" fmla="*/ 1756584 w 1756584"/>
              <a:gd name="connsiteY0" fmla="*/ 4408488 h 4408488"/>
              <a:gd name="connsiteX1" fmla="*/ 1756584 w 1756584"/>
              <a:gd name="connsiteY1" fmla="*/ 0 h 4408488"/>
              <a:gd name="connsiteX2" fmla="*/ 1350810 w 1756584"/>
              <a:gd name="connsiteY2" fmla="*/ 0 h 4408488"/>
              <a:gd name="connsiteX3" fmla="*/ 1350810 w 1756584"/>
              <a:gd name="connsiteY3" fmla="*/ 4024068 h 4408488"/>
              <a:gd name="connsiteX4" fmla="*/ 0 w 1756584"/>
              <a:gd name="connsiteY4" fmla="*/ 4023445 h 4408488"/>
              <a:gd name="connsiteX5" fmla="*/ 0 w 1756584"/>
              <a:gd name="connsiteY5" fmla="*/ 440848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6584" h="4408488">
                <a:moveTo>
                  <a:pt x="1756584" y="4408488"/>
                </a:moveTo>
                <a:lnTo>
                  <a:pt x="1756584" y="0"/>
                </a:lnTo>
                <a:lnTo>
                  <a:pt x="1350810" y="0"/>
                </a:lnTo>
                <a:lnTo>
                  <a:pt x="1350810" y="4024068"/>
                </a:lnTo>
                <a:lnTo>
                  <a:pt x="0" y="4023445"/>
                </a:lnTo>
                <a:lnTo>
                  <a:pt x="0" y="440848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6C2B07-2A41-4CB1-9C51-F037AF417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8673443" y="2182330"/>
            <a:ext cx="1755930" cy="4408488"/>
          </a:xfrm>
          <a:custGeom>
            <a:avLst/>
            <a:gdLst>
              <a:gd name="connsiteX0" fmla="*/ 0 w 1755930"/>
              <a:gd name="connsiteY0" fmla="*/ 4023420 h 4408488"/>
              <a:gd name="connsiteX1" fmla="*/ 1 w 1755930"/>
              <a:gd name="connsiteY1" fmla="*/ 4408488 h 4408488"/>
              <a:gd name="connsiteX2" fmla="*/ 1755930 w 1755930"/>
              <a:gd name="connsiteY2" fmla="*/ 4408488 h 4408488"/>
              <a:gd name="connsiteX3" fmla="*/ 1755930 w 1755930"/>
              <a:gd name="connsiteY3" fmla="*/ 0 h 4408488"/>
              <a:gd name="connsiteX4" fmla="*/ 1350156 w 1755930"/>
              <a:gd name="connsiteY4" fmla="*/ 0 h 4408488"/>
              <a:gd name="connsiteX5" fmla="*/ 1350156 w 1755930"/>
              <a:gd name="connsiteY5" fmla="*/ 402362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5930" h="4408488">
                <a:moveTo>
                  <a:pt x="0" y="4023420"/>
                </a:moveTo>
                <a:lnTo>
                  <a:pt x="1" y="4408488"/>
                </a:lnTo>
                <a:lnTo>
                  <a:pt x="1755930" y="4408488"/>
                </a:lnTo>
                <a:lnTo>
                  <a:pt x="1755930" y="0"/>
                </a:lnTo>
                <a:lnTo>
                  <a:pt x="1350156" y="0"/>
                </a:lnTo>
                <a:lnTo>
                  <a:pt x="1350156" y="402362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1" y="1123486"/>
            <a:ext cx="9639868" cy="3516753"/>
          </a:xfrm>
        </p:spPr>
        <p:txBody>
          <a:bodyPr anchor="ctr">
            <a:normAutofit/>
          </a:bodyPr>
          <a:lstStyle/>
          <a:p>
            <a:r>
              <a:rPr lang="en-US" b="1"/>
              <a:t>Mandatory procedure (shall adopt) - §67-6526</a:t>
            </a:r>
          </a:p>
          <a:p>
            <a:r>
              <a:rPr lang="en-US" b="1"/>
              <a:t>Map identifying area (both city and county ordinance)</a:t>
            </a:r>
          </a:p>
          <a:p>
            <a:r>
              <a:rPr lang="en-US" b="1"/>
              <a:t>Separate ordinance applying plans and ordinances for ACI (both city and county)</a:t>
            </a:r>
          </a:p>
          <a:p>
            <a:r>
              <a:rPr lang="en-US" b="1"/>
              <a:t>Implementation requires total of four separate ordinances</a:t>
            </a:r>
          </a:p>
          <a:p>
            <a:pPr lvl="1"/>
            <a:r>
              <a:rPr lang="en-US" b="1"/>
              <a:t>County and city ordinances (one by each) describing boundaries of ACI</a:t>
            </a:r>
          </a:p>
          <a:p>
            <a:pPr lvl="1"/>
            <a:r>
              <a:rPr lang="en-US" b="1"/>
              <a:t>County and city ordinances (one by each) setting requirements</a:t>
            </a:r>
          </a:p>
          <a:p>
            <a:r>
              <a:rPr lang="en-US" b="1"/>
              <a:t>Cities cannot carry out Category B or C annexation unless in ACI – I.C. §50-222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F67AAC-C977-4759-A5C8-6BC998F96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453386"/>
            <a:ext cx="12191998" cy="40461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99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14902AA-4E7E-4D93-A756-AC2EF9AAF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E0AE5A0-0098-4DC4-82DC-CCE4071B6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D28670-6E3D-4F4B-AD22-EFA33BF3C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5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332A17-6A6B-4806-8790-1D972BC3C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281916"/>
            <a:ext cx="9601200" cy="1485900"/>
          </a:xfrm>
        </p:spPr>
        <p:txBody>
          <a:bodyPr>
            <a:normAutofit/>
          </a:bodyPr>
          <a:lstStyle/>
          <a:p>
            <a:r>
              <a:rPr lang="en-US" dirty="0"/>
              <a:t>Why Have an Area of City Impact?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FA4D9-F8BA-4D72-A989-B29C193D3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920620"/>
            <a:ext cx="9601200" cy="294677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Development often happens on a city’s fringe</a:t>
            </a:r>
          </a:p>
          <a:p>
            <a:r>
              <a:rPr lang="en-US" sz="2400" dirty="0"/>
              <a:t>City’s future is in the hands of the county</a:t>
            </a:r>
          </a:p>
          <a:p>
            <a:r>
              <a:rPr lang="en-US" sz="2400" dirty="0"/>
              <a:t>Doctrine of Separate Sovereignty draws a sharp line </a:t>
            </a:r>
          </a:p>
          <a:p>
            <a:r>
              <a:rPr lang="en-US" sz="2400" dirty="0"/>
              <a:t>In city limits – exclusively city jurisdiction</a:t>
            </a:r>
          </a:p>
          <a:p>
            <a:r>
              <a:rPr lang="en-US" sz="2400" dirty="0"/>
              <a:t>Unincorporated area – exclusively county jurisdiction</a:t>
            </a:r>
          </a:p>
          <a:p>
            <a:r>
              <a:rPr lang="en-US" sz="2400" dirty="0"/>
              <a:t>Cities invest millions in utilities and streets – counties can support or frustrate</a:t>
            </a:r>
          </a:p>
        </p:txBody>
      </p:sp>
    </p:spTree>
    <p:extLst>
      <p:ext uri="{BB962C8B-B14F-4D97-AF65-F5344CB8AC3E}">
        <p14:creationId xmlns:p14="http://schemas.microsoft.com/office/powerpoint/2010/main" val="328527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Options to Implement ACI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Application of city plan and ordinances</a:t>
            </a:r>
          </a:p>
          <a:p>
            <a:r>
              <a:rPr lang="en-US" sz="2800" dirty="0"/>
              <a:t>Application of county plan and ordinances</a:t>
            </a:r>
          </a:p>
          <a:p>
            <a:r>
              <a:rPr lang="en-US" sz="2800" dirty="0"/>
              <a:t>Application of mutually agreed upon plan and ordinances </a:t>
            </a:r>
          </a:p>
          <a:p>
            <a:r>
              <a:rPr lang="en-US" sz="2800" dirty="0"/>
              <a:t>Apply </a:t>
            </a:r>
            <a:r>
              <a:rPr lang="en-US" sz="2800" b="1" i="1" dirty="0"/>
              <a:t>Blaha </a:t>
            </a:r>
            <a:r>
              <a:rPr lang="en-US" sz="2800" dirty="0"/>
              <a:t>decision </a:t>
            </a:r>
            <a:r>
              <a:rPr lang="en-US" sz="2800" i="1" dirty="0"/>
              <a:t>– </a:t>
            </a:r>
            <a:r>
              <a:rPr lang="en-US" sz="2800" dirty="0"/>
              <a:t>Cities have no authority outside corporate limits</a:t>
            </a:r>
          </a:p>
          <a:p>
            <a:r>
              <a:rPr lang="en-US" sz="2800" b="1" dirty="0"/>
              <a:t>Only second and third options remain – third option must be implemented by county</a:t>
            </a:r>
          </a:p>
        </p:txBody>
      </p:sp>
    </p:spTree>
    <p:extLst>
      <p:ext uri="{BB962C8B-B14F-4D97-AF65-F5344CB8AC3E}">
        <p14:creationId xmlns:p14="http://schemas.microsoft.com/office/powerpoint/2010/main" val="2788691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BB1650-B616-4EFB-9FB7-5D93104B5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8720" y="1188720"/>
            <a:ext cx="5369029" cy="4480560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Article XII, § 2 of the Idaho Constitution provides that any </a:t>
            </a:r>
            <a:r>
              <a:rPr lang="en-US" sz="2400" b="1" dirty="0"/>
              <a:t>county or incorporated city or town</a:t>
            </a:r>
            <a:r>
              <a:rPr lang="en-US" sz="2400" dirty="0"/>
              <a:t> may make and enforce, </a:t>
            </a:r>
            <a:r>
              <a:rPr lang="en-US" sz="2400" b="1" dirty="0"/>
              <a:t>within its limits</a:t>
            </a:r>
            <a:r>
              <a:rPr lang="en-US" sz="2400" dirty="0"/>
              <a:t>, all such local police, sanitary and other regulations as are not in conflict with its charter or with the general laws. …. Therefore, any reading of the implementing </a:t>
            </a:r>
            <a:r>
              <a:rPr lang="en-US" sz="2400" b="1" dirty="0"/>
              <a:t>ordinances granting the City the power</a:t>
            </a:r>
            <a:r>
              <a:rPr lang="en-US" sz="2400" dirty="0"/>
              <a:t> to restrict development in the impact area by denying approval of a subdivision application made to the County would be an extraterritorial exercise of jurisdiction by the City and an </a:t>
            </a:r>
            <a:r>
              <a:rPr lang="en-US" sz="2400" b="1" dirty="0"/>
              <a:t>infringement on the constitutional right of the County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47C962-A905-4168-832D-BF622B381E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527850" y="0"/>
            <a:ext cx="4664149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0CAA55C-9F48-4F94-95AA-563539497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3027" y="1252181"/>
            <a:ext cx="3132162" cy="4302457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bg2"/>
                </a:solidFill>
              </a:rPr>
              <a:t>Excerpt From </a:t>
            </a:r>
            <a:r>
              <a:rPr lang="en-US" sz="4000" b="1" i="1">
                <a:solidFill>
                  <a:schemeClr val="bg2"/>
                </a:solidFill>
              </a:rPr>
              <a:t>Blaha (Separate Sovereignty)</a:t>
            </a:r>
          </a:p>
        </p:txBody>
      </p:sp>
    </p:spTree>
    <p:extLst>
      <p:ext uri="{BB962C8B-B14F-4D97-AF65-F5344CB8AC3E}">
        <p14:creationId xmlns:p14="http://schemas.microsoft.com/office/powerpoint/2010/main" val="1739302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E1665A6-74DB-4F44-A6EF-F01205E87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730567-9789-46C1-A3DA-B351CB9E7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85800"/>
            <a:ext cx="10905066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b="1" dirty="0"/>
              <a:t>Possible Subjects of Negotiation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50E4DEF-D4CE-487F-A8AE-5F27B07C53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536430"/>
              </p:ext>
            </p:extLst>
          </p:nvPr>
        </p:nvGraphicFramePr>
        <p:xfrm>
          <a:off x="1122972" y="2286000"/>
          <a:ext cx="9946056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5619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A75F4A0-FEAF-4F1B-9C48-7688BF9D4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469" y="5423537"/>
            <a:ext cx="9867331" cy="868081"/>
          </a:xfrm>
        </p:spPr>
        <p:txBody>
          <a:bodyPr anchor="ctr">
            <a:normAutofit/>
          </a:bodyPr>
          <a:lstStyle/>
          <a:p>
            <a:r>
              <a:rPr lang="en-US"/>
              <a:t>Failure to Agree – ACI negotiations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1EC79F3-0DE6-47BA-9C5C-039C54F4AC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730653" y="-921117"/>
            <a:ext cx="1756584" cy="4408488"/>
          </a:xfrm>
          <a:custGeom>
            <a:avLst/>
            <a:gdLst>
              <a:gd name="connsiteX0" fmla="*/ 1756584 w 1756584"/>
              <a:gd name="connsiteY0" fmla="*/ 4408488 h 4408488"/>
              <a:gd name="connsiteX1" fmla="*/ 1756584 w 1756584"/>
              <a:gd name="connsiteY1" fmla="*/ 0 h 4408488"/>
              <a:gd name="connsiteX2" fmla="*/ 1350810 w 1756584"/>
              <a:gd name="connsiteY2" fmla="*/ 0 h 4408488"/>
              <a:gd name="connsiteX3" fmla="*/ 1350810 w 1756584"/>
              <a:gd name="connsiteY3" fmla="*/ 4024068 h 4408488"/>
              <a:gd name="connsiteX4" fmla="*/ 0 w 1756584"/>
              <a:gd name="connsiteY4" fmla="*/ 4023445 h 4408488"/>
              <a:gd name="connsiteX5" fmla="*/ 0 w 1756584"/>
              <a:gd name="connsiteY5" fmla="*/ 440848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6584" h="4408488">
                <a:moveTo>
                  <a:pt x="1756584" y="4408488"/>
                </a:moveTo>
                <a:lnTo>
                  <a:pt x="1756584" y="0"/>
                </a:lnTo>
                <a:lnTo>
                  <a:pt x="1350810" y="0"/>
                </a:lnTo>
                <a:lnTo>
                  <a:pt x="1350810" y="4024068"/>
                </a:lnTo>
                <a:lnTo>
                  <a:pt x="0" y="4023445"/>
                </a:lnTo>
                <a:lnTo>
                  <a:pt x="0" y="440848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86C2B07-2A41-4CB1-9C51-F037AF417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8673443" y="2182330"/>
            <a:ext cx="1755930" cy="4408488"/>
          </a:xfrm>
          <a:custGeom>
            <a:avLst/>
            <a:gdLst>
              <a:gd name="connsiteX0" fmla="*/ 0 w 1755930"/>
              <a:gd name="connsiteY0" fmla="*/ 4023420 h 4408488"/>
              <a:gd name="connsiteX1" fmla="*/ 1 w 1755930"/>
              <a:gd name="connsiteY1" fmla="*/ 4408488 h 4408488"/>
              <a:gd name="connsiteX2" fmla="*/ 1755930 w 1755930"/>
              <a:gd name="connsiteY2" fmla="*/ 4408488 h 4408488"/>
              <a:gd name="connsiteX3" fmla="*/ 1755930 w 1755930"/>
              <a:gd name="connsiteY3" fmla="*/ 0 h 4408488"/>
              <a:gd name="connsiteX4" fmla="*/ 1350156 w 1755930"/>
              <a:gd name="connsiteY4" fmla="*/ 0 h 4408488"/>
              <a:gd name="connsiteX5" fmla="*/ 1350156 w 1755930"/>
              <a:gd name="connsiteY5" fmla="*/ 402362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5930" h="4408488">
                <a:moveTo>
                  <a:pt x="0" y="4023420"/>
                </a:moveTo>
                <a:lnTo>
                  <a:pt x="1" y="4408488"/>
                </a:lnTo>
                <a:lnTo>
                  <a:pt x="1755930" y="4408488"/>
                </a:lnTo>
                <a:lnTo>
                  <a:pt x="1755930" y="0"/>
                </a:lnTo>
                <a:lnTo>
                  <a:pt x="1350156" y="0"/>
                </a:lnTo>
                <a:lnTo>
                  <a:pt x="1350156" y="402362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1" y="1123486"/>
            <a:ext cx="9639868" cy="3516753"/>
          </a:xfrm>
        </p:spPr>
        <p:txBody>
          <a:bodyPr anchor="ctr">
            <a:normAutofit/>
          </a:bodyPr>
          <a:lstStyle/>
          <a:p>
            <a:r>
              <a:rPr lang="en-US" b="1"/>
              <a:t>Either City or County “may demand compliance” by written notice – start in 30 days.</a:t>
            </a:r>
          </a:p>
          <a:p>
            <a:r>
              <a:rPr lang="en-US" b="1"/>
              <a:t>To all – </a:t>
            </a:r>
            <a:r>
              <a:rPr lang="en-US" b="1" u="sng"/>
              <a:t>Beware starting the dispute resolution procedures</a:t>
            </a:r>
          </a:p>
          <a:p>
            <a:r>
              <a:rPr lang="en-US" b="1"/>
              <a:t>Why? – Agreements need to be true agreements</a:t>
            </a:r>
          </a:p>
          <a:p>
            <a:r>
              <a:rPr lang="en-US" b="1"/>
              <a:t>Begins “committee of nine” process</a:t>
            </a:r>
          </a:p>
          <a:p>
            <a:pPr lvl="1"/>
            <a:r>
              <a:rPr lang="en-US" b="1"/>
              <a:t>3 county commissioners</a:t>
            </a:r>
          </a:p>
          <a:p>
            <a:pPr lvl="1"/>
            <a:r>
              <a:rPr lang="en-US" b="1"/>
              <a:t>3 elected city officials appointed by mayor/confirmed by council</a:t>
            </a:r>
          </a:p>
          <a:p>
            <a:pPr lvl="1"/>
            <a:r>
              <a:rPr lang="en-US" b="1"/>
              <a:t>Together – choose 3 more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F67AAC-C977-4759-A5C8-6BC998F96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453386"/>
            <a:ext cx="12191998" cy="40461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869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en-US" sz="5400">
                <a:solidFill>
                  <a:schemeClr val="bg2"/>
                </a:solidFill>
              </a:rPr>
              <a:t>Committee of Nine (“Dispute “Resolution”)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 lnSpcReduction="10000"/>
          </a:bodyPr>
          <a:lstStyle/>
          <a:p>
            <a:r>
              <a:rPr lang="en-US" sz="2400" b="1" dirty="0"/>
              <a:t>Develop recommendation in 180 days</a:t>
            </a:r>
          </a:p>
          <a:p>
            <a:r>
              <a:rPr lang="en-US" sz="2400" b="1" dirty="0"/>
              <a:t>Refer to respective governing boards</a:t>
            </a:r>
          </a:p>
          <a:p>
            <a:r>
              <a:rPr lang="en-US" sz="2400" b="1" dirty="0"/>
              <a:t>Governing boards have 60 days to act</a:t>
            </a:r>
          </a:p>
          <a:p>
            <a:r>
              <a:rPr lang="en-US" sz="2400" b="1" dirty="0"/>
              <a:t>If either fails to implement – other can seek declaratory judgment identifying area and establishing requirements</a:t>
            </a:r>
          </a:p>
          <a:p>
            <a:r>
              <a:rPr lang="en-US" sz="2400" b="1" dirty="0"/>
              <a:t>Factors: (1) trade area; (2) geographic factors and (3) reasonable expectation of annexation</a:t>
            </a:r>
          </a:p>
        </p:txBody>
      </p:sp>
    </p:spTree>
    <p:extLst>
      <p:ext uri="{BB962C8B-B14F-4D97-AF65-F5344CB8AC3E}">
        <p14:creationId xmlns:p14="http://schemas.microsoft.com/office/powerpoint/2010/main" val="36411600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873</Words>
  <Application>Microsoft Office PowerPoint</Application>
  <PresentationFormat>Widescreen</PresentationFormat>
  <Paragraphs>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Franklin Gothic Book</vt:lpstr>
      <vt:lpstr>Crop</vt:lpstr>
      <vt:lpstr>Area of City Impact</vt:lpstr>
      <vt:lpstr>Local Land Use Planning Act (LUPA)</vt:lpstr>
      <vt:lpstr>Area of City Impact (ACI)</vt:lpstr>
      <vt:lpstr>Why Have an Area of City Impact?</vt:lpstr>
      <vt:lpstr>Three Options to Implement ACI</vt:lpstr>
      <vt:lpstr>Excerpt From Blaha (Separate Sovereignty)</vt:lpstr>
      <vt:lpstr>Possible Subjects of Negotiation</vt:lpstr>
      <vt:lpstr>Failure to Agree – ACI negotiations</vt:lpstr>
      <vt:lpstr>Committee of Nine (“Dispute “Resolution”)</vt:lpstr>
      <vt:lpstr>ACI Details</vt:lpstr>
      <vt:lpstr>Further Details</vt:lpstr>
      <vt:lpstr>Practical Considerations</vt:lpstr>
      <vt:lpstr>Adding Lands to City by Annexation …</vt:lpstr>
      <vt:lpstr>Why Annexation?</vt:lpstr>
      <vt:lpstr>Consequences of Not Annexing</vt:lpstr>
      <vt:lpstr>ACI – An Invitation to Listen and cooperate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of City Impact</dc:title>
  <dc:creator>Jerry Mason</dc:creator>
  <cp:lastModifiedBy>Jerry Mason</cp:lastModifiedBy>
  <cp:revision>1</cp:revision>
  <dcterms:created xsi:type="dcterms:W3CDTF">2020-07-26T22:19:19Z</dcterms:created>
  <dcterms:modified xsi:type="dcterms:W3CDTF">2020-07-26T22:20:46Z</dcterms:modified>
</cp:coreProperties>
</file>