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Ex2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rts/chart1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7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7.xml" ContentType="application/vnd.openxmlformats-officedocument.presentationml.notesSlide+xml"/>
  <Override PartName="/ppt/charts/chart8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9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0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6.xml" ContentType="application/vnd.openxmlformats-officedocument.presentationml.notesSlide+xml"/>
  <Override PartName="/ppt/charts/chart11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7.xml" ContentType="application/vnd.openxmlformats-officedocument.presentationml.notesSlide+xml"/>
  <Override PartName="/ppt/charts/chart12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8.xml" ContentType="application/vnd.openxmlformats-officedocument.presentationml.notesSlide+xml"/>
  <Override PartName="/ppt/charts/chart13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9.xml" ContentType="application/vnd.openxmlformats-officedocument.presentationml.notesSlide+xml"/>
  <Override PartName="/ppt/charts/chart14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5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drawings/drawing5.xml" ContentType="application/vnd.openxmlformats-officedocument.drawingml.chartshapes+xml"/>
  <Override PartName="/ppt/charts/chart16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7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18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45"/>
  </p:notesMasterIdLst>
  <p:handoutMasterIdLst>
    <p:handoutMasterId r:id="rId46"/>
  </p:handoutMasterIdLst>
  <p:sldIdLst>
    <p:sldId id="257" r:id="rId5"/>
    <p:sldId id="258" r:id="rId6"/>
    <p:sldId id="259" r:id="rId7"/>
    <p:sldId id="307" r:id="rId8"/>
    <p:sldId id="311" r:id="rId9"/>
    <p:sldId id="263" r:id="rId10"/>
    <p:sldId id="276" r:id="rId11"/>
    <p:sldId id="302" r:id="rId12"/>
    <p:sldId id="303" r:id="rId13"/>
    <p:sldId id="314" r:id="rId14"/>
    <p:sldId id="315" r:id="rId15"/>
    <p:sldId id="304" r:id="rId16"/>
    <p:sldId id="305" r:id="rId17"/>
    <p:sldId id="306" r:id="rId18"/>
    <p:sldId id="280" r:id="rId19"/>
    <p:sldId id="316" r:id="rId20"/>
    <p:sldId id="308" r:id="rId21"/>
    <p:sldId id="282" r:id="rId22"/>
    <p:sldId id="313" r:id="rId23"/>
    <p:sldId id="284" r:id="rId24"/>
    <p:sldId id="266" r:id="rId25"/>
    <p:sldId id="261" r:id="rId26"/>
    <p:sldId id="267" r:id="rId27"/>
    <p:sldId id="271" r:id="rId28"/>
    <p:sldId id="272" r:id="rId29"/>
    <p:sldId id="312" r:id="rId30"/>
    <p:sldId id="273" r:id="rId31"/>
    <p:sldId id="27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7" r:id="rId41"/>
    <p:sldId id="296" r:id="rId42"/>
    <p:sldId id="299" r:id="rId43"/>
    <p:sldId id="298" r:id="rId44"/>
  </p:sldIdLst>
  <p:sldSz cx="12192000" cy="6858000"/>
  <p:notesSz cx="7315200" cy="96012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Franklin Gothic Demi" panose="020B0703020102020204" pitchFamily="34" charset="0"/>
      <p:regular r:id="rId53"/>
      <p:italic r:id="rId54"/>
    </p:embeddedFont>
    <p:embeddedFont>
      <p:font typeface="Franklin Gothic Demi Cond" panose="020B0706030402020204" pitchFamily="34" charset="0"/>
      <p:regular r:id="rId55"/>
    </p:embeddedFont>
    <p:embeddedFont>
      <p:font typeface="Franklin Gothic Medium Cond" panose="020B0606030402020204" pitchFamily="34" charset="0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1714"/>
    <a:srgbClr val="021336"/>
    <a:srgbClr val="020603"/>
    <a:srgbClr val="719202"/>
    <a:srgbClr val="C5D86E"/>
    <a:srgbClr val="314D96"/>
    <a:srgbClr val="0D4876"/>
    <a:srgbClr val="214761"/>
    <a:srgbClr val="39559D"/>
    <a:srgbClr val="3736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2196" y="10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7.fntdata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4.xml"/><Relationship Id="rId51" Type="http://schemas.openxmlformats.org/officeDocument/2006/relationships/font" Target="fonts/font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3.fntdata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6.fntdata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chartUserShapes" Target="../drawings/drawing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.xlsx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37362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768-4952-8FF4-28EDB483A4EA}"/>
              </c:ext>
            </c:extLst>
          </c:dPt>
          <c:dPt>
            <c:idx val="1"/>
            <c:bubble3D val="0"/>
            <c:spPr>
              <a:solidFill>
                <a:srgbClr val="D7D7D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768-4952-8FF4-28EDB483A4EA}"/>
              </c:ext>
            </c:extLst>
          </c:dPt>
          <c:cat>
            <c:strRef>
              <c:f>Sheet1!$A$2:$A$3</c:f>
              <c:strCache>
                <c:ptCount val="2"/>
                <c:pt idx="0">
                  <c:v>Usually or always</c:v>
                </c:pt>
                <c:pt idx="1">
                  <c:v>Rareley never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4.2</c:v>
                </c:pt>
                <c:pt idx="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768-4952-8FF4-28EDB483A4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levy limit</c:v>
                </c:pt>
              </c:strCache>
            </c:strRef>
          </c:tx>
          <c:spPr>
            <a:solidFill>
              <a:srgbClr val="27A2A7"/>
            </a:solidFill>
            <a:ln>
              <a:solidFill>
                <a:srgbClr val="27A2A7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7A2A7"/>
              </a:solidFill>
              <a:ln w="38100">
                <a:solidFill>
                  <a:srgbClr val="27A2A7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FE3-4DD7-B7A5-4302A81E35D6}"/>
              </c:ext>
            </c:extLst>
          </c:dPt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E3-4DD7-B7A5-4302A81E35D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budget cap</c:v>
                </c:pt>
              </c:strCache>
            </c:strRef>
          </c:tx>
          <c:spPr>
            <a:solidFill>
              <a:srgbClr val="A5A5A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5A5A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FE3-4DD7-B7A5-4302A81E35D6}"/>
              </c:ext>
            </c:extLst>
          </c:dPt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E3-4DD7-B7A5-4302A81E35D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not constrained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56-474B-B0B2-559C6D43DB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overlap val="-100"/>
        <c:axId val="297040352"/>
        <c:axId val="119403360"/>
      </c:barChart>
      <c:catAx>
        <c:axId val="2970403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9403360"/>
        <c:crosses val="autoZero"/>
        <c:auto val="1"/>
        <c:lblAlgn val="ctr"/>
        <c:lblOffset val="100"/>
        <c:noMultiLvlLbl val="0"/>
      </c:catAx>
      <c:valAx>
        <c:axId val="1194033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97040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187500000000001E-2"/>
          <c:y val="3.2894822044193028E-2"/>
          <c:w val="0.96562499999999996"/>
          <c:h val="0.934210355911613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levy limit</c:v>
                </c:pt>
              </c:strCache>
            </c:strRef>
          </c:tx>
          <c:spPr>
            <a:solidFill>
              <a:srgbClr val="27A2A7"/>
            </a:solidFill>
            <a:ln>
              <a:solidFill>
                <a:srgbClr val="27A2A7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7A2A7"/>
              </a:solidFill>
              <a:ln w="38100">
                <a:solidFill>
                  <a:srgbClr val="27A2A7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FE3-4DD7-B7A5-4302A81E35D6}"/>
              </c:ext>
            </c:extLst>
          </c:dPt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18599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E3-4DD7-B7A5-4302A81E35D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budget cap</c:v>
                </c:pt>
              </c:strCache>
            </c:strRef>
          </c:tx>
          <c:spPr>
            <a:solidFill>
              <a:srgbClr val="A5A5A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5A5A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FE3-4DD7-B7A5-4302A81E35D6}"/>
              </c:ext>
            </c:extLst>
          </c:dPt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48045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E3-4DD7-B7A5-4302A81E35D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not constrained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86411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56-474B-B0B2-559C6D43DB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overlap val="-100"/>
        <c:axId val="305966080"/>
        <c:axId val="305966640"/>
      </c:barChart>
      <c:catAx>
        <c:axId val="3059660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05966640"/>
        <c:crosses val="autoZero"/>
        <c:auto val="1"/>
        <c:lblAlgn val="ctr"/>
        <c:lblOffset val="100"/>
        <c:noMultiLvlLbl val="0"/>
      </c:catAx>
      <c:valAx>
        <c:axId val="3059666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05966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125E-3"/>
          <c:y val="2.9904383676539116E-2"/>
          <c:w val="0.96562499999999996"/>
          <c:h val="0.9342103559116139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justice</c:v>
                </c:pt>
              </c:strCache>
            </c:strRef>
          </c:tx>
          <c:spPr>
            <a:solidFill>
              <a:srgbClr val="27A2A7"/>
            </a:solidFill>
            <a:ln>
              <a:solidFill>
                <a:srgbClr val="27A2A7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7A2A7"/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33E-4BDB-BF8F-96A50DF5C017}"/>
              </c:ext>
            </c:extLst>
          </c:dPt>
          <c:cat>
            <c:strRef>
              <c:f>Sheet1!$A$2:$A$4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</c:v>
                </c:pt>
                <c:pt idx="1">
                  <c:v>12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33E-4BDB-BF8F-96A50DF5C01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charity and indigent</c:v>
                </c:pt>
              </c:strCache>
            </c:strRef>
          </c:tx>
          <c:spPr>
            <a:solidFill>
              <a:srgbClr val="27A2A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7A2A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33E-4BDB-BF8F-96A50DF5C017}"/>
              </c:ext>
            </c:extLst>
          </c:dPt>
          <c:cat>
            <c:strRef>
              <c:f>Sheet1!$A$2:$A$4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33E-4BDB-BF8F-96A50DF5C01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district court</c:v>
                </c:pt>
              </c:strCache>
            </c:strRef>
          </c:tx>
          <c:spPr>
            <a:solidFill>
              <a:srgbClr val="10428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6-333E-4BDB-BF8F-96A50DF5C0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3"/>
        <c:overlap val="100"/>
        <c:axId val="305970000"/>
        <c:axId val="305970560"/>
      </c:barChart>
      <c:catAx>
        <c:axId val="3059700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05970560"/>
        <c:crosses val="autoZero"/>
        <c:auto val="1"/>
        <c:lblAlgn val="ctr"/>
        <c:lblOffset val="100"/>
        <c:noMultiLvlLbl val="0"/>
      </c:catAx>
      <c:valAx>
        <c:axId val="3059705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05970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125E-3"/>
          <c:y val="2.9904383676539116E-2"/>
          <c:w val="0.96562499999999996"/>
          <c:h val="0.9342103559116139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justice</c:v>
                </c:pt>
              </c:strCache>
            </c:strRef>
          </c:tx>
          <c:spPr>
            <a:solidFill>
              <a:srgbClr val="FAC076"/>
            </a:solidFill>
            <a:ln>
              <a:solidFill>
                <a:srgbClr val="27A2A7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AC076"/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11D-48AE-B316-E9CB42EBC5B6}"/>
              </c:ext>
            </c:extLst>
          </c:dPt>
          <c:dPt>
            <c:idx val="1"/>
            <c:invertIfNegative val="0"/>
            <c:bubble3D val="0"/>
            <c:spPr>
              <a:solidFill>
                <a:srgbClr val="FAC07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FA3-44B9-887D-B74B22E8B6AB}"/>
              </c:ext>
            </c:extLst>
          </c:dPt>
          <c:dPt>
            <c:idx val="2"/>
            <c:invertIfNegative val="0"/>
            <c:bubble3D val="0"/>
            <c:spPr>
              <a:solidFill>
                <a:srgbClr val="27A2A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FFA3-44B9-887D-B74B22E8B6AB}"/>
              </c:ext>
            </c:extLst>
          </c:dPt>
          <c:cat>
            <c:strRef>
              <c:f>Sheet1!$A$2:$A$4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</c:v>
                </c:pt>
                <c:pt idx="1">
                  <c:v>12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1D-48AE-B316-E9CB42EBC5B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charity and indigent</c:v>
                </c:pt>
              </c:strCache>
            </c:strRef>
          </c:tx>
          <c:spPr>
            <a:solidFill>
              <a:srgbClr val="FAC07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AC07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111D-48AE-B316-E9CB42EBC5B6}"/>
              </c:ext>
            </c:extLst>
          </c:dPt>
          <c:cat>
            <c:strRef>
              <c:f>Sheet1!$A$2:$A$4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11D-48AE-B316-E9CB42EBC5B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district court</c:v>
                </c:pt>
              </c:strCache>
            </c:strRef>
          </c:tx>
          <c:spPr>
            <a:solidFill>
              <a:srgbClr val="10428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6-111D-48AE-B316-E9CB42EBC5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3"/>
        <c:overlap val="100"/>
        <c:axId val="305418384"/>
        <c:axId val="305418944"/>
      </c:barChart>
      <c:catAx>
        <c:axId val="3054183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05418944"/>
        <c:crosses val="autoZero"/>
        <c:auto val="1"/>
        <c:lblAlgn val="ctr"/>
        <c:lblOffset val="100"/>
        <c:noMultiLvlLbl val="0"/>
      </c:catAx>
      <c:valAx>
        <c:axId val="3054189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05418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125E-3"/>
          <c:y val="2.9904383676539116E-2"/>
          <c:w val="0.96562499999999996"/>
          <c:h val="0.9342103559116139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justice</c:v>
                </c:pt>
              </c:strCache>
            </c:strRef>
          </c:tx>
          <c:spPr>
            <a:solidFill>
              <a:srgbClr val="104282"/>
            </a:solidFill>
            <a:ln>
              <a:solidFill>
                <a:srgbClr val="27A2A7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AC076"/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FE3-4DD7-B7A5-4302A81E35D6}"/>
              </c:ext>
            </c:extLst>
          </c:dPt>
          <c:dPt>
            <c:idx val="1"/>
            <c:invertIfNegative val="0"/>
            <c:bubble3D val="0"/>
            <c:spPr>
              <a:solidFill>
                <a:srgbClr val="27A2A7"/>
              </a:solidFill>
              <a:ln>
                <a:solidFill>
                  <a:srgbClr val="27A2A7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48F-43FA-853C-3B23482A9FF2}"/>
              </c:ext>
            </c:extLst>
          </c:dPt>
          <c:dPt>
            <c:idx val="2"/>
            <c:invertIfNegative val="0"/>
            <c:bubble3D val="0"/>
            <c:spPr>
              <a:solidFill>
                <a:srgbClr val="27A2A7"/>
              </a:solidFill>
              <a:ln>
                <a:solidFill>
                  <a:srgbClr val="27A2A7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948F-43FA-853C-3B23482A9FF2}"/>
              </c:ext>
            </c:extLst>
          </c:dPt>
          <c:cat>
            <c:strRef>
              <c:f>Sheet1!$A$2:$A$4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</c:v>
                </c:pt>
                <c:pt idx="1">
                  <c:v>12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E3-4DD7-B7A5-4302A81E35D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charity and indigent</c:v>
                </c:pt>
              </c:strCache>
            </c:strRef>
          </c:tx>
          <c:spPr>
            <a:solidFill>
              <a:srgbClr val="27A2A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7A2A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FE3-4DD7-B7A5-4302A81E35D6}"/>
              </c:ext>
            </c:extLst>
          </c:dPt>
          <c:cat>
            <c:strRef>
              <c:f>Sheet1!$A$2:$A$4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E3-4DD7-B7A5-4302A81E35D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district court</c:v>
                </c:pt>
              </c:strCache>
            </c:strRef>
          </c:tx>
          <c:spPr>
            <a:solidFill>
              <a:srgbClr val="10428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0-7156-474B-B0B2-559C6D43DB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3"/>
        <c:overlap val="100"/>
        <c:axId val="305422304"/>
        <c:axId val="305422864"/>
      </c:barChart>
      <c:catAx>
        <c:axId val="3054223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05422864"/>
        <c:crosses val="autoZero"/>
        <c:auto val="1"/>
        <c:lblAlgn val="ctr"/>
        <c:lblOffset val="100"/>
        <c:noMultiLvlLbl val="0"/>
      </c:catAx>
      <c:valAx>
        <c:axId val="3054228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05422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104282"/>
            </a:solidFill>
          </c:spPr>
          <c:dPt>
            <c:idx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AB4-4C0F-B343-83909B28CFAC}"/>
              </c:ext>
            </c:extLst>
          </c:dPt>
          <c:dPt>
            <c:idx val="1"/>
            <c:bubble3D val="0"/>
            <c:spPr>
              <a:solidFill>
                <a:srgbClr val="D7D7D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AB4-4C0F-B343-83909B28CFAC}"/>
              </c:ext>
            </c:extLst>
          </c:dPt>
          <c:cat>
            <c:strRef>
              <c:f>Sheet1!$A$2:$A$3</c:f>
              <c:strCache>
                <c:ptCount val="2"/>
                <c:pt idx="0">
                  <c:v>Usually or always</c:v>
                </c:pt>
                <c:pt idx="1">
                  <c:v>Rareley never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44</c:v>
                </c:pt>
                <c:pt idx="1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B4-4C0F-B343-83909B28CF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A5CF5F"/>
            </a:solidFill>
          </c:spPr>
          <c:dPt>
            <c:idx val="0"/>
            <c:bubble3D val="0"/>
            <c:spPr>
              <a:solidFill>
                <a:srgbClr val="59595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D30-4222-BF2A-4A4A1D4DD3DA}"/>
              </c:ext>
            </c:extLst>
          </c:dPt>
          <c:dPt>
            <c:idx val="1"/>
            <c:bubble3D val="0"/>
            <c:spPr>
              <a:solidFill>
                <a:srgbClr val="D7D7D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D30-4222-BF2A-4A4A1D4DD3DA}"/>
              </c:ext>
            </c:extLst>
          </c:dPt>
          <c:cat>
            <c:strRef>
              <c:f>Sheet1!$A$2:$A$3</c:f>
              <c:strCache>
                <c:ptCount val="2"/>
                <c:pt idx="0">
                  <c:v>Usually or always</c:v>
                </c:pt>
                <c:pt idx="1">
                  <c:v>Rareley never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D30-4222-BF2A-4A4A1D4DD3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A5CF5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AA4-43C4-B9D2-F6F4CE3661D1}"/>
              </c:ext>
            </c:extLst>
          </c:dPt>
          <c:dPt>
            <c:idx val="1"/>
            <c:bubble3D val="0"/>
            <c:spPr>
              <a:solidFill>
                <a:srgbClr val="D7D7D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AA4-43C4-B9D2-F6F4CE3661D1}"/>
              </c:ext>
            </c:extLst>
          </c:dPt>
          <c:cat>
            <c:strRef>
              <c:f>Sheet1!$A$2:$A$3</c:f>
              <c:strCache>
                <c:ptCount val="2"/>
                <c:pt idx="0">
                  <c:v>Rarely or never</c:v>
                </c:pt>
                <c:pt idx="1">
                  <c:v>Usually or always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77</c:v>
                </c:pt>
                <c:pt idx="1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AA4-43C4-B9D2-F6F4CE3661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A5CF5F"/>
            </a:solidFill>
          </c:spPr>
          <c:dPt>
            <c:idx val="0"/>
            <c:bubble3D val="0"/>
            <c:spPr>
              <a:solidFill>
                <a:srgbClr val="A5CF5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69D-49FB-852F-395704DABE8A}"/>
              </c:ext>
            </c:extLst>
          </c:dPt>
          <c:dPt>
            <c:idx val="1"/>
            <c:bubble3D val="0"/>
            <c:spPr>
              <a:solidFill>
                <a:srgbClr val="D7D7D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69D-49FB-852F-395704DABE8A}"/>
              </c:ext>
            </c:extLst>
          </c:dPt>
          <c:cat>
            <c:strRef>
              <c:f>Sheet1!$A$2:$A$3</c:f>
              <c:strCache>
                <c:ptCount val="2"/>
                <c:pt idx="0">
                  <c:v>Usually or always</c:v>
                </c:pt>
                <c:pt idx="1">
                  <c:v>Rareley never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69D-49FB-852F-395704DABE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D7D7D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768-4952-8FF4-28EDB483A4EA}"/>
              </c:ext>
            </c:extLst>
          </c:dPt>
          <c:dPt>
            <c:idx val="1"/>
            <c:bubble3D val="0"/>
            <c:spPr>
              <a:solidFill>
                <a:srgbClr val="37362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768-4952-8FF4-28EDB483A4EA}"/>
              </c:ext>
            </c:extLst>
          </c:dPt>
          <c:cat>
            <c:strRef>
              <c:f>Sheet1!$A$2:$A$3</c:f>
              <c:strCache>
                <c:ptCount val="2"/>
                <c:pt idx="0">
                  <c:v>Usually or always</c:v>
                </c:pt>
                <c:pt idx="1">
                  <c:v>Rareley never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4.2</c:v>
                </c:pt>
                <c:pt idx="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768-4952-8FF4-28EDB483A4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27A4D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AB4-4C0F-B343-83909B28CFAC}"/>
              </c:ext>
            </c:extLst>
          </c:dPt>
          <c:dPt>
            <c:idx val="1"/>
            <c:bubble3D val="0"/>
            <c:spPr>
              <a:solidFill>
                <a:srgbClr val="D7D7D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AB4-4C0F-B343-83909B28CFAC}"/>
              </c:ext>
            </c:extLst>
          </c:dPt>
          <c:cat>
            <c:strRef>
              <c:f>Sheet1!$A$2:$A$3</c:f>
              <c:strCache>
                <c:ptCount val="2"/>
                <c:pt idx="0">
                  <c:v>Usually or always</c:v>
                </c:pt>
                <c:pt idx="1">
                  <c:v>Rareley never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57</c:v>
                </c:pt>
                <c:pt idx="1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B4-4C0F-B343-83909B28CF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A5CF5F"/>
            </a:solidFill>
          </c:spPr>
          <c:dPt>
            <c:idx val="0"/>
            <c:bubble3D val="0"/>
            <c:spPr>
              <a:solidFill>
                <a:srgbClr val="A5CF5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D30-4222-BF2A-4A4A1D4DD3DA}"/>
              </c:ext>
            </c:extLst>
          </c:dPt>
          <c:dPt>
            <c:idx val="1"/>
            <c:bubble3D val="0"/>
            <c:spPr>
              <a:solidFill>
                <a:srgbClr val="D7D7D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D30-4222-BF2A-4A4A1D4DD3DA}"/>
              </c:ext>
            </c:extLst>
          </c:dPt>
          <c:cat>
            <c:strRef>
              <c:f>Sheet1!$A$2:$A$3</c:f>
              <c:strCache>
                <c:ptCount val="2"/>
                <c:pt idx="0">
                  <c:v>Usually or always</c:v>
                </c:pt>
                <c:pt idx="1">
                  <c:v>Rareley never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66</c:v>
                </c:pt>
                <c:pt idx="1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D30-4222-BF2A-4A4A1D4DD3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27A4D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AB4-4C0F-B343-83909B28CFAC}"/>
              </c:ext>
            </c:extLst>
          </c:dPt>
          <c:dPt>
            <c:idx val="1"/>
            <c:bubble3D val="0"/>
            <c:spPr>
              <a:solidFill>
                <a:srgbClr val="D7D7D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AB4-4C0F-B343-83909B28CFAC}"/>
              </c:ext>
            </c:extLst>
          </c:dPt>
          <c:cat>
            <c:strRef>
              <c:f>Sheet1!$A$2:$A$3</c:f>
              <c:strCache>
                <c:ptCount val="2"/>
                <c:pt idx="0">
                  <c:v>Usually or always</c:v>
                </c:pt>
                <c:pt idx="1">
                  <c:v>Rareley never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72</c:v>
                </c:pt>
                <c:pt idx="1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B4-4C0F-B343-83909B28CF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A5CF5F"/>
            </a:solidFill>
          </c:spPr>
          <c:dPt>
            <c:idx val="0"/>
            <c:bubble3D val="0"/>
            <c:spPr>
              <a:solidFill>
                <a:srgbClr val="A5CF5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D30-4222-BF2A-4A4A1D4DD3DA}"/>
              </c:ext>
            </c:extLst>
          </c:dPt>
          <c:dPt>
            <c:idx val="1"/>
            <c:bubble3D val="0"/>
            <c:spPr>
              <a:solidFill>
                <a:srgbClr val="D7D7D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D30-4222-BF2A-4A4A1D4DD3DA}"/>
              </c:ext>
            </c:extLst>
          </c:dPt>
          <c:cat>
            <c:strRef>
              <c:f>Sheet1!$A$2:$A$3</c:f>
              <c:strCache>
                <c:ptCount val="2"/>
                <c:pt idx="0">
                  <c:v>Usually or always</c:v>
                </c:pt>
                <c:pt idx="1">
                  <c:v>Rareley never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D30-4222-BF2A-4A4A1D4DD3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27A2A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AA4-43C4-B9D2-F6F4CE3661D1}"/>
              </c:ext>
            </c:extLst>
          </c:dPt>
          <c:dPt>
            <c:idx val="1"/>
            <c:bubble3D val="0"/>
            <c:spPr>
              <a:solidFill>
                <a:srgbClr val="D7D7D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AA4-43C4-B9D2-F6F4CE3661D1}"/>
              </c:ext>
            </c:extLst>
          </c:dPt>
          <c:cat>
            <c:strRef>
              <c:f>Sheet1!$A$2:$A$3</c:f>
              <c:strCache>
                <c:ptCount val="2"/>
                <c:pt idx="0">
                  <c:v>Rarely or never</c:v>
                </c:pt>
                <c:pt idx="1">
                  <c:v>Rareley never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67</c:v>
                </c:pt>
                <c:pt idx="1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AA4-43C4-B9D2-F6F4CE3661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7595168038307987E-2"/>
          <c:y val="1.5674921868382805E-2"/>
          <c:w val="0.97235045022551603"/>
          <c:h val="0.9050414467459185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Property taxes</c:v>
                </c:pt>
              </c:strCache>
            </c:strRef>
          </c:tx>
          <c:spPr>
            <a:solidFill>
              <a:schemeClr val="accent1"/>
            </a:solidFill>
            <a:ln w="76200"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7A4DE"/>
              </a:solidFill>
              <a:ln w="762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7323-4B0C-B8C7-21980B35CC56}"/>
              </c:ext>
            </c:extLst>
          </c:dPt>
          <c:cat>
            <c:strRef>
              <c:f>Sheet1!$A$2</c:f>
              <c:strCache>
                <c:ptCount val="1"/>
                <c:pt idx="0">
                  <c:v>Property taxes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23-4B0C-B8C7-21980B35CC5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 w="76200">
              <a:solidFill>
                <a:schemeClr val="bg1"/>
              </a:solidFill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Property taxes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323-4B0C-B8C7-21980B35CC5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Cash forward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 w="76200">
              <a:solidFill>
                <a:schemeClr val="bg1"/>
              </a:solidFill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Property taxes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323-4B0C-B8C7-21980B35CC5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property tax replacement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 w="63500">
              <a:solidFill>
                <a:schemeClr val="bg1"/>
              </a:solidFill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Property taxes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323-4B0C-B8C7-21980B35CC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100"/>
        <c:axId val="149620560"/>
        <c:axId val="149624480"/>
      </c:barChart>
      <c:catAx>
        <c:axId val="1496205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9624480"/>
        <c:crosses val="autoZero"/>
        <c:auto val="1"/>
        <c:lblAlgn val="ctr"/>
        <c:lblOffset val="100"/>
        <c:noMultiLvlLbl val="0"/>
      </c:catAx>
      <c:valAx>
        <c:axId val="149624480"/>
        <c:scaling>
          <c:orientation val="minMax"/>
          <c:max val="100"/>
        </c:scaling>
        <c:delete val="1"/>
        <c:axPos val="b"/>
        <c:numFmt formatCode="General" sourceLinked="1"/>
        <c:majorTickMark val="out"/>
        <c:minorTickMark val="none"/>
        <c:tickLblPos val="nextTo"/>
        <c:crossAx val="149620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625000000000001E-3"/>
          <c:y val="2.748165004784207E-2"/>
          <c:w val="0.96562499999999996"/>
          <c:h val="0.945036699904315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5CF5F"/>
              </a:solidFill>
              <a:ln w="38100">
                <a:solidFill>
                  <a:srgbClr val="A5CF5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FE3-4DD7-B7A5-4302A81E35D6}"/>
              </c:ext>
            </c:extLst>
          </c:dPt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E3-4DD7-B7A5-4302A81E35D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042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FE3-4DD7-B7A5-4302A81E35D6}"/>
              </c:ext>
            </c:extLst>
          </c:dPt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490294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E3-4DD7-B7A5-4302A81E35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overlap val="-100"/>
        <c:axId val="157673936"/>
        <c:axId val="157675616"/>
      </c:barChart>
      <c:catAx>
        <c:axId val="1576739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7675616"/>
        <c:crosses val="autoZero"/>
        <c:auto val="1"/>
        <c:lblAlgn val="ctr"/>
        <c:lblOffset val="100"/>
        <c:noMultiLvlLbl val="0"/>
      </c:catAx>
      <c:valAx>
        <c:axId val="1576756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7673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en-US" sz="3200" kern="1200">
          <a:solidFill>
            <a:schemeClr val="tx1">
              <a:lumMod val="85000"/>
              <a:lumOff val="15000"/>
            </a:schemeClr>
          </a:solidFill>
          <a:latin typeface="Franklin Gothic Demi Cond" panose="020B0706030402020204" pitchFamily="34" charset="0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Sheet1!$A$2:$C$9</cx:f>
        <cx:lvl ptCount="8">
          <cx:pt idx="1">Process vehicle registrations and titles</cx:pt>
          <cx:pt idx="2">Pay for medical services for the medically indigent</cx:pt>
          <cx:pt idx="3">Provide pubic defense for indigent defendants</cx:pt>
          <cx:pt idx="4">Provide adequate jail facilities</cx:pt>
          <cx:pt idx="5">Tax and expenditure limitation</cx:pt>
          <cx:pt idx="6">Supervise, maintain, and manage public roads and bridges</cx:pt>
          <cx:pt idx="7">Establish, maintain, and operate a solid waste disposal system</cx:pt>
        </cx:lvl>
        <cx:lvl ptCount="8">
          <cx:pt idx="0">Federal Mandates</cx:pt>
          <cx:pt idx="1">Process vehicle registrations and titles</cx:pt>
          <cx:pt idx="2">Pay for medical services for the medically indigent</cx:pt>
          <cx:pt idx="3">Provide pubic defense for indigent defendants</cx:pt>
          <cx:pt idx="4">Provide adequate jail facilities</cx:pt>
          <cx:pt idx="5">Tax and expenditure limitation</cx:pt>
          <cx:pt idx="6">Supervise, maintain, and manage public roads and bridges</cx:pt>
          <cx:pt idx="7">Establish, maintain, and operate a solid waste disposal system</cx:pt>
        </cx:lvl>
        <cx:lvl ptCount="8">
          <cx:pt idx="0">Federal Mandates</cx:pt>
          <cx:pt idx="1">General Government</cx:pt>
          <cx:pt idx="2">Health and Welfare</cx:pt>
          <cx:pt idx="3">Judicial Services</cx:pt>
          <cx:pt idx="4">Public safety</cx:pt>
          <cx:pt idx="5">Tax and expenditure limitation</cx:pt>
          <cx:pt idx="6">Road and Bridge</cx:pt>
          <cx:pt idx="7">Sanitation</cx:pt>
        </cx:lvl>
      </cx:strDim>
      <cx:numDim type="size">
        <cx:f>Sheet1!$D$2:$D$9</cx:f>
        <cx:lvl ptCount="8" formatCode="General">
          <cx:pt idx="0">3</cx:pt>
          <cx:pt idx="1">16</cx:pt>
          <cx:pt idx="2">20</cx:pt>
          <cx:pt idx="3">33</cx:pt>
          <cx:pt idx="4">18</cx:pt>
          <cx:pt idx="5">19</cx:pt>
          <cx:pt idx="6">4</cx:pt>
          <cx:pt idx="7">6</cx:pt>
        </cx:lvl>
      </cx:numDim>
    </cx:data>
  </cx:chartData>
  <cx:chart>
    <cx:plotArea>
      <cx:plotAreaRegion>
        <cx:series layoutId="treemap" uniqueId="{E68F5214-2AC5-4EB0-B01C-D77186E6268C}">
          <cx:tx>
            <cx:txData>
              <cx:f>Sheet1!$D$1</cx:f>
              <cx:v>Series1</cx:v>
            </cx:txData>
          </cx:tx>
          <cx:dataPt idx="0">
            <cx:spPr>
              <a:solidFill>
                <a:prstClr val="white">
                  <a:lumMod val="65000"/>
                </a:prstClr>
              </a:solidFill>
            </cx:spPr>
          </cx:dataPt>
          <cx:dataPt idx="2">
            <cx:spPr>
              <a:solidFill>
                <a:srgbClr val="27A2A7"/>
              </a:solidFill>
            </cx:spPr>
          </cx:dataPt>
          <cx:dataPt idx="5">
            <cx:spPr>
              <a:solidFill>
                <a:srgbClr val="A5CF5F"/>
              </a:solidFill>
            </cx:spPr>
          </cx:dataPt>
          <cx:dataPt idx="8">
            <cx:spPr>
              <a:solidFill>
                <a:srgbClr val="27A4DE"/>
              </a:solidFill>
            </cx:spPr>
          </cx:dataPt>
          <cx:dataPt idx="11">
            <cx:spPr>
              <a:solidFill>
                <a:srgbClr val="F1646C"/>
              </a:solidFill>
            </cx:spPr>
          </cx:dataPt>
          <cx:dataPt idx="13">
            <cx:spPr>
              <a:solidFill>
                <a:srgbClr val="FAC076"/>
              </a:solidFill>
            </cx:spPr>
          </cx:dataPt>
          <cx:dataPt idx="14">
            <cx:spPr>
              <a:solidFill>
                <a:srgbClr val="FAC076"/>
              </a:solidFill>
            </cx:spPr>
          </cx:dataPt>
          <cx:dataPt idx="16">
            <cx:spPr>
              <a:solidFill>
                <a:srgbClr val="F1646C"/>
              </a:solidFill>
            </cx:spPr>
          </cx:dataPt>
          <cx:dataPt idx="17">
            <cx:spPr>
              <a:solidFill>
                <a:srgbClr val="135E7F"/>
              </a:solidFill>
            </cx:spPr>
          </cx:dataPt>
          <cx:dataPt idx="20">
            <cx:spPr>
              <a:solidFill>
                <a:srgbClr val="F39DC4"/>
              </a:solidFill>
            </cx:spPr>
          </cx:dataPt>
          <cx:dataId val="0"/>
          <cx:layoutPr/>
        </cx:series>
      </cx:plotAreaRegion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Sheet1!$A$2:$C$9</cx:f>
        <cx:lvl ptCount="8">
          <cx:pt idx="1">Process vehicle registrations and titles</cx:pt>
          <cx:pt idx="2">Pay for medical services for the medically indigent</cx:pt>
          <cx:pt idx="3">Provide pubic defense for indigent defendants</cx:pt>
          <cx:pt idx="4">Provide adequate jail facilities</cx:pt>
          <cx:pt idx="5">Tax and expenditure limitation</cx:pt>
          <cx:pt idx="6">Supervise, maintain, and manage public roads and bridges</cx:pt>
          <cx:pt idx="7">Establish, maintain, and operate a solid waste disposal system</cx:pt>
        </cx:lvl>
        <cx:lvl ptCount="8">
          <cx:pt idx="0">Federal Mandates</cx:pt>
          <cx:pt idx="1">Process vehicle registrations and titles</cx:pt>
          <cx:pt idx="2">Pay for medical services for the medically indigent</cx:pt>
          <cx:pt idx="3">Provide pubic defense for indigent defendants</cx:pt>
          <cx:pt idx="4">Provide adequate jail facilities</cx:pt>
          <cx:pt idx="5">Tax and expenditure limitation</cx:pt>
          <cx:pt idx="6">Supervise, maintain, and manage public roads and bridges</cx:pt>
          <cx:pt idx="7">Establish, maintain, and operate a solid waste disposal system</cx:pt>
        </cx:lvl>
        <cx:lvl ptCount="8">
          <cx:pt idx="0">Federal Mandates</cx:pt>
          <cx:pt idx="1">General Government</cx:pt>
          <cx:pt idx="2">Health and Welfare</cx:pt>
          <cx:pt idx="3">Judicial Services</cx:pt>
          <cx:pt idx="4">Public safety</cx:pt>
          <cx:pt idx="5">Tax and expenditure limitation</cx:pt>
          <cx:pt idx="6">Road and Bridge</cx:pt>
          <cx:pt idx="7">Sanitation</cx:pt>
        </cx:lvl>
      </cx:strDim>
      <cx:numDim type="size">
        <cx:f>Sheet1!$D$2:$D$9</cx:f>
        <cx:lvl ptCount="8" formatCode="General">
          <cx:pt idx="0">3</cx:pt>
          <cx:pt idx="1">16</cx:pt>
          <cx:pt idx="2">20</cx:pt>
          <cx:pt idx="3">33</cx:pt>
          <cx:pt idx="4">18</cx:pt>
          <cx:pt idx="5">19</cx:pt>
          <cx:pt idx="6">4</cx:pt>
          <cx:pt idx="7">6</cx:pt>
        </cx:lvl>
      </cx:numDim>
    </cx:data>
  </cx:chartData>
  <cx:chart>
    <cx:plotArea>
      <cx:plotAreaRegion>
        <cx:series layoutId="treemap" uniqueId="{E68F5214-2AC5-4EB0-B01C-D77186E6268C}">
          <cx:tx>
            <cx:txData>
              <cx:f>Sheet1!$D$1</cx:f>
              <cx:v>Series1</cx:v>
            </cx:txData>
          </cx:tx>
          <cx:dataPt idx="0">
            <cx:spPr>
              <a:solidFill>
                <a:prstClr val="white">
                  <a:lumMod val="65000"/>
                </a:prstClr>
              </a:solidFill>
            </cx:spPr>
          </cx:dataPt>
          <cx:dataPt idx="2">
            <cx:spPr>
              <a:solidFill>
                <a:srgbClr val="27A2A7"/>
              </a:solidFill>
            </cx:spPr>
          </cx:dataPt>
          <cx:dataPt idx="5">
            <cx:spPr>
              <a:solidFill>
                <a:srgbClr val="A5CF5F"/>
              </a:solidFill>
            </cx:spPr>
          </cx:dataPt>
          <cx:dataPt idx="8">
            <cx:spPr>
              <a:solidFill>
                <a:srgbClr val="27A4DE"/>
              </a:solidFill>
            </cx:spPr>
          </cx:dataPt>
          <cx:dataPt idx="11">
            <cx:spPr>
              <a:solidFill>
                <a:srgbClr val="F1646C"/>
              </a:solidFill>
            </cx:spPr>
          </cx:dataPt>
          <cx:dataPt idx="13">
            <cx:spPr>
              <a:solidFill>
                <a:srgbClr val="FAC076"/>
              </a:solidFill>
            </cx:spPr>
          </cx:dataPt>
          <cx:dataPt idx="14">
            <cx:spPr>
              <a:solidFill>
                <a:srgbClr val="FAC076"/>
              </a:solidFill>
            </cx:spPr>
          </cx:dataPt>
          <cx:dataPt idx="16">
            <cx:spPr>
              <a:solidFill>
                <a:srgbClr val="F1646C"/>
              </a:solidFill>
            </cx:spPr>
          </cx:dataPt>
          <cx:dataPt idx="17">
            <cx:spPr>
              <a:solidFill>
                <a:srgbClr val="135E7F"/>
              </a:solidFill>
            </cx:spPr>
          </cx:dataPt>
          <cx:dataPt idx="20">
            <cx:spPr>
              <a:solidFill>
                <a:srgbClr val="F39DC4"/>
              </a:solidFill>
            </cx:spPr>
          </cx:dataPt>
          <cx:dataId val="0"/>
          <cx:layoutPr/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lt1"/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lt1"/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0.31509</cdr:x>
      <cdr:y>0.38604</cdr:y>
    </cdr:from>
    <cdr:to>
      <cdr:x>0.68491</cdr:x>
      <cdr:y>0.68907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739234D-B7F7-43AF-AEF7-615AFF355FD6}"/>
            </a:ext>
          </a:extLst>
        </cdr:cNvPr>
        <cdr:cNvSpPr txBox="1"/>
      </cdr:nvSpPr>
      <cdr:spPr>
        <a:xfrm xmlns:a="http://schemas.openxmlformats.org/drawingml/2006/main">
          <a:off x="1966051" y="1621869"/>
          <a:ext cx="2307467" cy="12731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3600" dirty="0">
              <a:solidFill>
                <a:srgbClr val="37362F"/>
              </a:solidFill>
              <a:latin typeface="Franklin Gothic Demi Cond" panose="020B0706030402020204" pitchFamily="34" charset="0"/>
            </a:rPr>
            <a:t>$4.2 million</a:t>
          </a:r>
        </a:p>
        <a:p xmlns:a="http://schemas.openxmlformats.org/drawingml/2006/main">
          <a:r>
            <a:rPr lang="en-US" sz="2400" dirty="0">
              <a:solidFill>
                <a:srgbClr val="37362F"/>
              </a:solidFill>
              <a:latin typeface="Franklin Gothic Demi Cond" panose="020B0706030402020204" pitchFamily="34" charset="0"/>
            </a:rPr>
            <a:t>State grant dollars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0.31509</cdr:x>
      <cdr:y>0.38604</cdr:y>
    </cdr:from>
    <cdr:to>
      <cdr:x>0.68491</cdr:x>
      <cdr:y>0.68907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739234D-B7F7-43AF-AEF7-615AFF355FD6}"/>
            </a:ext>
          </a:extLst>
        </cdr:cNvPr>
        <cdr:cNvSpPr txBox="1"/>
      </cdr:nvSpPr>
      <cdr:spPr>
        <a:xfrm xmlns:a="http://schemas.openxmlformats.org/drawingml/2006/main">
          <a:off x="1966051" y="1621869"/>
          <a:ext cx="2307467" cy="12731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3600" dirty="0">
              <a:solidFill>
                <a:srgbClr val="37362F"/>
              </a:solidFill>
              <a:latin typeface="Franklin Gothic Demi Cond" panose="020B0706030402020204" pitchFamily="34" charset="0"/>
            </a:rPr>
            <a:t>$32 million</a:t>
          </a:r>
        </a:p>
        <a:p xmlns:a="http://schemas.openxmlformats.org/drawingml/2006/main">
          <a:r>
            <a:rPr lang="en-US" sz="2400" dirty="0">
              <a:solidFill>
                <a:srgbClr val="37362F"/>
              </a:solidFill>
              <a:latin typeface="Franklin Gothic Demi Cond" panose="020B0706030402020204" pitchFamily="34" charset="0"/>
            </a:rPr>
            <a:t>County spending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0.40164</cdr:x>
      <cdr:y>0.34848</cdr:y>
    </cdr:from>
    <cdr:to>
      <cdr:x>0.59836</cdr:x>
      <cdr:y>0.65151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739234D-B7F7-43AF-AEF7-615AFF355FD6}"/>
            </a:ext>
          </a:extLst>
        </cdr:cNvPr>
        <cdr:cNvSpPr txBox="1"/>
      </cdr:nvSpPr>
      <cdr:spPr>
        <a:xfrm xmlns:a="http://schemas.openxmlformats.org/drawingml/2006/main">
          <a:off x="1866900" y="105155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4400" dirty="0">
              <a:solidFill>
                <a:srgbClr val="27A4DE"/>
              </a:solidFill>
              <a:latin typeface="Franklin Gothic Demi Cond" panose="020B0706030402020204" pitchFamily="34" charset="0"/>
            </a:rPr>
            <a:t>57</a:t>
          </a:r>
          <a:r>
            <a:rPr lang="en-US" sz="3200" dirty="0">
              <a:solidFill>
                <a:srgbClr val="27A4DE"/>
              </a:solidFill>
              <a:latin typeface="Franklin Gothic Demi Cond" panose="020B0706030402020204" pitchFamily="34" charset="0"/>
            </a:rPr>
            <a:t>%</a:t>
          </a:r>
          <a:endParaRPr lang="en-US" sz="4400" dirty="0">
            <a:solidFill>
              <a:srgbClr val="27A4DE"/>
            </a:solidFill>
            <a:latin typeface="Franklin Gothic Demi Cond" panose="020B0706030402020204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0.40164</cdr:x>
      <cdr:y>0.34848</cdr:y>
    </cdr:from>
    <cdr:to>
      <cdr:x>0.59836</cdr:x>
      <cdr:y>0.65151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739234D-B7F7-43AF-AEF7-615AFF355FD6}"/>
            </a:ext>
          </a:extLst>
        </cdr:cNvPr>
        <cdr:cNvSpPr txBox="1"/>
      </cdr:nvSpPr>
      <cdr:spPr>
        <a:xfrm xmlns:a="http://schemas.openxmlformats.org/drawingml/2006/main">
          <a:off x="1866900" y="105155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4400" dirty="0">
              <a:solidFill>
                <a:srgbClr val="27A4DE"/>
              </a:solidFill>
              <a:latin typeface="Franklin Gothic Demi Cond" panose="020B0706030402020204" pitchFamily="34" charset="0"/>
            </a:rPr>
            <a:t>72</a:t>
          </a:r>
          <a:r>
            <a:rPr lang="en-US" sz="3200" dirty="0">
              <a:solidFill>
                <a:srgbClr val="27A4DE"/>
              </a:solidFill>
              <a:latin typeface="Franklin Gothic Demi Cond" panose="020B0706030402020204" pitchFamily="34" charset="0"/>
            </a:rPr>
            <a:t>%</a:t>
          </a:r>
          <a:endParaRPr lang="en-US" sz="4400" dirty="0">
            <a:solidFill>
              <a:srgbClr val="27A4DE"/>
            </a:solidFill>
            <a:latin typeface="Franklin Gothic Demi Cond" panose="020B0706030402020204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0.30047</cdr:x>
      <cdr:y>0.3</cdr:y>
    </cdr:from>
    <cdr:to>
      <cdr:x>0.69953</cdr:x>
      <cdr:y>0.60303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739234D-B7F7-43AF-AEF7-615AFF355FD6}"/>
            </a:ext>
          </a:extLst>
        </cdr:cNvPr>
        <cdr:cNvSpPr txBox="1"/>
      </cdr:nvSpPr>
      <cdr:spPr>
        <a:xfrm xmlns:a="http://schemas.openxmlformats.org/drawingml/2006/main">
          <a:off x="686881" y="685800"/>
          <a:ext cx="912239" cy="6927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4400" dirty="0">
              <a:solidFill>
                <a:srgbClr val="595959"/>
              </a:solidFill>
              <a:latin typeface="Franklin Gothic Demi Cond" panose="020B0706030402020204" pitchFamily="34" charset="0"/>
            </a:rPr>
            <a:t>44</a:t>
          </a:r>
          <a:r>
            <a:rPr lang="en-US" sz="3200" dirty="0">
              <a:solidFill>
                <a:srgbClr val="595959"/>
              </a:solidFill>
              <a:latin typeface="Franklin Gothic Demi Cond" panose="020B0706030402020204" pitchFamily="34" charset="0"/>
            </a:rPr>
            <a:t>%</a:t>
          </a:r>
          <a:endParaRPr lang="en-US" sz="4400" dirty="0">
            <a:solidFill>
              <a:srgbClr val="595959"/>
            </a:solidFill>
            <a:latin typeface="Franklin Gothic Demi Cond" panose="020B07060304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748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322040"/>
          </a:xfrm>
          <a:prstGeom prst="rect">
            <a:avLst/>
          </a:prstGeom>
        </p:spPr>
        <p:txBody>
          <a:bodyPr vert="horz" lIns="196367" tIns="98184" rIns="196367" bIns="98184" rtlCol="0"/>
          <a:lstStyle>
            <a:lvl1pPr algn="l">
              <a:defRPr sz="26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322040"/>
          </a:xfrm>
          <a:prstGeom prst="rect">
            <a:avLst/>
          </a:prstGeom>
        </p:spPr>
        <p:txBody>
          <a:bodyPr vert="horz" lIns="196367" tIns="98184" rIns="196367" bIns="98184" rtlCol="0"/>
          <a:lstStyle>
            <a:lvl1pPr algn="r">
              <a:defRPr sz="2600"/>
            </a:lvl1pPr>
          </a:lstStyle>
          <a:p>
            <a:fld id="{0E25CB87-28A2-4D20-8FF4-9E8259B480B7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2183725" y="10768013"/>
            <a:ext cx="51682650" cy="290718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96367" tIns="98184" rIns="196367" bIns="9818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1455648"/>
            <a:ext cx="5852160" cy="33918258"/>
          </a:xfrm>
          <a:prstGeom prst="rect">
            <a:avLst/>
          </a:prstGeom>
        </p:spPr>
        <p:txBody>
          <a:bodyPr vert="horz" lIns="196367" tIns="98184" rIns="196367" bIns="9818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1819582"/>
            <a:ext cx="3169920" cy="4322031"/>
          </a:xfrm>
          <a:prstGeom prst="rect">
            <a:avLst/>
          </a:prstGeom>
        </p:spPr>
        <p:txBody>
          <a:bodyPr vert="horz" lIns="196367" tIns="98184" rIns="196367" bIns="98184" rtlCol="0" anchor="b"/>
          <a:lstStyle>
            <a:lvl1pPr algn="l">
              <a:defRPr sz="26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81819582"/>
            <a:ext cx="3169920" cy="4322031"/>
          </a:xfrm>
          <a:prstGeom prst="rect">
            <a:avLst/>
          </a:prstGeom>
        </p:spPr>
        <p:txBody>
          <a:bodyPr vert="horz" lIns="196367" tIns="98184" rIns="196367" bIns="98184" rtlCol="0" anchor="b"/>
          <a:lstStyle>
            <a:lvl1pPr algn="r">
              <a:defRPr sz="2600"/>
            </a:lvl1pPr>
          </a:lstStyle>
          <a:p>
            <a:fld id="{60F7753D-8F12-4F36-8D76-7C87A0FB9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509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7753D-8F12-4F36-8D76-7C87A0FB96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331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THis</a:t>
            </a:r>
            <a:r>
              <a:rPr lang="en-US">
                <a:cs typeface="Calibri"/>
              </a:rPr>
              <a:t> limit is set by IC 62-803. In 1991 the budget cap was repealed and replaced by the truth in taxation </a:t>
            </a:r>
            <a:r>
              <a:rPr lang="en-US"/>
              <a:t>“Truth in Taxation” statutes enacted, requiring special ads informing public about any tax rate increases increase not calculated using newly annexed property or voter approved levies 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Budget cap was </a:t>
            </a:r>
            <a:r>
              <a:rPr lang="en-US" err="1">
                <a:cs typeface="Calibri"/>
              </a:rPr>
              <a:t>reestablisned</a:t>
            </a:r>
            <a:r>
              <a:rPr lang="en-US">
                <a:cs typeface="Calibri"/>
              </a:rPr>
              <a:t> in 1995 when truth in taxation was repealed.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7753D-8F12-4F36-8D76-7C87A0FB96F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19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7753D-8F12-4F36-8D76-7C87A0FB96F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56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7753D-8F12-4F36-8D76-7C87A0FB96F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654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7753D-8F12-4F36-8D76-7C87A0FB96F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369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7753D-8F12-4F36-8D76-7C87A0FB96F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671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7753D-8F12-4F36-8D76-7C87A0FB96F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8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7753D-8F12-4F36-8D76-7C87A0FB96F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48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7753D-8F12-4F36-8D76-7C87A0FB96F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9052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7753D-8F12-4F36-8D76-7C87A0FB96F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599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7753D-8F12-4F36-8D76-7C87A0FB96F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194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7753D-8F12-4F36-8D76-7C87A0FB96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0795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7753D-8F12-4F36-8D76-7C87A0FB96F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062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7753D-8F12-4F36-8D76-7C87A0FB96F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428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7753D-8F12-4F36-8D76-7C87A0FB96F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3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7753D-8F12-4F36-8D76-7C87A0FB96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94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7753D-8F12-4F36-8D76-7C87A0FB96F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76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7753D-8F12-4F36-8D76-7C87A0FB96F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95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7753D-8F12-4F36-8D76-7C87A0FB96F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40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7753D-8F12-4F36-8D76-7C87A0FB96F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57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7753D-8F12-4F36-8D76-7C87A0FB96F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055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THis</a:t>
            </a:r>
            <a:r>
              <a:rPr lang="en-US">
                <a:cs typeface="Calibri"/>
              </a:rPr>
              <a:t> limit is set by IC 62-803. In 1991 the budget cap was repealed and replaced by the truth in taxation </a:t>
            </a:r>
            <a:r>
              <a:rPr lang="en-US"/>
              <a:t>“Truth in Taxation” statutes enacted, requiring special ads informing public about any tax rate increases increase not calculated using newly annexed property or voter approved levies 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Budget cap was </a:t>
            </a:r>
            <a:r>
              <a:rPr lang="en-US" err="1">
                <a:cs typeface="Calibri"/>
              </a:rPr>
              <a:t>reestablisned</a:t>
            </a:r>
            <a:r>
              <a:rPr lang="en-US">
                <a:cs typeface="Calibri"/>
              </a:rPr>
              <a:t> in 1995 when truth in taxation was repealed.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7753D-8F12-4F36-8D76-7C87A0FB96F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4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DA582-4925-4627-8C7F-4A4B86972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080DDC-D901-4DA5-A271-28D4B8317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2BA31-6F7B-4DCA-98E0-80CA20361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3EB0B-9E9F-46C3-A341-7AC71EFED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23C8F-7E41-4B96-8EEC-4999A162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06915-D0A0-4EB7-91B7-EB6EC3FA9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71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76DD1-C323-4E64-84EA-5EA0614C7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01C734-9B12-41F6-B9F0-E50B287B33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73CCB-EBAD-4E02-9F9B-3E47540ED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334BA-BD4B-4994-98FF-619E767FB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511AC-FE2D-4801-B646-F6FA71BF2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06915-D0A0-4EB7-91B7-EB6EC3FA9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617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927CF5-6A84-40AC-9DC0-066DD463B7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EC9850-2D35-4424-A918-65EBB058A3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00F4C-B0BD-4DB4-BDF6-DE23FBF59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6998A-0075-4AEF-B07D-67333F2FD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3E20EB-874C-493B-8055-9BEFD44E9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06915-D0A0-4EB7-91B7-EB6EC3FA9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873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0B670-FA36-4DA4-8BDE-8F9499F53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96040-6515-427C-8B66-AC3897764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55DCF-D307-40FC-8120-7620E8933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EB78E-DF3B-4F58-BB27-B4E17C35B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40A70-3FE3-4B77-8FE7-0D7BA9C63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06915-D0A0-4EB7-91B7-EB6EC3FA9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06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82F79-CC92-47AD-B1AA-E569BF2F0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34115B-9817-4B4F-BB23-153D6848B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5FAFA-4DD6-4D3E-9D18-899210A6E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54BD0-D892-4C57-959E-A975F62AB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C686E-12E2-4174-B980-83D4FE8B7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06915-D0A0-4EB7-91B7-EB6EC3FA9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29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C6BD1-5E60-4E91-A0C9-EA8AA3258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EB109-479F-4215-96BD-E89434AF1D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65985B-BCF9-49EA-92E0-C1FD2C828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378B9-8D8C-4236-B667-DCF09F59F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106B3C-7576-4F90-83A8-6A7415574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7D6EAA-1778-4678-96F5-1127F506F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06915-D0A0-4EB7-91B7-EB6EC3FA9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36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FA0C0-E06D-4540-B15C-17EC6E2FB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0EB0A3-477D-4B81-A9EC-45AEE9C0A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E1D426-89CD-4EC7-969F-70FBA934B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59782C-8975-46BC-80D0-D830C9D549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7AA02C-20AE-4F2A-AC08-70B3F903BE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527EB4-3745-46CE-AB94-49E5BC114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763AC1-9E7A-4F34-BFC4-DB82415D6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D8EC84-1820-4BE0-951E-50F7350FA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06915-D0A0-4EB7-91B7-EB6EC3FA9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26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970C7-00BA-4842-99A9-2D5889FEC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2E7886-4902-451F-BB4D-5EF4B7A3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C1C519-25E1-4356-A307-F960AFC3D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68423B-FA59-45C2-B71A-3B6FB0CA7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06915-D0A0-4EB7-91B7-EB6EC3FA9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28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248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165B4-3F5A-4EA2-8C1C-979036538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2FCDD-B891-408F-B2CC-75AC6F0AA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8EAF42-A244-460B-A717-19AC4E45AD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601BC-C319-4ACC-A08B-49253267A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9B222-B95F-4A8A-8F6A-A99212A03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2A8968-4CFC-4E50-92B3-DB4395836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06915-D0A0-4EB7-91B7-EB6EC3FA9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3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44ECA-2CC2-4861-8611-1D58609DC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48CA40-B451-42E4-A250-213057A889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85528F-2049-4EF3-A35D-B8638E9EC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FAD2E6-850B-4849-A6F2-6FA847DCA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552416-DD3A-4B98-80E2-6E3AE4C15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FDA08-2800-4E0B-BB93-F0D7618DE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06915-D0A0-4EB7-91B7-EB6EC3FA9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82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3B2978-E75C-4C81-8D66-8EEAA0124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E604BF-37CD-4069-AA4D-946C5975C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C8D85-75B6-4FCC-8B00-E6CF4E2899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‹#›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D6445-79C0-4206-A53B-D97170BFA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9AA75-31DA-4E08-ACF9-64A02F2979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6915-D0A0-4EB7-91B7-EB6EC3FA9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1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chart" Target="../charts/chart1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7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14/relationships/chartEx" Target="../charts/chartEx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14/relationships/chartEx" Target="../charts/chartEx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Single Corner Snipped 7">
            <a:extLst>
              <a:ext uri="{FF2B5EF4-FFF2-40B4-BE49-F238E27FC236}">
                <a16:creationId xmlns:a16="http://schemas.microsoft.com/office/drawing/2014/main" id="{A8148F0D-E834-4DC3-9C22-429A0422FA92}"/>
              </a:ext>
            </a:extLst>
          </p:cNvPr>
          <p:cNvSpPr>
            <a:spLocks/>
          </p:cNvSpPr>
          <p:nvPr/>
        </p:nvSpPr>
        <p:spPr>
          <a:xfrm flipH="1">
            <a:off x="4602480" y="0"/>
            <a:ext cx="7589520" cy="6858000"/>
          </a:xfrm>
          <a:custGeom>
            <a:avLst/>
            <a:gdLst>
              <a:gd name="connsiteX0" fmla="*/ 0 w 8810171"/>
              <a:gd name="connsiteY0" fmla="*/ 0 h 6858000"/>
              <a:gd name="connsiteX1" fmla="*/ 7667148 w 8810171"/>
              <a:gd name="connsiteY1" fmla="*/ 0 h 6858000"/>
              <a:gd name="connsiteX2" fmla="*/ 8810171 w 8810171"/>
              <a:gd name="connsiteY2" fmla="*/ 1143023 h 6858000"/>
              <a:gd name="connsiteX3" fmla="*/ 8810171 w 8810171"/>
              <a:gd name="connsiteY3" fmla="*/ 6858000 h 6858000"/>
              <a:gd name="connsiteX4" fmla="*/ 0 w 8810171"/>
              <a:gd name="connsiteY4" fmla="*/ 6858000 h 6858000"/>
              <a:gd name="connsiteX5" fmla="*/ 0 w 8810171"/>
              <a:gd name="connsiteY5" fmla="*/ 0 h 6858000"/>
              <a:gd name="connsiteX0" fmla="*/ 0 w 8810171"/>
              <a:gd name="connsiteY0" fmla="*/ 0 h 6858000"/>
              <a:gd name="connsiteX1" fmla="*/ 5083605 w 8810171"/>
              <a:gd name="connsiteY1" fmla="*/ 0 h 6858000"/>
              <a:gd name="connsiteX2" fmla="*/ 8810171 w 8810171"/>
              <a:gd name="connsiteY2" fmla="*/ 1143023 h 6858000"/>
              <a:gd name="connsiteX3" fmla="*/ 8810171 w 8810171"/>
              <a:gd name="connsiteY3" fmla="*/ 6858000 h 6858000"/>
              <a:gd name="connsiteX4" fmla="*/ 0 w 8810171"/>
              <a:gd name="connsiteY4" fmla="*/ 6858000 h 6858000"/>
              <a:gd name="connsiteX5" fmla="*/ 0 w 8810171"/>
              <a:gd name="connsiteY5" fmla="*/ 0 h 6858000"/>
              <a:gd name="connsiteX0" fmla="*/ 0 w 8810171"/>
              <a:gd name="connsiteY0" fmla="*/ 0 h 6858000"/>
              <a:gd name="connsiteX1" fmla="*/ 5083605 w 8810171"/>
              <a:gd name="connsiteY1" fmla="*/ 0 h 6858000"/>
              <a:gd name="connsiteX2" fmla="*/ 8795657 w 8810171"/>
              <a:gd name="connsiteY2" fmla="*/ 5323138 h 6858000"/>
              <a:gd name="connsiteX3" fmla="*/ 8810171 w 8810171"/>
              <a:gd name="connsiteY3" fmla="*/ 6858000 h 6858000"/>
              <a:gd name="connsiteX4" fmla="*/ 0 w 8810171"/>
              <a:gd name="connsiteY4" fmla="*/ 6858000 h 6858000"/>
              <a:gd name="connsiteX5" fmla="*/ 0 w 8810171"/>
              <a:gd name="connsiteY5" fmla="*/ 0 h 6858000"/>
              <a:gd name="connsiteX0" fmla="*/ 0 w 8824685"/>
              <a:gd name="connsiteY0" fmla="*/ 0 h 6858000"/>
              <a:gd name="connsiteX1" fmla="*/ 5083605 w 8824685"/>
              <a:gd name="connsiteY1" fmla="*/ 0 h 6858000"/>
              <a:gd name="connsiteX2" fmla="*/ 8824685 w 8824685"/>
              <a:gd name="connsiteY2" fmla="*/ 6774566 h 6858000"/>
              <a:gd name="connsiteX3" fmla="*/ 8810171 w 8824685"/>
              <a:gd name="connsiteY3" fmla="*/ 6858000 h 6858000"/>
              <a:gd name="connsiteX4" fmla="*/ 0 w 8824685"/>
              <a:gd name="connsiteY4" fmla="*/ 6858000 h 6858000"/>
              <a:gd name="connsiteX5" fmla="*/ 0 w 8824685"/>
              <a:gd name="connsiteY5" fmla="*/ 0 h 6858000"/>
              <a:gd name="connsiteX0" fmla="*/ 0 w 8810171"/>
              <a:gd name="connsiteY0" fmla="*/ 0 h 6858000"/>
              <a:gd name="connsiteX1" fmla="*/ 5083605 w 8810171"/>
              <a:gd name="connsiteY1" fmla="*/ 0 h 6858000"/>
              <a:gd name="connsiteX2" fmla="*/ 8810171 w 8810171"/>
              <a:gd name="connsiteY2" fmla="*/ 6858000 h 6858000"/>
              <a:gd name="connsiteX3" fmla="*/ 0 w 8810171"/>
              <a:gd name="connsiteY3" fmla="*/ 6858000 h 6858000"/>
              <a:gd name="connsiteX4" fmla="*/ 0 w 8810171"/>
              <a:gd name="connsiteY4" fmla="*/ 0 h 6858000"/>
              <a:gd name="connsiteX0" fmla="*/ 0 w 8835571"/>
              <a:gd name="connsiteY0" fmla="*/ 0 h 6858000"/>
              <a:gd name="connsiteX1" fmla="*/ 5083605 w 8835571"/>
              <a:gd name="connsiteY1" fmla="*/ 0 h 6858000"/>
              <a:gd name="connsiteX2" fmla="*/ 8835571 w 8835571"/>
              <a:gd name="connsiteY2" fmla="*/ 6858000 h 6858000"/>
              <a:gd name="connsiteX3" fmla="*/ 0 w 8835571"/>
              <a:gd name="connsiteY3" fmla="*/ 6858000 h 6858000"/>
              <a:gd name="connsiteX4" fmla="*/ 0 w 8835571"/>
              <a:gd name="connsiteY4" fmla="*/ 0 h 6858000"/>
              <a:gd name="connsiteX0" fmla="*/ 0 w 8835571"/>
              <a:gd name="connsiteY0" fmla="*/ 0 h 6858000"/>
              <a:gd name="connsiteX1" fmla="*/ 5178855 w 8835571"/>
              <a:gd name="connsiteY1" fmla="*/ 3175 h 6858000"/>
              <a:gd name="connsiteX2" fmla="*/ 8835571 w 8835571"/>
              <a:gd name="connsiteY2" fmla="*/ 6858000 h 6858000"/>
              <a:gd name="connsiteX3" fmla="*/ 0 w 8835571"/>
              <a:gd name="connsiteY3" fmla="*/ 6858000 h 6858000"/>
              <a:gd name="connsiteX4" fmla="*/ 0 w 883557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5571" h="6858000">
                <a:moveTo>
                  <a:pt x="0" y="0"/>
                </a:moveTo>
                <a:lnTo>
                  <a:pt x="5178855" y="3175"/>
                </a:lnTo>
                <a:lnTo>
                  <a:pt x="883557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l="-30775" t="-30318" r="-6173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83E51B5D-05E5-4EA4-9E14-68869CAF13F2}"/>
              </a:ext>
            </a:extLst>
          </p:cNvPr>
          <p:cNvSpPr/>
          <p:nvPr/>
        </p:nvSpPr>
        <p:spPr>
          <a:xfrm flipH="1">
            <a:off x="0" y="0"/>
            <a:ext cx="758952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3365500 w 12192000"/>
              <a:gd name="connsiteY3" fmla="*/ 68199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3372643 w 12192000"/>
              <a:gd name="connsiteY3" fmla="*/ 6855619 h 6858000"/>
              <a:gd name="connsiteX4" fmla="*/ 0 w 12192000"/>
              <a:gd name="connsiteY4" fmla="*/ 0 h 6858000"/>
              <a:gd name="connsiteX0" fmla="*/ 0 w 9727406"/>
              <a:gd name="connsiteY0" fmla="*/ 2381 h 6858000"/>
              <a:gd name="connsiteX1" fmla="*/ 9727406 w 9727406"/>
              <a:gd name="connsiteY1" fmla="*/ 0 h 6858000"/>
              <a:gd name="connsiteX2" fmla="*/ 9727406 w 9727406"/>
              <a:gd name="connsiteY2" fmla="*/ 6858000 h 6858000"/>
              <a:gd name="connsiteX3" fmla="*/ 908049 w 9727406"/>
              <a:gd name="connsiteY3" fmla="*/ 6855619 h 6858000"/>
              <a:gd name="connsiteX4" fmla="*/ 0 w 9727406"/>
              <a:gd name="connsiteY4" fmla="*/ 2381 h 6858000"/>
              <a:gd name="connsiteX0" fmla="*/ 0 w 9720263"/>
              <a:gd name="connsiteY0" fmla="*/ 4762 h 6858000"/>
              <a:gd name="connsiteX1" fmla="*/ 9720263 w 9720263"/>
              <a:gd name="connsiteY1" fmla="*/ 0 h 6858000"/>
              <a:gd name="connsiteX2" fmla="*/ 9720263 w 9720263"/>
              <a:gd name="connsiteY2" fmla="*/ 6858000 h 6858000"/>
              <a:gd name="connsiteX3" fmla="*/ 900906 w 9720263"/>
              <a:gd name="connsiteY3" fmla="*/ 6855619 h 6858000"/>
              <a:gd name="connsiteX4" fmla="*/ 0 w 9720263"/>
              <a:gd name="connsiteY4" fmla="*/ 4762 h 6858000"/>
              <a:gd name="connsiteX0" fmla="*/ 794 w 8819357"/>
              <a:gd name="connsiteY0" fmla="*/ 1587 h 6858000"/>
              <a:gd name="connsiteX1" fmla="*/ 8819357 w 8819357"/>
              <a:gd name="connsiteY1" fmla="*/ 0 h 6858000"/>
              <a:gd name="connsiteX2" fmla="*/ 8819357 w 8819357"/>
              <a:gd name="connsiteY2" fmla="*/ 6858000 h 6858000"/>
              <a:gd name="connsiteX3" fmla="*/ 0 w 8819357"/>
              <a:gd name="connsiteY3" fmla="*/ 6855619 h 6858000"/>
              <a:gd name="connsiteX4" fmla="*/ 794 w 8819357"/>
              <a:gd name="connsiteY4" fmla="*/ 1587 h 6858000"/>
              <a:gd name="connsiteX0" fmla="*/ 1 w 8818564"/>
              <a:gd name="connsiteY0" fmla="*/ 1587 h 6858000"/>
              <a:gd name="connsiteX1" fmla="*/ 8818564 w 8818564"/>
              <a:gd name="connsiteY1" fmla="*/ 0 h 6858000"/>
              <a:gd name="connsiteX2" fmla="*/ 8818564 w 8818564"/>
              <a:gd name="connsiteY2" fmla="*/ 6858000 h 6858000"/>
              <a:gd name="connsiteX3" fmla="*/ 3659982 w 8818564"/>
              <a:gd name="connsiteY3" fmla="*/ 6849269 h 6858000"/>
              <a:gd name="connsiteX4" fmla="*/ 1 w 8818564"/>
              <a:gd name="connsiteY4" fmla="*/ 1587 h 6858000"/>
              <a:gd name="connsiteX0" fmla="*/ 0 w 8818563"/>
              <a:gd name="connsiteY0" fmla="*/ 1587 h 6858000"/>
              <a:gd name="connsiteX1" fmla="*/ 8818563 w 8818563"/>
              <a:gd name="connsiteY1" fmla="*/ 0 h 6858000"/>
              <a:gd name="connsiteX2" fmla="*/ 8818563 w 8818563"/>
              <a:gd name="connsiteY2" fmla="*/ 6858000 h 6858000"/>
              <a:gd name="connsiteX3" fmla="*/ 3659981 w 8818563"/>
              <a:gd name="connsiteY3" fmla="*/ 6849269 h 6858000"/>
              <a:gd name="connsiteX4" fmla="*/ 0 w 8818563"/>
              <a:gd name="connsiteY4" fmla="*/ 15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8563" h="6858000">
                <a:moveTo>
                  <a:pt x="0" y="1587"/>
                </a:moveTo>
                <a:lnTo>
                  <a:pt x="8818563" y="0"/>
                </a:lnTo>
                <a:lnTo>
                  <a:pt x="8818563" y="6858000"/>
                </a:lnTo>
                <a:lnTo>
                  <a:pt x="3659981" y="6849269"/>
                </a:lnTo>
                <a:lnTo>
                  <a:pt x="0" y="1587"/>
                </a:lnTo>
                <a:close/>
              </a:path>
            </a:pathLst>
          </a:custGeom>
          <a:blipFill dpi="0" rotWithShape="0">
            <a:blip r:embed="rId4"/>
            <a:srcRect/>
            <a:stretch>
              <a:fillRect l="-20912" r="-54418" b="-1868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4D6DA1-893B-4BE0-A1CF-A75014242CC8}"/>
              </a:ext>
            </a:extLst>
          </p:cNvPr>
          <p:cNvSpPr txBox="1"/>
          <p:nvPr/>
        </p:nvSpPr>
        <p:spPr>
          <a:xfrm>
            <a:off x="472440" y="271425"/>
            <a:ext cx="6271653" cy="15696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Franklin Gothic Demi Cond"/>
              </a:rPr>
              <a:t>Impact of State Mandates</a:t>
            </a:r>
            <a:br>
              <a:rPr lang="en-US" sz="4800">
                <a:solidFill>
                  <a:schemeClr val="bg1"/>
                </a:solidFill>
                <a:latin typeface="Franklin Gothic Demi Cond" panose="020B0706030402020204" pitchFamily="34" charset="0"/>
              </a:rPr>
            </a:br>
            <a:r>
              <a:rPr lang="en-US" sz="4800">
                <a:solidFill>
                  <a:schemeClr val="bg1"/>
                </a:solidFill>
                <a:latin typeface="Franklin Gothic Demi Cond"/>
              </a:rPr>
              <a:t>on County Governments</a:t>
            </a:r>
            <a:endParaRPr lang="en-US" sz="48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8AB975-06BB-44C4-8188-EFED164954D6}"/>
              </a:ext>
            </a:extLst>
          </p:cNvPr>
          <p:cNvSpPr txBox="1"/>
          <p:nvPr/>
        </p:nvSpPr>
        <p:spPr>
          <a:xfrm>
            <a:off x="472440" y="5900805"/>
            <a:ext cx="3448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D1532"/>
                </a:solidFill>
                <a:latin typeface="Franklin Gothic Medium Cond" panose="020B0606030402020204" pitchFamily="34" charset="0"/>
              </a:rPr>
              <a:t>Presented by Amanda Bartlett and</a:t>
            </a:r>
            <a:br>
              <a:rPr lang="en-US" sz="2000">
                <a:solidFill>
                  <a:srgbClr val="0D1532"/>
                </a:solidFill>
                <a:latin typeface="Franklin Gothic Medium Cond" panose="020B0606030402020204" pitchFamily="34" charset="0"/>
              </a:rPr>
            </a:br>
            <a:r>
              <a:rPr lang="en-US" sz="2000">
                <a:solidFill>
                  <a:srgbClr val="0D1532"/>
                </a:solidFill>
                <a:latin typeface="Franklin Gothic Medium Cond" panose="020B0606030402020204" pitchFamily="34" charset="0"/>
              </a:rPr>
              <a:t>Lauren Bailey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E4214E7-CAE4-44B5-BAD7-DAC53C4802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353" y="5694291"/>
            <a:ext cx="921808" cy="9144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2B568-0719-48DD-87B5-AFB4F6DF6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06915-D0A0-4EB7-91B7-EB6EC3FA92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536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55E28EC-14D2-4A7A-A6FD-796CD925B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21" y="5694291"/>
            <a:ext cx="945026" cy="914400"/>
          </a:xfrm>
          <a:prstGeom prst="rect">
            <a:avLst/>
          </a:prstGeom>
        </p:spPr>
      </p:pic>
      <p:pic>
        <p:nvPicPr>
          <p:cNvPr id="3" name="Picture 2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41228113-AF7F-4E04-8496-B0BF9BC547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9"/>
          <a:stretch/>
        </p:blipFill>
        <p:spPr>
          <a:xfrm>
            <a:off x="1" y="-249309"/>
            <a:ext cx="5086476" cy="71073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703F6F-EA53-4DEC-9E15-4E932DA84131}"/>
              </a:ext>
            </a:extLst>
          </p:cNvPr>
          <p:cNvSpPr txBox="1"/>
          <p:nvPr/>
        </p:nvSpPr>
        <p:spPr>
          <a:xfrm>
            <a:off x="588353" y="5966825"/>
            <a:ext cx="67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B9B476-19DE-4D65-A2F5-63753ACB3B39}" type="slidenum"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 Cond" panose="020B0706030402020204" pitchFamily="34" charset="0"/>
              </a:rPr>
              <a:t>10</a:t>
            </a:fld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Franklin Gothic Demi Cond" panose="020B0706030402020204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C34B245-E862-4728-959B-D9C04ED591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9242368"/>
              </p:ext>
            </p:extLst>
          </p:nvPr>
        </p:nvGraphicFramePr>
        <p:xfrm>
          <a:off x="4891564" y="534012"/>
          <a:ext cx="6239570" cy="4201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6D23050-6092-4C59-B3CC-191AB25DE96F}"/>
              </a:ext>
            </a:extLst>
          </p:cNvPr>
          <p:cNvSpPr txBox="1"/>
          <p:nvPr/>
        </p:nvSpPr>
        <p:spPr>
          <a:xfrm>
            <a:off x="6096000" y="4735307"/>
            <a:ext cx="4964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37362F"/>
                </a:solidFill>
                <a:latin typeface="Franklin Gothic Demi Cond" panose="020B0706030402020204" pitchFamily="34" charset="0"/>
              </a:rPr>
              <a:t>Public defense spending in </a:t>
            </a:r>
            <a:br>
              <a:rPr lang="en-US" sz="2800" dirty="0">
                <a:solidFill>
                  <a:srgbClr val="37362F"/>
                </a:solidFill>
                <a:latin typeface="Franklin Gothic Demi Cond" panose="020B0706030402020204" pitchFamily="34" charset="0"/>
              </a:rPr>
            </a:br>
            <a:r>
              <a:rPr lang="en-US" sz="2800" dirty="0">
                <a:solidFill>
                  <a:srgbClr val="37362F"/>
                </a:solidFill>
                <a:latin typeface="Franklin Gothic Demi Cond" panose="020B0706030402020204" pitchFamily="34" charset="0"/>
              </a:rPr>
              <a:t>state fiscal year 2017</a:t>
            </a:r>
          </a:p>
        </p:txBody>
      </p:sp>
    </p:spTree>
    <p:extLst>
      <p:ext uri="{BB962C8B-B14F-4D97-AF65-F5344CB8AC3E}">
        <p14:creationId xmlns:p14="http://schemas.microsoft.com/office/powerpoint/2010/main" val="3063101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55E28EC-14D2-4A7A-A6FD-796CD925B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21" y="5694291"/>
            <a:ext cx="945026" cy="914400"/>
          </a:xfrm>
          <a:prstGeom prst="rect">
            <a:avLst/>
          </a:prstGeom>
        </p:spPr>
      </p:pic>
      <p:pic>
        <p:nvPicPr>
          <p:cNvPr id="3" name="Picture 2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41228113-AF7F-4E04-8496-B0BF9BC547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9"/>
          <a:stretch/>
        </p:blipFill>
        <p:spPr>
          <a:xfrm>
            <a:off x="0" y="-249309"/>
            <a:ext cx="5086476" cy="71073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703F6F-EA53-4DEC-9E15-4E932DA84131}"/>
              </a:ext>
            </a:extLst>
          </p:cNvPr>
          <p:cNvSpPr txBox="1"/>
          <p:nvPr/>
        </p:nvSpPr>
        <p:spPr>
          <a:xfrm>
            <a:off x="588353" y="5966825"/>
            <a:ext cx="67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B9B476-19DE-4D65-A2F5-63753ACB3B39}" type="slidenum"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 Cond" panose="020B0706030402020204" pitchFamily="34" charset="0"/>
              </a:rPr>
              <a:t>11</a:t>
            </a:fld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Franklin Gothic Demi Cond" panose="020B0706030402020204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C34B245-E862-4728-959B-D9C04ED591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0775232"/>
              </p:ext>
            </p:extLst>
          </p:nvPr>
        </p:nvGraphicFramePr>
        <p:xfrm>
          <a:off x="4891564" y="534012"/>
          <a:ext cx="6239570" cy="4201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6D23050-6092-4C59-B3CC-191AB25DE96F}"/>
              </a:ext>
            </a:extLst>
          </p:cNvPr>
          <p:cNvSpPr txBox="1"/>
          <p:nvPr/>
        </p:nvSpPr>
        <p:spPr>
          <a:xfrm>
            <a:off x="6096000" y="4735307"/>
            <a:ext cx="4964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37362F"/>
                </a:solidFill>
                <a:latin typeface="Franklin Gothic Demi Cond" panose="020B0706030402020204" pitchFamily="34" charset="0"/>
              </a:rPr>
              <a:t>Public defense spending in </a:t>
            </a:r>
            <a:br>
              <a:rPr lang="en-US" sz="2800" dirty="0">
                <a:solidFill>
                  <a:srgbClr val="37362F"/>
                </a:solidFill>
                <a:latin typeface="Franklin Gothic Demi Cond" panose="020B0706030402020204" pitchFamily="34" charset="0"/>
              </a:rPr>
            </a:br>
            <a:r>
              <a:rPr lang="en-US" sz="2800" dirty="0">
                <a:solidFill>
                  <a:srgbClr val="37362F"/>
                </a:solidFill>
                <a:latin typeface="Franklin Gothic Demi Cond" panose="020B0706030402020204" pitchFamily="34" charset="0"/>
              </a:rPr>
              <a:t>state fiscal year 2017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1BA65A12-FD0E-421C-AE12-60BC32F76377}"/>
              </a:ext>
            </a:extLst>
          </p:cNvPr>
          <p:cNvSpPr txBox="1"/>
          <p:nvPr/>
        </p:nvSpPr>
        <p:spPr>
          <a:xfrm>
            <a:off x="8752824" y="152935"/>
            <a:ext cx="2307467" cy="1273119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Franklin Gothic Demi Cond" panose="020B0706030402020204" pitchFamily="34" charset="0"/>
              </a:rPr>
              <a:t>$4.2 million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Franklin Gothic Demi Cond" panose="020B0706030402020204" pitchFamily="34" charset="0"/>
              </a:rPr>
              <a:t>State grant dollars</a:t>
            </a:r>
          </a:p>
        </p:txBody>
      </p:sp>
    </p:spTree>
    <p:extLst>
      <p:ext uri="{BB962C8B-B14F-4D97-AF65-F5344CB8AC3E}">
        <p14:creationId xmlns:p14="http://schemas.microsoft.com/office/powerpoint/2010/main" val="890979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55E28EC-14D2-4A7A-A6FD-796CD925B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21" y="5694291"/>
            <a:ext cx="945026" cy="9144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FAD27EF-359E-48EB-9C6A-CFBD97C6D02C}"/>
              </a:ext>
            </a:extLst>
          </p:cNvPr>
          <p:cNvSpPr/>
          <p:nvPr/>
        </p:nvSpPr>
        <p:spPr>
          <a:xfrm>
            <a:off x="5117193" y="2551837"/>
            <a:ext cx="64864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36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 Cond" panose="020B0706030402020204" pitchFamily="34" charset="0"/>
              </a:rPr>
              <a:t>Rising costs, increasing demand for services, and a lack of revenue increases counties’ liability.</a:t>
            </a:r>
          </a:p>
        </p:txBody>
      </p:sp>
      <p:pic>
        <p:nvPicPr>
          <p:cNvPr id="6" name="Picture 5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07D784A3-6458-4D65-9DEA-C18B900DC1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2" r="34702"/>
          <a:stretch/>
        </p:blipFill>
        <p:spPr>
          <a:xfrm>
            <a:off x="0" y="0"/>
            <a:ext cx="4279392" cy="69238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3D30DD-0B1D-45C0-B689-F05173209D27}"/>
              </a:ext>
            </a:extLst>
          </p:cNvPr>
          <p:cNvSpPr txBox="1"/>
          <p:nvPr/>
        </p:nvSpPr>
        <p:spPr>
          <a:xfrm>
            <a:off x="588353" y="5966825"/>
            <a:ext cx="67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B9B476-19DE-4D65-A2F5-63753ACB3B39}" type="slidenum">
              <a:rPr lang="en-US" sz="200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12</a:t>
            </a:fld>
            <a:endParaRPr lang="en-US" sz="20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491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55E28EC-14D2-4A7A-A6FD-796CD925B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21" y="5694291"/>
            <a:ext cx="945026" cy="9144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FAD27EF-359E-48EB-9C6A-CFBD97C6D02C}"/>
              </a:ext>
            </a:extLst>
          </p:cNvPr>
          <p:cNvSpPr/>
          <p:nvPr/>
        </p:nvSpPr>
        <p:spPr>
          <a:xfrm>
            <a:off x="5117193" y="2551837"/>
            <a:ext cx="64864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3600">
                <a:solidFill>
                  <a:srgbClr val="2E1917"/>
                </a:solidFill>
                <a:latin typeface="Franklin Gothic Demi Cond" panose="020B0706030402020204" pitchFamily="34" charset="0"/>
              </a:rPr>
              <a:t>Compliance becomes more difficult when oversight changes hands from one agency or level of government to another.</a:t>
            </a:r>
          </a:p>
        </p:txBody>
      </p:sp>
      <p:pic>
        <p:nvPicPr>
          <p:cNvPr id="4" name="Picture 3" descr="A group of people on a rocky beach&#10;&#10;Description automatically generated">
            <a:extLst>
              <a:ext uri="{FF2B5EF4-FFF2-40B4-BE49-F238E27FC236}">
                <a16:creationId xmlns:a16="http://schemas.microsoft.com/office/drawing/2014/main" id="{A2E0DF73-EB42-40F7-9618-D986618F98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3" r="9626"/>
          <a:stretch/>
        </p:blipFill>
        <p:spPr>
          <a:xfrm flipH="1">
            <a:off x="0" y="0"/>
            <a:ext cx="43243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06E060-109C-4C10-A495-F17FB5B6BA71}"/>
              </a:ext>
            </a:extLst>
          </p:cNvPr>
          <p:cNvSpPr txBox="1"/>
          <p:nvPr/>
        </p:nvSpPr>
        <p:spPr>
          <a:xfrm>
            <a:off x="588353" y="5966825"/>
            <a:ext cx="67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B9B476-19DE-4D65-A2F5-63753ACB3B39}" type="slidenum">
              <a:rPr lang="en-US" sz="200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13</a:t>
            </a:fld>
            <a:endParaRPr lang="en-US" sz="20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63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55E28EC-14D2-4A7A-A6FD-796CD925B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21" y="5694291"/>
            <a:ext cx="945026" cy="9144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FAD27EF-359E-48EB-9C6A-CFBD97C6D02C}"/>
              </a:ext>
            </a:extLst>
          </p:cNvPr>
          <p:cNvSpPr/>
          <p:nvPr/>
        </p:nvSpPr>
        <p:spPr>
          <a:xfrm>
            <a:off x="5117193" y="2828835"/>
            <a:ext cx="64864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3600">
                <a:solidFill>
                  <a:srgbClr val="0C4B75"/>
                </a:solidFill>
                <a:latin typeface="Franklin Gothic Demi Cond" panose="020B0706030402020204" pitchFamily="34" charset="0"/>
              </a:rPr>
              <a:t>Problems</a:t>
            </a:r>
            <a:r>
              <a:rPr lang="en-US" sz="3600">
                <a:solidFill>
                  <a:srgbClr val="1E6F74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600">
                <a:solidFill>
                  <a:srgbClr val="0C4B75"/>
                </a:solidFill>
                <a:latin typeface="Franklin Gothic Demi Cond" panose="020B0706030402020204" pitchFamily="34" charset="0"/>
              </a:rPr>
              <a:t>are exacerbated when two different mandates interact.</a:t>
            </a:r>
          </a:p>
        </p:txBody>
      </p:sp>
      <p:pic>
        <p:nvPicPr>
          <p:cNvPr id="3" name="Picture 2" descr="A large white building&#10;&#10;Description automatically generated">
            <a:extLst>
              <a:ext uri="{FF2B5EF4-FFF2-40B4-BE49-F238E27FC236}">
                <a16:creationId xmlns:a16="http://schemas.microsoft.com/office/drawing/2014/main" id="{E6535E9D-32C1-42F7-8699-619395A740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29045"/>
          <a:stretch/>
        </p:blipFill>
        <p:spPr>
          <a:xfrm>
            <a:off x="-1" y="0"/>
            <a:ext cx="426426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C5CC3D-6124-4ECE-A197-A6E3CC37C452}"/>
              </a:ext>
            </a:extLst>
          </p:cNvPr>
          <p:cNvSpPr txBox="1"/>
          <p:nvPr/>
        </p:nvSpPr>
        <p:spPr>
          <a:xfrm>
            <a:off x="588353" y="5966825"/>
            <a:ext cx="67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B9B476-19DE-4D65-A2F5-63753ACB3B39}" type="slidenum">
              <a:rPr lang="en-US" sz="200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14</a:t>
            </a:fld>
            <a:endParaRPr lang="en-US" sz="20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071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55E28EC-14D2-4A7A-A6FD-796CD925B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21" y="5694291"/>
            <a:ext cx="945026" cy="914400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2568227-AB74-49B9-981F-69B252DCC6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50"/>
          <a:stretch/>
        </p:blipFill>
        <p:spPr>
          <a:xfrm>
            <a:off x="0" y="0"/>
            <a:ext cx="4237892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DFEB351-8AE7-4614-B358-901F88F636DB}"/>
              </a:ext>
            </a:extLst>
          </p:cNvPr>
          <p:cNvSpPr/>
          <p:nvPr/>
        </p:nvSpPr>
        <p:spPr>
          <a:xfrm>
            <a:off x="5117193" y="2551837"/>
            <a:ext cx="64864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3600" dirty="0">
                <a:solidFill>
                  <a:srgbClr val="0C4B75"/>
                </a:solidFill>
                <a:latin typeface="Franklin Gothic Demi Cond" panose="020B0706030402020204" pitchFamily="34" charset="0"/>
              </a:rPr>
              <a:t>Changes</a:t>
            </a:r>
            <a:r>
              <a:rPr lang="en-US" sz="3600" dirty="0">
                <a:solidFill>
                  <a:srgbClr val="1E6F74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600" dirty="0">
                <a:solidFill>
                  <a:srgbClr val="0C4B75"/>
                </a:solidFill>
                <a:latin typeface="Franklin Gothic Demi Cond" panose="020B0706030402020204" pitchFamily="34" charset="0"/>
              </a:rPr>
              <a:t>in federal or state policy impact counties’ ability to implement mandates.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6491B4-1F31-4EC1-B0BB-CA0C086C73C5}"/>
              </a:ext>
            </a:extLst>
          </p:cNvPr>
          <p:cNvSpPr txBox="1"/>
          <p:nvPr/>
        </p:nvSpPr>
        <p:spPr>
          <a:xfrm>
            <a:off x="588353" y="5966825"/>
            <a:ext cx="67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B9B476-19DE-4D65-A2F5-63753ACB3B39}" type="slidenum"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 Cond" panose="020B0706030402020204" pitchFamily="34" charset="0"/>
              </a:rPr>
              <a:t>15</a:t>
            </a:fld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982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55E28EC-14D2-4A7A-A6FD-796CD925B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21" y="5694291"/>
            <a:ext cx="945026" cy="914400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2568227-AB74-49B9-981F-69B252DCC6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50"/>
          <a:stretch/>
        </p:blipFill>
        <p:spPr>
          <a:xfrm>
            <a:off x="0" y="0"/>
            <a:ext cx="423789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6491B4-1F31-4EC1-B0BB-CA0C086C73C5}"/>
              </a:ext>
            </a:extLst>
          </p:cNvPr>
          <p:cNvSpPr txBox="1"/>
          <p:nvPr/>
        </p:nvSpPr>
        <p:spPr>
          <a:xfrm>
            <a:off x="588353" y="5966825"/>
            <a:ext cx="67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B9B476-19DE-4D65-A2F5-63753ACB3B39}" type="slidenum"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 Cond" panose="020B0706030402020204" pitchFamily="34" charset="0"/>
              </a:rPr>
              <a:t>16</a:t>
            </a:fld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Franklin Gothic Demi Cond" panose="020B07060304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0708391-FA15-4468-81DB-C6CC01AA98B7}"/>
              </a:ext>
            </a:extLst>
          </p:cNvPr>
          <p:cNvGrpSpPr/>
          <p:nvPr/>
        </p:nvGrpSpPr>
        <p:grpSpPr>
          <a:xfrm>
            <a:off x="5688761" y="1701538"/>
            <a:ext cx="5272978" cy="2538167"/>
            <a:chOff x="5405961" y="1701538"/>
            <a:chExt cx="5272978" cy="253816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B95BD0A-E28E-458F-B6A6-B14CEE5EC780}"/>
                </a:ext>
              </a:extLst>
            </p:cNvPr>
            <p:cNvGrpSpPr/>
            <p:nvPr/>
          </p:nvGrpSpPr>
          <p:grpSpPr>
            <a:xfrm>
              <a:off x="5405961" y="2608868"/>
              <a:ext cx="1626438" cy="1630837"/>
              <a:chOff x="5519080" y="3429000"/>
              <a:chExt cx="1626438" cy="1630837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94D0C114-FA41-43BC-9C98-B60391806000}"/>
                  </a:ext>
                </a:extLst>
              </p:cNvPr>
              <p:cNvSpPr/>
              <p:nvPr/>
            </p:nvSpPr>
            <p:spPr>
              <a:xfrm>
                <a:off x="5519080" y="3429000"/>
                <a:ext cx="1626438" cy="1630837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D58A222-8D2C-428A-9A46-0C15053A3C17}"/>
                  </a:ext>
                </a:extLst>
              </p:cNvPr>
              <p:cNvSpPr txBox="1"/>
              <p:nvPr/>
            </p:nvSpPr>
            <p:spPr>
              <a:xfrm>
                <a:off x="5735839" y="3736587"/>
                <a:ext cx="119292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Franklin Gothic Demi Cond" panose="020B0706030402020204" pitchFamily="34" charset="0"/>
                  </a:rPr>
                  <a:t>$17.1</a:t>
                </a:r>
                <a:br>
                  <a:rPr lang="en-US" sz="3200" dirty="0">
                    <a:solidFill>
                      <a:schemeClr val="bg1"/>
                    </a:solidFill>
                    <a:latin typeface="Franklin Gothic Demi Cond" panose="020B0706030402020204" pitchFamily="34" charset="0"/>
                  </a:rPr>
                </a:br>
                <a:r>
                  <a:rPr lang="en-US" sz="2800" dirty="0">
                    <a:solidFill>
                      <a:schemeClr val="bg1"/>
                    </a:solidFill>
                    <a:latin typeface="Franklin Gothic Demi Cond" panose="020B0706030402020204" pitchFamily="34" charset="0"/>
                  </a:rPr>
                  <a:t>million</a:t>
                </a:r>
                <a:endParaRPr lang="en-US" sz="3200" dirty="0">
                  <a:solidFill>
                    <a:schemeClr val="bg1"/>
                  </a:solidFill>
                  <a:latin typeface="Franklin Gothic Demi Cond" panose="020B0706030402020204" pitchFamily="34" charset="0"/>
                </a:endParaRPr>
              </a:p>
            </p:txBody>
          </p:sp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6948A0E-EA8F-4000-B4CD-4EA36BE88466}"/>
                </a:ext>
              </a:extLst>
            </p:cNvPr>
            <p:cNvSpPr/>
            <p:nvPr/>
          </p:nvSpPr>
          <p:spPr>
            <a:xfrm>
              <a:off x="9051307" y="1701538"/>
              <a:ext cx="1627632" cy="1627632"/>
            </a:xfrm>
            <a:prstGeom prst="ellipse">
              <a:avLst/>
            </a:prstGeom>
            <a:solidFill>
              <a:srgbClr val="314D9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5825AE-CD75-4B9C-9858-AA2F63797CB0}"/>
                </a:ext>
              </a:extLst>
            </p:cNvPr>
            <p:cNvSpPr txBox="1"/>
            <p:nvPr/>
          </p:nvSpPr>
          <p:spPr>
            <a:xfrm>
              <a:off x="9300706" y="2007523"/>
              <a:ext cx="112883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Franklin Gothic Demi Cond" panose="020B0706030402020204" pitchFamily="34" charset="0"/>
                </a:rPr>
                <a:t>$20.7</a:t>
              </a:r>
              <a:br>
                <a:rPr lang="en-US" sz="3200" dirty="0">
                  <a:solidFill>
                    <a:schemeClr val="bg1"/>
                  </a:solidFill>
                  <a:latin typeface="Franklin Gothic Demi Cond" panose="020B0706030402020204" pitchFamily="34" charset="0"/>
                </a:rPr>
              </a:br>
              <a:r>
                <a:rPr lang="en-US" sz="2800" dirty="0">
                  <a:solidFill>
                    <a:schemeClr val="bg1"/>
                  </a:solidFill>
                  <a:latin typeface="Franklin Gothic Demi Cond" panose="020B0706030402020204" pitchFamily="34" charset="0"/>
                </a:rPr>
                <a:t>million</a:t>
              </a:r>
              <a:endParaRPr lang="en-US" sz="3200" dirty="0">
                <a:solidFill>
                  <a:schemeClr val="bg1"/>
                </a:solidFill>
                <a:latin typeface="Franklin Gothic Demi Cond" panose="020B0706030402020204" pitchFamily="34" charset="0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7F8E854-8056-4D27-BA2F-26D62BD16A74}"/>
                </a:ext>
              </a:extLst>
            </p:cNvPr>
            <p:cNvCxnSpPr>
              <a:cxnSpLocks/>
              <a:stCxn id="8" idx="6"/>
              <a:endCxn id="13" idx="2"/>
            </p:cNvCxnSpPr>
            <p:nvPr/>
          </p:nvCxnSpPr>
          <p:spPr>
            <a:xfrm flipV="1">
              <a:off x="7032399" y="2515354"/>
              <a:ext cx="2018908" cy="908933"/>
            </a:xfrm>
            <a:prstGeom prst="straightConnector1">
              <a:avLst/>
            </a:prstGeom>
            <a:ln w="57150">
              <a:solidFill>
                <a:srgbClr val="C5D86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74AB0E2-7D06-4219-BFEA-BE20A895D3E1}"/>
              </a:ext>
            </a:extLst>
          </p:cNvPr>
          <p:cNvSpPr txBox="1"/>
          <p:nvPr/>
        </p:nvSpPr>
        <p:spPr>
          <a:xfrm>
            <a:off x="5076979" y="455631"/>
            <a:ext cx="6517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anose="020B0706030402020204" pitchFamily="34" charset="0"/>
              </a:rPr>
              <a:t>County spending for indigent medical services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CE93ED-8D0C-4B22-9B61-4FF0263D7067}"/>
              </a:ext>
            </a:extLst>
          </p:cNvPr>
          <p:cNvSpPr txBox="1"/>
          <p:nvPr/>
        </p:nvSpPr>
        <p:spPr>
          <a:xfrm>
            <a:off x="6157398" y="4347237"/>
            <a:ext cx="689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Franklin Gothic Demi Cond" panose="020B0706030402020204" pitchFamily="34" charset="0"/>
              </a:rPr>
              <a:t>2017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67FE34-35AF-432D-94B5-D9FB766D00E7}"/>
              </a:ext>
            </a:extLst>
          </p:cNvPr>
          <p:cNvSpPr txBox="1"/>
          <p:nvPr/>
        </p:nvSpPr>
        <p:spPr>
          <a:xfrm>
            <a:off x="9803341" y="3424286"/>
            <a:ext cx="703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Franklin Gothic Demi Cond" panose="020B0706030402020204" pitchFamily="34" charset="0"/>
              </a:rPr>
              <a:t>2018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51B0B2-E0A2-427E-A131-09F970FB24E9}"/>
              </a:ext>
            </a:extLst>
          </p:cNvPr>
          <p:cNvSpPr txBox="1"/>
          <p:nvPr/>
        </p:nvSpPr>
        <p:spPr>
          <a:xfrm>
            <a:off x="7375631" y="4904989"/>
            <a:ext cx="1899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Franklin Gothic Demi Cond" panose="020B0706030402020204" pitchFamily="34" charset="0"/>
              </a:rPr>
              <a:t>County fiscal year</a:t>
            </a:r>
          </a:p>
        </p:txBody>
      </p:sp>
    </p:spTree>
    <p:extLst>
      <p:ext uri="{BB962C8B-B14F-4D97-AF65-F5344CB8AC3E}">
        <p14:creationId xmlns:p14="http://schemas.microsoft.com/office/powerpoint/2010/main" val="3557356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268138-46B8-4562-8A0C-905676288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21" y="5694291"/>
            <a:ext cx="945026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E71F6F-4B80-4F87-B0B1-7D0E737C8C64}"/>
              </a:ext>
            </a:extLst>
          </p:cNvPr>
          <p:cNvSpPr txBox="1"/>
          <p:nvPr/>
        </p:nvSpPr>
        <p:spPr>
          <a:xfrm>
            <a:off x="584200" y="478972"/>
            <a:ext cx="110194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anose="020B0706030402020204" pitchFamily="34" charset="0"/>
              </a:rPr>
              <a:t>Survey responses indicated poor collaboration between counties and the state.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A74327-A5C5-4513-B12F-0E0D696F7F9F}"/>
              </a:ext>
            </a:extLst>
          </p:cNvPr>
          <p:cNvGrpSpPr/>
          <p:nvPr/>
        </p:nvGrpSpPr>
        <p:grpSpPr>
          <a:xfrm>
            <a:off x="1263164" y="2285999"/>
            <a:ext cx="4648200" cy="3676538"/>
            <a:chOff x="127000" y="2285998"/>
            <a:chExt cx="4648200" cy="3676538"/>
          </a:xfrm>
        </p:grpSpPr>
        <p:graphicFrame>
          <p:nvGraphicFramePr>
            <p:cNvPr id="9" name="Chart 8">
              <a:extLst>
                <a:ext uri="{FF2B5EF4-FFF2-40B4-BE49-F238E27FC236}">
                  <a16:creationId xmlns:a16="http://schemas.microsoft.com/office/drawing/2014/main" id="{6E636AD0-D27A-4DB5-8096-AF36F4C18F4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769652411"/>
                </p:ext>
              </p:extLst>
            </p:nvPr>
          </p:nvGraphicFramePr>
          <p:xfrm>
            <a:off x="127000" y="2285998"/>
            <a:ext cx="4648200" cy="30175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3C3332-025F-4CD0-9C6F-E1DFE649AE93}"/>
                </a:ext>
              </a:extLst>
            </p:cNvPr>
            <p:cNvSpPr txBox="1"/>
            <p:nvPr/>
          </p:nvSpPr>
          <p:spPr>
            <a:xfrm>
              <a:off x="814136" y="5254650"/>
              <a:ext cx="32739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27A4DE"/>
                  </a:solidFill>
                  <a:latin typeface="Franklin Gothic Demi Cond" panose="020B0706030402020204" pitchFamily="34" charset="0"/>
                </a:rPr>
                <a:t>Disagreed that the Legislature did a good job seeking input.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CE25375-CB64-4650-B239-96330CF9E65D}"/>
              </a:ext>
            </a:extLst>
          </p:cNvPr>
          <p:cNvGrpSpPr/>
          <p:nvPr/>
        </p:nvGrpSpPr>
        <p:grpSpPr>
          <a:xfrm>
            <a:off x="6185165" y="2285999"/>
            <a:ext cx="4648200" cy="3676537"/>
            <a:chOff x="3771900" y="2285999"/>
            <a:chExt cx="4648200" cy="3676537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CBF22338-8115-4F7B-B70F-FA078E71094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516734205"/>
                </p:ext>
              </p:extLst>
            </p:nvPr>
          </p:nvGraphicFramePr>
          <p:xfrm>
            <a:off x="3771900" y="2285999"/>
            <a:ext cx="4648200" cy="30175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0" name="TextBox 1">
              <a:extLst>
                <a:ext uri="{FF2B5EF4-FFF2-40B4-BE49-F238E27FC236}">
                  <a16:creationId xmlns:a16="http://schemas.microsoft.com/office/drawing/2014/main" id="{E8B85FE5-05AA-449D-AFE1-F86B91B57244}"/>
                </a:ext>
              </a:extLst>
            </p:cNvPr>
            <p:cNvSpPr txBox="1"/>
            <p:nvPr/>
          </p:nvSpPr>
          <p:spPr>
            <a:xfrm>
              <a:off x="5638800" y="3337558"/>
              <a:ext cx="914400" cy="914400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>
                  <a:solidFill>
                    <a:srgbClr val="A5CF5F"/>
                  </a:solidFill>
                  <a:latin typeface="Franklin Gothic Demi Cond" panose="020B0706030402020204" pitchFamily="34" charset="0"/>
                </a:rPr>
                <a:t>66</a:t>
              </a:r>
              <a:r>
                <a:rPr lang="en-US" sz="3200">
                  <a:solidFill>
                    <a:srgbClr val="A5CF5F"/>
                  </a:solidFill>
                  <a:latin typeface="Franklin Gothic Demi Cond" panose="020B0706030402020204" pitchFamily="34" charset="0"/>
                </a:rPr>
                <a:t>%</a:t>
              </a:r>
              <a:endParaRPr lang="en-US" sz="4400">
                <a:solidFill>
                  <a:srgbClr val="A5CF5F"/>
                </a:solidFill>
                <a:latin typeface="Franklin Gothic Demi Cond" panose="020B07060304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90AE634-D056-419E-9C98-0D0D13BDBF78}"/>
                </a:ext>
              </a:extLst>
            </p:cNvPr>
            <p:cNvSpPr txBox="1"/>
            <p:nvPr/>
          </p:nvSpPr>
          <p:spPr>
            <a:xfrm>
              <a:off x="4220445" y="5254650"/>
              <a:ext cx="37511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A5CF5F"/>
                  </a:solidFill>
                  <a:latin typeface="Franklin Gothic Demi Cond" panose="020B0706030402020204" pitchFamily="34" charset="0"/>
                </a:rPr>
                <a:t>Disagreed that state agencies were responsive to counties’ concerns.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CB49AE7F-8489-4F6D-9E7B-9FC10578EAF8}"/>
              </a:ext>
            </a:extLst>
          </p:cNvPr>
          <p:cNvSpPr/>
          <p:nvPr/>
        </p:nvSpPr>
        <p:spPr>
          <a:xfrm>
            <a:off x="527050" y="1554481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Franklin Gothic Demi Cond" panose="020B0706030402020204" pitchFamily="34" charset="0"/>
              </a:rPr>
              <a:t>County commissioners who responded to our survey: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5CCC2F-C404-4E77-817A-885C10502085}"/>
              </a:ext>
            </a:extLst>
          </p:cNvPr>
          <p:cNvSpPr txBox="1"/>
          <p:nvPr/>
        </p:nvSpPr>
        <p:spPr>
          <a:xfrm>
            <a:off x="588353" y="5966825"/>
            <a:ext cx="67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B9B476-19DE-4D65-A2F5-63753ACB3B39}" type="slidenum"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 Cond" panose="020B0706030402020204" pitchFamily="34" charset="0"/>
              </a:rPr>
              <a:t>17</a:t>
            </a:fld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773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55E28EC-14D2-4A7A-A6FD-796CD925B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21" y="5694291"/>
            <a:ext cx="945026" cy="9144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FAD27EF-359E-48EB-9C6A-CFBD97C6D02C}"/>
              </a:ext>
            </a:extLst>
          </p:cNvPr>
          <p:cNvSpPr/>
          <p:nvPr/>
        </p:nvSpPr>
        <p:spPr>
          <a:xfrm>
            <a:off x="588353" y="3343186"/>
            <a:ext cx="1101529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3200" dirty="0">
                <a:solidFill>
                  <a:srgbClr val="394832"/>
                </a:solidFill>
                <a:latin typeface="Franklin Gothic Demi Cond" panose="020B0706030402020204" pitchFamily="34" charset="0"/>
              </a:rPr>
              <a:t>“We try and provide positive input regarding the establishment of policies and rules, and laws; however, we find that many times our concerns are not heard or given due consideration as to what the final outcome might be when these policies, rules and laws are implemented.”</a:t>
            </a:r>
          </a:p>
          <a:p>
            <a:pPr fontAlgn="base"/>
            <a:r>
              <a:rPr lang="en-US" sz="3200" dirty="0">
                <a:solidFill>
                  <a:srgbClr val="394832"/>
                </a:solidFill>
                <a:latin typeface="Franklin Gothic Demi Cond" panose="020B0706030402020204" pitchFamily="34" charset="0"/>
              </a:rPr>
              <a:t>						-County commissioner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12AE74-441F-4BF1-8D48-1B75E4D6AB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" t="33076" r="-1" b="31227"/>
          <a:stretch/>
        </p:blipFill>
        <p:spPr>
          <a:xfrm>
            <a:off x="0" y="0"/>
            <a:ext cx="12192000" cy="2914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1539E4-4FD7-49B2-AE5E-57DE798E673F}"/>
              </a:ext>
            </a:extLst>
          </p:cNvPr>
          <p:cNvSpPr txBox="1"/>
          <p:nvPr/>
        </p:nvSpPr>
        <p:spPr>
          <a:xfrm>
            <a:off x="588353" y="5966825"/>
            <a:ext cx="67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B9B476-19DE-4D65-A2F5-63753ACB3B39}" type="slidenum"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 Cond" panose="020B0706030402020204" pitchFamily="34" charset="0"/>
              </a:rPr>
              <a:t>18</a:t>
            </a:fld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30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55E28EC-14D2-4A7A-A6FD-796CD925B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21" y="5694291"/>
            <a:ext cx="945026" cy="9144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FAD27EF-359E-48EB-9C6A-CFBD97C6D02C}"/>
              </a:ext>
            </a:extLst>
          </p:cNvPr>
          <p:cNvSpPr/>
          <p:nvPr/>
        </p:nvSpPr>
        <p:spPr>
          <a:xfrm>
            <a:off x="1538654" y="3343186"/>
            <a:ext cx="9119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3200" dirty="0">
                <a:solidFill>
                  <a:srgbClr val="394832"/>
                </a:solidFill>
                <a:latin typeface="Franklin Gothic Demi Cond" panose="020B0706030402020204" pitchFamily="34" charset="0"/>
              </a:rPr>
              <a:t>Poor collaboration between counties and the state has left county officials feeling like a special interest group rather than a strategic partner.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12AE74-441F-4BF1-8D48-1B75E4D6AB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" t="33076" r="-1" b="31227"/>
          <a:stretch/>
        </p:blipFill>
        <p:spPr>
          <a:xfrm>
            <a:off x="0" y="0"/>
            <a:ext cx="12192000" cy="2914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1539E4-4FD7-49B2-AE5E-57DE798E673F}"/>
              </a:ext>
            </a:extLst>
          </p:cNvPr>
          <p:cNvSpPr txBox="1"/>
          <p:nvPr/>
        </p:nvSpPr>
        <p:spPr>
          <a:xfrm>
            <a:off x="588353" y="5966825"/>
            <a:ext cx="67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B9B476-19DE-4D65-A2F5-63753ACB3B39}" type="slidenum"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 Cond" panose="020B0706030402020204" pitchFamily="34" charset="0"/>
              </a:rPr>
              <a:t>19</a:t>
            </a:fld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324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ound, building&#10;&#10;Description automatically generated">
            <a:extLst>
              <a:ext uri="{FF2B5EF4-FFF2-40B4-BE49-F238E27FC236}">
                <a16:creationId xmlns:a16="http://schemas.microsoft.com/office/drawing/2014/main" id="{92145659-2E12-491A-996B-314D9A1A1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1" y="0"/>
            <a:ext cx="12247731" cy="29146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5E28EC-14D2-4A7A-A6FD-796CD925B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21" y="5694291"/>
            <a:ext cx="945026" cy="9144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FAD27EF-359E-48EB-9C6A-CFBD97C6D02C}"/>
              </a:ext>
            </a:extLst>
          </p:cNvPr>
          <p:cNvSpPr/>
          <p:nvPr/>
        </p:nvSpPr>
        <p:spPr>
          <a:xfrm>
            <a:off x="1533525" y="3848011"/>
            <a:ext cx="91250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3200">
                <a:solidFill>
                  <a:srgbClr val="1E6F74"/>
                </a:solidFill>
                <a:latin typeface="Franklin Gothic Demi Cond" panose="020B0706030402020204" pitchFamily="34" charset="0"/>
              </a:rPr>
              <a:t>A requirement or restriction that one government places on another.</a:t>
            </a:r>
            <a:endParaRPr lang="en-US" sz="3200" b="0" i="0">
              <a:solidFill>
                <a:srgbClr val="1E6F74"/>
              </a:solidFill>
              <a:effectLst/>
              <a:latin typeface="Franklin Gothic Demi Cond" panose="020B07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AD0C8C-4AAD-4868-8EA5-342491A85292}"/>
              </a:ext>
            </a:extLst>
          </p:cNvPr>
          <p:cNvSpPr txBox="1"/>
          <p:nvPr/>
        </p:nvSpPr>
        <p:spPr>
          <a:xfrm>
            <a:off x="588353" y="5966825"/>
            <a:ext cx="67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B9B476-19DE-4D65-A2F5-63753ACB3B39}" type="slidenum"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 Cond" panose="020B0706030402020204" pitchFamily="34" charset="0"/>
              </a:rPr>
              <a:t>2</a:t>
            </a:fld>
            <a:endParaRPr lang="en-US" sz="2000">
              <a:solidFill>
                <a:schemeClr val="tx1">
                  <a:lumMod val="65000"/>
                  <a:lumOff val="35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287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eamwork iStock_000020596319Large">
            <a:extLst>
              <a:ext uri="{FF2B5EF4-FFF2-40B4-BE49-F238E27FC236}">
                <a16:creationId xmlns:a16="http://schemas.microsoft.com/office/drawing/2014/main" id="{25150238-8D6E-4A2F-B098-FE6BF0741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5" r="25615"/>
          <a:stretch>
            <a:fillRect/>
          </a:stretch>
        </p:blipFill>
        <p:spPr bwMode="auto">
          <a:xfrm>
            <a:off x="0" y="-19632"/>
            <a:ext cx="5195437" cy="7090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27E1EF3-18DB-444F-88FB-803412E04A21}"/>
              </a:ext>
            </a:extLst>
          </p:cNvPr>
          <p:cNvGrpSpPr/>
          <p:nvPr/>
        </p:nvGrpSpPr>
        <p:grpSpPr>
          <a:xfrm>
            <a:off x="5786527" y="1854007"/>
            <a:ext cx="5994401" cy="3149986"/>
            <a:chOff x="5748820" y="1310065"/>
            <a:chExt cx="5994401" cy="314998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96BA8BC-9921-407A-A9F7-11998955D943}"/>
                </a:ext>
              </a:extLst>
            </p:cNvPr>
            <p:cNvGrpSpPr/>
            <p:nvPr/>
          </p:nvGrpSpPr>
          <p:grpSpPr>
            <a:xfrm>
              <a:off x="5748820" y="1310065"/>
              <a:ext cx="966788" cy="873268"/>
              <a:chOff x="1025230" y="534421"/>
              <a:chExt cx="966788" cy="873268"/>
            </a:xfrm>
          </p:grpSpPr>
          <p:sp>
            <p:nvSpPr>
              <p:cNvPr id="14" name="Rectangle 3">
                <a:extLst>
                  <a:ext uri="{FF2B5EF4-FFF2-40B4-BE49-F238E27FC236}">
                    <a16:creationId xmlns:a16="http://schemas.microsoft.com/office/drawing/2014/main" id="{6038137E-AE21-46C2-8382-28B54B9270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5230" y="606500"/>
                <a:ext cx="800756" cy="801189"/>
              </a:xfrm>
              <a:prstGeom prst="rect">
                <a:avLst/>
              </a:prstGeom>
              <a:noFill/>
              <a:ln w="127000" algn="ctr">
                <a:solidFill>
                  <a:srgbClr val="B6CB4A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5" name="Group 4">
                <a:extLst>
                  <a:ext uri="{FF2B5EF4-FFF2-40B4-BE49-F238E27FC236}">
                    <a16:creationId xmlns:a16="http://schemas.microsoft.com/office/drawing/2014/main" id="{BC9A174C-12B0-4D03-86CC-41AA463A7C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5421" y="534421"/>
                <a:ext cx="936597" cy="734422"/>
                <a:chOff x="121300561" y="105338162"/>
                <a:chExt cx="935830" cy="733425"/>
              </a:xfrm>
            </p:grpSpPr>
            <p:cxnSp>
              <p:nvCxnSpPr>
                <p:cNvPr id="16" name="AutoShape 5">
                  <a:extLst>
                    <a:ext uri="{FF2B5EF4-FFF2-40B4-BE49-F238E27FC236}">
                      <a16:creationId xmlns:a16="http://schemas.microsoft.com/office/drawing/2014/main" id="{8426E444-0B56-4F16-AFA1-B985546E95E3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21300561" y="105738208"/>
                  <a:ext cx="195262" cy="200026"/>
                </a:xfrm>
                <a:prstGeom prst="straightConnector1">
                  <a:avLst/>
                </a:prstGeom>
                <a:noFill/>
                <a:ln w="203200" algn="ctr">
                  <a:solidFill>
                    <a:srgbClr val="0070C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7" name="AutoShape 6">
                  <a:extLst>
                    <a:ext uri="{FF2B5EF4-FFF2-40B4-BE49-F238E27FC236}">
                      <a16:creationId xmlns:a16="http://schemas.microsoft.com/office/drawing/2014/main" id="{EF261883-3761-4B09-A122-CA64CA144E2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121483916" y="105338162"/>
                  <a:ext cx="752475" cy="733425"/>
                </a:xfrm>
                <a:prstGeom prst="straightConnector1">
                  <a:avLst/>
                </a:prstGeom>
                <a:noFill/>
                <a:ln w="203200" algn="ctr">
                  <a:solidFill>
                    <a:srgbClr val="0070C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</p:cxnSp>
          </p:grp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DA7FBA4-A530-48F8-8412-D7991B08C5E0}"/>
                </a:ext>
              </a:extLst>
            </p:cNvPr>
            <p:cNvSpPr txBox="1"/>
            <p:nvPr/>
          </p:nvSpPr>
          <p:spPr>
            <a:xfrm>
              <a:off x="7112461" y="1426226"/>
              <a:ext cx="4630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0C4B75"/>
                  </a:solidFill>
                  <a:latin typeface="Franklin Gothic Demi Cond" panose="020B0706030402020204" pitchFamily="34" charset="0"/>
                </a:rPr>
                <a:t>Recommendation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EFCB474-C72D-438D-A7F4-04D75CCDF50A}"/>
                </a:ext>
              </a:extLst>
            </p:cNvPr>
            <p:cNvSpPr txBox="1"/>
            <p:nvPr/>
          </p:nvSpPr>
          <p:spPr>
            <a:xfrm>
              <a:off x="5748820" y="2397948"/>
              <a:ext cx="599440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C4B75"/>
                  </a:solidFill>
                  <a:latin typeface="Franklin Gothic Demi Cond" panose="020B0706030402020204" pitchFamily="34" charset="0"/>
                </a:rPr>
                <a:t>We recommend that policymakers consider the items on the checklist as they draft new legislation or rules that affect mandates to counties.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95956FF-23A1-4766-A4FE-5B8C8F82B5EB}"/>
              </a:ext>
            </a:extLst>
          </p:cNvPr>
          <p:cNvSpPr txBox="1"/>
          <p:nvPr/>
        </p:nvSpPr>
        <p:spPr>
          <a:xfrm>
            <a:off x="588353" y="5966825"/>
            <a:ext cx="67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B9B476-19DE-4D65-A2F5-63753ACB3B39}" type="slidenum"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 Cond" panose="020B0706030402020204" pitchFamily="34" charset="0"/>
              </a:rPr>
              <a:t>20</a:t>
            </a:fld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116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268138-46B8-4562-8A0C-905676288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21" y="5694291"/>
            <a:ext cx="945026" cy="914400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FDDD774D-1FA2-4F35-82FB-46026CF5F294}"/>
              </a:ext>
            </a:extLst>
          </p:cNvPr>
          <p:cNvSpPr txBox="1"/>
          <p:nvPr/>
        </p:nvSpPr>
        <p:spPr>
          <a:xfrm>
            <a:off x="3429000" y="2894310"/>
            <a:ext cx="914400" cy="9144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>
                <a:solidFill>
                  <a:schemeClr val="bg1"/>
                </a:solidFill>
                <a:latin typeface="Franklin Gothic Demi Cond" panose="020B0706030402020204" pitchFamily="34" charset="0"/>
              </a:rPr>
              <a:t>80</a:t>
            </a:r>
            <a:r>
              <a:rPr lang="en-US" sz="3200">
                <a:solidFill>
                  <a:schemeClr val="bg1"/>
                </a:solidFill>
                <a:latin typeface="Franklin Gothic Demi Cond" panose="020B0706030402020204" pitchFamily="34" charset="0"/>
              </a:rPr>
              <a:t>%</a:t>
            </a:r>
            <a:endParaRPr lang="en-US" sz="44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15" name="Picture 14" descr="A picture containing ground, sitting, indoor&#10;&#10;Description automatically generated">
            <a:extLst>
              <a:ext uri="{FF2B5EF4-FFF2-40B4-BE49-F238E27FC236}">
                <a16:creationId xmlns:a16="http://schemas.microsoft.com/office/drawing/2014/main" id="{96998DEA-6D2F-45FC-8E5B-34210147CA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8" t="108" r="-172" b="-161"/>
          <a:stretch/>
        </p:blipFill>
        <p:spPr>
          <a:xfrm>
            <a:off x="0" y="12700"/>
            <a:ext cx="5240683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639F3E0-89DB-4529-A1D4-E8CF010347CA}"/>
              </a:ext>
            </a:extLst>
          </p:cNvPr>
          <p:cNvSpPr txBox="1"/>
          <p:nvPr/>
        </p:nvSpPr>
        <p:spPr>
          <a:xfrm>
            <a:off x="5952147" y="1487319"/>
            <a:ext cx="56515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252A4A"/>
                </a:solidFill>
                <a:latin typeface="Franklin Gothic Demi Cond" panose="020B0706030402020204" pitchFamily="34" charset="0"/>
              </a:rPr>
              <a:t>Source of problems:</a:t>
            </a:r>
          </a:p>
          <a:p>
            <a:endParaRPr lang="en-US" sz="4000">
              <a:solidFill>
                <a:srgbClr val="252A4A"/>
              </a:solidFill>
              <a:latin typeface="Franklin Gothic Demi Cond" panose="020B0706030402020204" pitchFamily="34" charset="0"/>
            </a:endParaRPr>
          </a:p>
          <a:p>
            <a:pPr lvl="1">
              <a:spcAft>
                <a:spcPts val="2400"/>
              </a:spcAft>
            </a:pPr>
            <a:r>
              <a:rPr lang="en-US" sz="5400">
                <a:solidFill>
                  <a:srgbClr val="AD422B"/>
                </a:solidFill>
                <a:latin typeface="Franklin Gothic Demi Cond" panose="020B0706030402020204" pitchFamily="34" charset="0"/>
              </a:rPr>
              <a:t>80</a:t>
            </a:r>
            <a:r>
              <a:rPr lang="en-US" sz="4000">
                <a:solidFill>
                  <a:srgbClr val="AD422B"/>
                </a:solidFill>
                <a:latin typeface="Franklin Gothic Demi Cond" panose="020B0706030402020204" pitchFamily="34" charset="0"/>
              </a:rPr>
              <a:t>% not enough revenue</a:t>
            </a:r>
          </a:p>
          <a:p>
            <a:pPr lvl="1"/>
            <a:r>
              <a:rPr lang="en-US" sz="5400">
                <a:solidFill>
                  <a:srgbClr val="252A4A"/>
                </a:solidFill>
                <a:latin typeface="Franklin Gothic Demi Cond" panose="020B0706030402020204" pitchFamily="34" charset="0"/>
              </a:rPr>
              <a:t>20</a:t>
            </a:r>
            <a:r>
              <a:rPr lang="en-US" sz="4000">
                <a:solidFill>
                  <a:srgbClr val="252A4A"/>
                </a:solidFill>
                <a:latin typeface="Franklin Gothic Demi Cond" panose="020B0706030402020204" pitchFamily="34" charset="0"/>
              </a:rPr>
              <a:t>%</a:t>
            </a:r>
            <a:r>
              <a:rPr lang="en-US" sz="5400">
                <a:solidFill>
                  <a:srgbClr val="252A4A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4000">
                <a:solidFill>
                  <a:srgbClr val="252A4A"/>
                </a:solidFill>
                <a:latin typeface="Franklin Gothic Demi Cond" panose="020B0706030402020204" pitchFamily="34" charset="0"/>
              </a:rPr>
              <a:t>new or increased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284660-0647-4A95-BE22-FB3D5DAD6A00}"/>
              </a:ext>
            </a:extLst>
          </p:cNvPr>
          <p:cNvSpPr txBox="1"/>
          <p:nvPr/>
        </p:nvSpPr>
        <p:spPr>
          <a:xfrm>
            <a:off x="588353" y="5966825"/>
            <a:ext cx="67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B9B476-19DE-4D65-A2F5-63753ACB3B39}" type="slidenum">
              <a:rPr lang="en-US" sz="200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21</a:t>
            </a:fld>
            <a:endParaRPr lang="en-US" sz="20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389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268138-46B8-4562-8A0C-905676288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21" y="5694291"/>
            <a:ext cx="945026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E71F6F-4B80-4F87-B0B1-7D0E737C8C64}"/>
              </a:ext>
            </a:extLst>
          </p:cNvPr>
          <p:cNvSpPr txBox="1"/>
          <p:nvPr/>
        </p:nvSpPr>
        <p:spPr>
          <a:xfrm>
            <a:off x="584200" y="478972"/>
            <a:ext cx="110194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anose="020B0706030402020204" pitchFamily="34" charset="0"/>
              </a:rPr>
              <a:t>Insufficient revenue was the most consistently reported cause of mandate problems.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6E636AD0-D27A-4DB5-8096-AF36F4C18F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1414295"/>
              </p:ext>
            </p:extLst>
          </p:nvPr>
        </p:nvGraphicFramePr>
        <p:xfrm>
          <a:off x="127000" y="2285998"/>
          <a:ext cx="4648200" cy="3017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CBF22338-8115-4F7B-B70F-FA078E7109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2139507"/>
              </p:ext>
            </p:extLst>
          </p:nvPr>
        </p:nvGraphicFramePr>
        <p:xfrm>
          <a:off x="3771900" y="2285999"/>
          <a:ext cx="4648200" cy="3017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B1E93D97-A5F4-48B6-9DC3-D4229187BE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5473282"/>
              </p:ext>
            </p:extLst>
          </p:nvPr>
        </p:nvGraphicFramePr>
        <p:xfrm>
          <a:off x="7416802" y="2285998"/>
          <a:ext cx="4648200" cy="3017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E3C3332-025F-4CD0-9C6F-E1DFE649AE93}"/>
              </a:ext>
            </a:extLst>
          </p:cNvPr>
          <p:cNvSpPr txBox="1"/>
          <p:nvPr/>
        </p:nvSpPr>
        <p:spPr>
          <a:xfrm>
            <a:off x="1005840" y="5254650"/>
            <a:ext cx="289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27A4DE"/>
                </a:solidFill>
                <a:latin typeface="Franklin Gothic Demi Cond" panose="020B0706030402020204" pitchFamily="34" charset="0"/>
              </a:rPr>
              <a:t>Mandates usually or always</a:t>
            </a:r>
            <a:br>
              <a:rPr lang="en-US" sz="2000">
                <a:solidFill>
                  <a:srgbClr val="27A4DE"/>
                </a:solidFill>
                <a:latin typeface="Franklin Gothic Demi Cond" panose="020B0706030402020204" pitchFamily="34" charset="0"/>
              </a:rPr>
            </a:br>
            <a:r>
              <a:rPr lang="en-US" sz="2000">
                <a:solidFill>
                  <a:srgbClr val="27A4DE"/>
                </a:solidFill>
                <a:latin typeface="Franklin Gothic Demi Cond" panose="020B0706030402020204" pitchFamily="34" charset="0"/>
              </a:rPr>
              <a:t>lead to financial problems</a:t>
            </a: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E8B85FE5-05AA-449D-AFE1-F86B91B57244}"/>
              </a:ext>
            </a:extLst>
          </p:cNvPr>
          <p:cNvSpPr txBox="1"/>
          <p:nvPr/>
        </p:nvSpPr>
        <p:spPr>
          <a:xfrm>
            <a:off x="5638800" y="3337558"/>
            <a:ext cx="914400" cy="9144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>
                <a:solidFill>
                  <a:srgbClr val="A5CF5F"/>
                </a:solidFill>
                <a:latin typeface="Franklin Gothic Demi Cond" panose="020B0706030402020204" pitchFamily="34" charset="0"/>
              </a:rPr>
              <a:t>70</a:t>
            </a:r>
            <a:r>
              <a:rPr lang="en-US" sz="3200">
                <a:solidFill>
                  <a:srgbClr val="A5CF5F"/>
                </a:solidFill>
                <a:latin typeface="Franklin Gothic Demi Cond" panose="020B0706030402020204" pitchFamily="34" charset="0"/>
              </a:rPr>
              <a:t>%</a:t>
            </a:r>
            <a:endParaRPr lang="en-US" sz="4400">
              <a:solidFill>
                <a:srgbClr val="A5CF5F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51070CAF-2AAA-49A1-BC38-B514236536C8}"/>
              </a:ext>
            </a:extLst>
          </p:cNvPr>
          <p:cNvSpPr txBox="1"/>
          <p:nvPr/>
        </p:nvSpPr>
        <p:spPr>
          <a:xfrm>
            <a:off x="9283700" y="3337558"/>
            <a:ext cx="914400" cy="9144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>
                <a:solidFill>
                  <a:srgbClr val="27A2A7"/>
                </a:solidFill>
                <a:latin typeface="Franklin Gothic Demi Cond" panose="020B0706030402020204" pitchFamily="34" charset="0"/>
              </a:rPr>
              <a:t>67</a:t>
            </a:r>
            <a:r>
              <a:rPr lang="en-US" sz="3200">
                <a:solidFill>
                  <a:srgbClr val="27A2A7"/>
                </a:solidFill>
                <a:latin typeface="Franklin Gothic Demi Cond" panose="020B0706030402020204" pitchFamily="34" charset="0"/>
              </a:rPr>
              <a:t>%</a:t>
            </a:r>
            <a:endParaRPr lang="en-US" sz="4400">
              <a:solidFill>
                <a:srgbClr val="27A2A7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0AE634-D056-419E-9C98-0D0D13BDBF78}"/>
              </a:ext>
            </a:extLst>
          </p:cNvPr>
          <p:cNvSpPr txBox="1"/>
          <p:nvPr/>
        </p:nvSpPr>
        <p:spPr>
          <a:xfrm>
            <a:off x="4724400" y="525465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A5CF5F"/>
                </a:solidFill>
                <a:latin typeface="Franklin Gothic Demi Cond" panose="020B0706030402020204" pitchFamily="34" charset="0"/>
              </a:rPr>
              <a:t>County revenue was rarely or never adequate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E355EC-D055-49F6-88E5-05550A158B00}"/>
              </a:ext>
            </a:extLst>
          </p:cNvPr>
          <p:cNvSpPr txBox="1"/>
          <p:nvPr/>
        </p:nvSpPr>
        <p:spPr>
          <a:xfrm>
            <a:off x="8369300" y="525465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27A2A7"/>
                </a:solidFill>
                <a:latin typeface="Franklin Gothic Demi Cond" panose="020B0706030402020204" pitchFamily="34" charset="0"/>
              </a:rPr>
              <a:t>State revenue was rarely or never adequate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B49AE7F-8489-4F6D-9E7B-9FC10578EAF8}"/>
              </a:ext>
            </a:extLst>
          </p:cNvPr>
          <p:cNvSpPr/>
          <p:nvPr/>
        </p:nvSpPr>
        <p:spPr>
          <a:xfrm>
            <a:off x="527050" y="1554481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Franklin Gothic Demi Cond" panose="020B0706030402020204" pitchFamily="34" charset="0"/>
              </a:rPr>
              <a:t>County commissioners who responded to our survey: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28D743-7F44-4C47-BEB4-80A57FF78A5F}"/>
              </a:ext>
            </a:extLst>
          </p:cNvPr>
          <p:cNvSpPr txBox="1"/>
          <p:nvPr/>
        </p:nvSpPr>
        <p:spPr>
          <a:xfrm>
            <a:off x="588353" y="5966825"/>
            <a:ext cx="67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B9B476-19DE-4D65-A2F5-63753ACB3B39}" type="slidenum"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 Cond" panose="020B0706030402020204" pitchFamily="34" charset="0"/>
              </a:rPr>
              <a:t>22</a:t>
            </a:fld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411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E70428C-5BC0-44A3-8AD1-7671806648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6343613"/>
              </p:ext>
            </p:extLst>
          </p:nvPr>
        </p:nvGraphicFramePr>
        <p:xfrm>
          <a:off x="470620" y="771359"/>
          <a:ext cx="9613901" cy="5774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E5268138-46B8-4562-8A0C-9056762884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21" y="5694291"/>
            <a:ext cx="945026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E71F6F-4B80-4F87-B0B1-7D0E737C8C64}"/>
              </a:ext>
            </a:extLst>
          </p:cNvPr>
          <p:cNvSpPr txBox="1"/>
          <p:nvPr/>
        </p:nvSpPr>
        <p:spPr>
          <a:xfrm>
            <a:off x="584200" y="478972"/>
            <a:ext cx="11019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anose="020B0706030402020204" pitchFamily="34" charset="0"/>
              </a:rPr>
              <a:t>Property taxes are the largest source of county revenue.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B49AE7F-8489-4F6D-9E7B-9FC10578EAF8}"/>
              </a:ext>
            </a:extLst>
          </p:cNvPr>
          <p:cNvSpPr/>
          <p:nvPr/>
        </p:nvSpPr>
        <p:spPr>
          <a:xfrm>
            <a:off x="584198" y="1066746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>
                    <a:lumMod val="65000"/>
                  </a:schemeClr>
                </a:solidFill>
                <a:latin typeface="Franklin Gothic Demi Cond" panose="020B0706030402020204" pitchFamily="34" charset="0"/>
              </a:rPr>
              <a:t>County fiscal year 2018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3C3332-025F-4CD0-9C6F-E1DFE649AE93}"/>
              </a:ext>
            </a:extLst>
          </p:cNvPr>
          <p:cNvSpPr txBox="1"/>
          <p:nvPr/>
        </p:nvSpPr>
        <p:spPr>
          <a:xfrm>
            <a:off x="662218" y="2630475"/>
            <a:ext cx="2296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Franklin Gothic Demi Cond" panose="020B0706030402020204" pitchFamily="34" charset="0"/>
              </a:rPr>
              <a:t>Property taxes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23D44E-BFA1-4CF8-84C9-3D69B0A3B6ED}"/>
              </a:ext>
            </a:extLst>
          </p:cNvPr>
          <p:cNvSpPr txBox="1"/>
          <p:nvPr/>
        </p:nvSpPr>
        <p:spPr>
          <a:xfrm>
            <a:off x="662218" y="3734454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Franklin Gothic Demi Cond" panose="020B0706030402020204" pitchFamily="34" charset="0"/>
              </a:rPr>
              <a:t>44</a:t>
            </a:r>
            <a:r>
              <a:rPr lang="en-US" sz="2000">
                <a:solidFill>
                  <a:schemeClr val="bg1"/>
                </a:solidFill>
                <a:latin typeface="Franklin Gothic Demi Cond" panose="020B0706030402020204" pitchFamily="34" charset="0"/>
              </a:rPr>
              <a:t>%</a:t>
            </a:r>
            <a:endParaRPr lang="en-US" sz="32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CC292C-DC73-4461-A1F3-4D9D2AB2050A}"/>
              </a:ext>
            </a:extLst>
          </p:cNvPr>
          <p:cNvSpPr txBox="1"/>
          <p:nvPr/>
        </p:nvSpPr>
        <p:spPr>
          <a:xfrm>
            <a:off x="4782270" y="2630475"/>
            <a:ext cx="1463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Franklin Gothic Demi Cond" panose="020B0706030402020204" pitchFamily="34" charset="0"/>
              </a:rPr>
              <a:t>Other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B1F55B-430D-4BA6-AD44-942DD7DD5393}"/>
              </a:ext>
            </a:extLst>
          </p:cNvPr>
          <p:cNvSpPr txBox="1"/>
          <p:nvPr/>
        </p:nvSpPr>
        <p:spPr>
          <a:xfrm>
            <a:off x="4782270" y="3734454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Franklin Gothic Demi Cond" panose="020B0706030402020204" pitchFamily="34" charset="0"/>
              </a:rPr>
              <a:t>41</a:t>
            </a:r>
            <a:r>
              <a:rPr lang="en-US" sz="2000">
                <a:solidFill>
                  <a:schemeClr val="bg1"/>
                </a:solidFill>
                <a:latin typeface="Franklin Gothic Demi Cond" panose="020B0706030402020204" pitchFamily="34" charset="0"/>
              </a:rPr>
              <a:t>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7F8524-2570-4C0E-A9F6-5D6816F6C05A}"/>
              </a:ext>
            </a:extLst>
          </p:cNvPr>
          <p:cNvSpPr txBox="1"/>
          <p:nvPr/>
        </p:nvSpPr>
        <p:spPr>
          <a:xfrm>
            <a:off x="8587294" y="2630475"/>
            <a:ext cx="1463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Franklin Gothic Demi Cond" panose="020B0706030402020204" pitchFamily="34" charset="0"/>
              </a:rPr>
              <a:t>Cash</a:t>
            </a:r>
            <a:br>
              <a:rPr lang="en-US" sz="2000">
                <a:solidFill>
                  <a:schemeClr val="bg1"/>
                </a:solidFill>
                <a:latin typeface="Franklin Gothic Demi Cond" panose="020B0706030402020204" pitchFamily="34" charset="0"/>
              </a:rPr>
            </a:br>
            <a:r>
              <a:rPr lang="en-US" sz="2000">
                <a:solidFill>
                  <a:schemeClr val="bg1"/>
                </a:solidFill>
                <a:latin typeface="Franklin Gothic Demi Cond" panose="020B0706030402020204" pitchFamily="34" charset="0"/>
              </a:rPr>
              <a:t>forward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9AAAF5-5455-4B68-A0A3-DB81B6BDDF2F}"/>
              </a:ext>
            </a:extLst>
          </p:cNvPr>
          <p:cNvSpPr txBox="1"/>
          <p:nvPr/>
        </p:nvSpPr>
        <p:spPr>
          <a:xfrm>
            <a:off x="8587294" y="3734454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Franklin Gothic Demi Cond" panose="020B0706030402020204" pitchFamily="34" charset="0"/>
              </a:rPr>
              <a:t>14</a:t>
            </a:r>
            <a:r>
              <a:rPr lang="en-US" sz="2000">
                <a:solidFill>
                  <a:schemeClr val="bg1"/>
                </a:solidFill>
                <a:latin typeface="Franklin Gothic Demi Cond" panose="020B0706030402020204" pitchFamily="34" charset="0"/>
              </a:rPr>
              <a:t>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2D6AAE-21C1-48AC-8F42-7E8BBAC6CE0D}"/>
              </a:ext>
            </a:extLst>
          </p:cNvPr>
          <p:cNvSpPr txBox="1"/>
          <p:nvPr/>
        </p:nvSpPr>
        <p:spPr>
          <a:xfrm>
            <a:off x="9918253" y="2630475"/>
            <a:ext cx="1463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>
                    <a:lumMod val="65000"/>
                  </a:schemeClr>
                </a:solidFill>
                <a:latin typeface="Franklin Gothic Demi Cond" panose="020B0706030402020204" pitchFamily="34" charset="0"/>
              </a:rPr>
              <a:t>Property tax replacement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3BB770-D735-41F1-AF32-788E6A22F505}"/>
              </a:ext>
            </a:extLst>
          </p:cNvPr>
          <p:cNvSpPr txBox="1"/>
          <p:nvPr/>
        </p:nvSpPr>
        <p:spPr>
          <a:xfrm>
            <a:off x="9918253" y="3734454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>
                    <a:lumMod val="65000"/>
                  </a:schemeClr>
                </a:solidFill>
                <a:latin typeface="Franklin Gothic Demi Cond" panose="020B0706030402020204" pitchFamily="34" charset="0"/>
              </a:rPr>
              <a:t>1</a:t>
            </a:r>
            <a:r>
              <a:rPr lang="en-US" sz="2000">
                <a:solidFill>
                  <a:schemeClr val="bg1">
                    <a:lumMod val="65000"/>
                  </a:schemeClr>
                </a:solidFill>
                <a:latin typeface="Franklin Gothic Demi Cond" panose="020B0706030402020204" pitchFamily="34" charset="0"/>
              </a:rPr>
              <a:t>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953D72-6E65-4F92-A532-CDDC1D01E5E1}"/>
              </a:ext>
            </a:extLst>
          </p:cNvPr>
          <p:cNvSpPr txBox="1"/>
          <p:nvPr/>
        </p:nvSpPr>
        <p:spPr>
          <a:xfrm>
            <a:off x="588353" y="5966825"/>
            <a:ext cx="67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B9B476-19DE-4D65-A2F5-63753ACB3B39}" type="slidenum"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 Cond" panose="020B0706030402020204" pitchFamily="34" charset="0"/>
              </a:rPr>
              <a:t>23</a:t>
            </a:fld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942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268138-46B8-4562-8A0C-905676288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21" y="5694291"/>
            <a:ext cx="945026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E71F6F-4B80-4F87-B0B1-7D0E737C8C64}"/>
              </a:ext>
            </a:extLst>
          </p:cNvPr>
          <p:cNvSpPr txBox="1"/>
          <p:nvPr/>
        </p:nvSpPr>
        <p:spPr>
          <a:xfrm>
            <a:off x="584200" y="478972"/>
            <a:ext cx="1101944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anose="020B0706030402020204" pitchFamily="34" charset="0"/>
              </a:rPr>
              <a:t>The property tax budget cap and levy limits constrained property tax revenue in </a:t>
            </a:r>
            <a:r>
              <a:rPr lang="en-US" sz="4400" dirty="0">
                <a:solidFill>
                  <a:srgbClr val="27A4DE"/>
                </a:solidFill>
                <a:latin typeface="Franklin Gothic Demi Cond" panose="020B0706030402020204" pitchFamily="34" charset="0"/>
              </a:rPr>
              <a:t>29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anose="020B0706030402020204" pitchFamily="34" charset="0"/>
              </a:rPr>
              <a:t> of 44 counties.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B49AE7F-8489-4F6D-9E7B-9FC10578EAF8}"/>
              </a:ext>
            </a:extLst>
          </p:cNvPr>
          <p:cNvSpPr/>
          <p:nvPr/>
        </p:nvSpPr>
        <p:spPr>
          <a:xfrm>
            <a:off x="584198" y="1638246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>
                    <a:lumMod val="65000"/>
                  </a:schemeClr>
                </a:solidFill>
                <a:latin typeface="Franklin Gothic Demi Cond" panose="020B0706030402020204" pitchFamily="34" charset="0"/>
              </a:rPr>
              <a:t>County fiscal year 2018</a:t>
            </a: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73D527E7-AF15-4BA9-88C6-18972B9AB3D0}"/>
              </a:ext>
            </a:extLst>
          </p:cNvPr>
          <p:cNvSpPr/>
          <p:nvPr/>
        </p:nvSpPr>
        <p:spPr>
          <a:xfrm>
            <a:off x="1575263" y="2502032"/>
            <a:ext cx="548640" cy="548640"/>
          </a:xfrm>
          <a:prstGeom prst="flowChartProcess">
            <a:avLst/>
          </a:prstGeom>
          <a:solidFill>
            <a:srgbClr val="27A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14E99112-9583-481A-BFDD-0576770AB1F5}"/>
              </a:ext>
            </a:extLst>
          </p:cNvPr>
          <p:cNvSpPr/>
          <p:nvPr/>
        </p:nvSpPr>
        <p:spPr>
          <a:xfrm>
            <a:off x="2424639" y="2502032"/>
            <a:ext cx="548640" cy="548640"/>
          </a:xfrm>
          <a:prstGeom prst="flowChartProcess">
            <a:avLst/>
          </a:prstGeom>
          <a:solidFill>
            <a:srgbClr val="27A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21" name="Flowchart: Process 20">
            <a:extLst>
              <a:ext uri="{FF2B5EF4-FFF2-40B4-BE49-F238E27FC236}">
                <a16:creationId xmlns:a16="http://schemas.microsoft.com/office/drawing/2014/main" id="{035CDF79-BFEE-4419-9558-18A01A677EC1}"/>
              </a:ext>
            </a:extLst>
          </p:cNvPr>
          <p:cNvSpPr/>
          <p:nvPr/>
        </p:nvSpPr>
        <p:spPr>
          <a:xfrm>
            <a:off x="3274015" y="2502032"/>
            <a:ext cx="548640" cy="548640"/>
          </a:xfrm>
          <a:prstGeom prst="flowChartProcess">
            <a:avLst/>
          </a:prstGeom>
          <a:solidFill>
            <a:srgbClr val="27A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D91A83B4-2951-4544-9562-28BA74F5C2F5}"/>
              </a:ext>
            </a:extLst>
          </p:cNvPr>
          <p:cNvSpPr/>
          <p:nvPr/>
        </p:nvSpPr>
        <p:spPr>
          <a:xfrm>
            <a:off x="4123391" y="2502032"/>
            <a:ext cx="548640" cy="548640"/>
          </a:xfrm>
          <a:prstGeom prst="flowChartProcess">
            <a:avLst/>
          </a:prstGeom>
          <a:solidFill>
            <a:srgbClr val="27A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23" name="Flowchart: Process 22">
            <a:extLst>
              <a:ext uri="{FF2B5EF4-FFF2-40B4-BE49-F238E27FC236}">
                <a16:creationId xmlns:a16="http://schemas.microsoft.com/office/drawing/2014/main" id="{5DE11B95-260D-4246-ACAD-CED41A3B044A}"/>
              </a:ext>
            </a:extLst>
          </p:cNvPr>
          <p:cNvSpPr/>
          <p:nvPr/>
        </p:nvSpPr>
        <p:spPr>
          <a:xfrm>
            <a:off x="4972767" y="2502032"/>
            <a:ext cx="548640" cy="548640"/>
          </a:xfrm>
          <a:prstGeom prst="flowChartProcess">
            <a:avLst/>
          </a:prstGeom>
          <a:solidFill>
            <a:srgbClr val="27A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29" name="Flowchart: Process 28">
            <a:extLst>
              <a:ext uri="{FF2B5EF4-FFF2-40B4-BE49-F238E27FC236}">
                <a16:creationId xmlns:a16="http://schemas.microsoft.com/office/drawing/2014/main" id="{36A15AC3-BC17-47FA-8085-5117C7CAEBE2}"/>
              </a:ext>
            </a:extLst>
          </p:cNvPr>
          <p:cNvSpPr/>
          <p:nvPr/>
        </p:nvSpPr>
        <p:spPr>
          <a:xfrm>
            <a:off x="1575263" y="3237759"/>
            <a:ext cx="548640" cy="548640"/>
          </a:xfrm>
          <a:prstGeom prst="flowChartProcess">
            <a:avLst/>
          </a:prstGeom>
          <a:solidFill>
            <a:srgbClr val="27A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F604D336-2356-4539-BA51-A0EF21FD2564}"/>
              </a:ext>
            </a:extLst>
          </p:cNvPr>
          <p:cNvSpPr/>
          <p:nvPr/>
        </p:nvSpPr>
        <p:spPr>
          <a:xfrm>
            <a:off x="2424639" y="3237759"/>
            <a:ext cx="548640" cy="548640"/>
          </a:xfrm>
          <a:prstGeom prst="flowChartProcess">
            <a:avLst/>
          </a:prstGeom>
          <a:solidFill>
            <a:srgbClr val="27A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EBB62A2B-6725-460F-8004-106D08D14195}"/>
              </a:ext>
            </a:extLst>
          </p:cNvPr>
          <p:cNvSpPr/>
          <p:nvPr/>
        </p:nvSpPr>
        <p:spPr>
          <a:xfrm>
            <a:off x="3274015" y="3237759"/>
            <a:ext cx="548640" cy="548640"/>
          </a:xfrm>
          <a:prstGeom prst="flowChartProcess">
            <a:avLst/>
          </a:prstGeom>
          <a:solidFill>
            <a:srgbClr val="27A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32" name="Flowchart: Process 31">
            <a:extLst>
              <a:ext uri="{FF2B5EF4-FFF2-40B4-BE49-F238E27FC236}">
                <a16:creationId xmlns:a16="http://schemas.microsoft.com/office/drawing/2014/main" id="{526701ED-1574-4DBA-A0EE-B5ED6630856C}"/>
              </a:ext>
            </a:extLst>
          </p:cNvPr>
          <p:cNvSpPr/>
          <p:nvPr/>
        </p:nvSpPr>
        <p:spPr>
          <a:xfrm>
            <a:off x="4123391" y="3237759"/>
            <a:ext cx="548640" cy="548640"/>
          </a:xfrm>
          <a:prstGeom prst="flowChartProcess">
            <a:avLst/>
          </a:prstGeom>
          <a:solidFill>
            <a:srgbClr val="27A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33" name="Flowchart: Process 32">
            <a:extLst>
              <a:ext uri="{FF2B5EF4-FFF2-40B4-BE49-F238E27FC236}">
                <a16:creationId xmlns:a16="http://schemas.microsoft.com/office/drawing/2014/main" id="{031DB175-2B2C-4CC5-A715-A5A9F9F83E49}"/>
              </a:ext>
            </a:extLst>
          </p:cNvPr>
          <p:cNvSpPr/>
          <p:nvPr/>
        </p:nvSpPr>
        <p:spPr>
          <a:xfrm>
            <a:off x="4972767" y="3237759"/>
            <a:ext cx="548640" cy="548640"/>
          </a:xfrm>
          <a:prstGeom prst="flowChartProcess">
            <a:avLst/>
          </a:prstGeom>
          <a:solidFill>
            <a:srgbClr val="27A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34" name="Flowchart: Process 33">
            <a:extLst>
              <a:ext uri="{FF2B5EF4-FFF2-40B4-BE49-F238E27FC236}">
                <a16:creationId xmlns:a16="http://schemas.microsoft.com/office/drawing/2014/main" id="{69ACC0FD-6F1D-40A1-B3C3-9081A25BC8EF}"/>
              </a:ext>
            </a:extLst>
          </p:cNvPr>
          <p:cNvSpPr/>
          <p:nvPr/>
        </p:nvSpPr>
        <p:spPr>
          <a:xfrm>
            <a:off x="1570183" y="3973486"/>
            <a:ext cx="548640" cy="548640"/>
          </a:xfrm>
          <a:prstGeom prst="flowChartProcess">
            <a:avLst/>
          </a:prstGeom>
          <a:solidFill>
            <a:srgbClr val="27A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35" name="Flowchart: Process 34">
            <a:extLst>
              <a:ext uri="{FF2B5EF4-FFF2-40B4-BE49-F238E27FC236}">
                <a16:creationId xmlns:a16="http://schemas.microsoft.com/office/drawing/2014/main" id="{194A1139-36A2-4941-9BCC-4FCE7F592182}"/>
              </a:ext>
            </a:extLst>
          </p:cNvPr>
          <p:cNvSpPr/>
          <p:nvPr/>
        </p:nvSpPr>
        <p:spPr>
          <a:xfrm>
            <a:off x="2420067" y="3973486"/>
            <a:ext cx="548640" cy="548640"/>
          </a:xfrm>
          <a:prstGeom prst="flowChartProcess">
            <a:avLst/>
          </a:prstGeom>
          <a:solidFill>
            <a:srgbClr val="27A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36" name="Flowchart: Process 35">
            <a:extLst>
              <a:ext uri="{FF2B5EF4-FFF2-40B4-BE49-F238E27FC236}">
                <a16:creationId xmlns:a16="http://schemas.microsoft.com/office/drawing/2014/main" id="{B1C7D5D9-9602-4205-BA2F-112A61657DC3}"/>
              </a:ext>
            </a:extLst>
          </p:cNvPr>
          <p:cNvSpPr/>
          <p:nvPr/>
        </p:nvSpPr>
        <p:spPr>
          <a:xfrm>
            <a:off x="3269951" y="3973486"/>
            <a:ext cx="548640" cy="548640"/>
          </a:xfrm>
          <a:prstGeom prst="flowChartProcess">
            <a:avLst/>
          </a:prstGeom>
          <a:solidFill>
            <a:srgbClr val="27A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37" name="Flowchart: Process 36">
            <a:extLst>
              <a:ext uri="{FF2B5EF4-FFF2-40B4-BE49-F238E27FC236}">
                <a16:creationId xmlns:a16="http://schemas.microsoft.com/office/drawing/2014/main" id="{9C7E5356-3538-430E-BCBB-934EB7A317EE}"/>
              </a:ext>
            </a:extLst>
          </p:cNvPr>
          <p:cNvSpPr/>
          <p:nvPr/>
        </p:nvSpPr>
        <p:spPr>
          <a:xfrm>
            <a:off x="4119835" y="3973486"/>
            <a:ext cx="548640" cy="548640"/>
          </a:xfrm>
          <a:prstGeom prst="flowChartProcess">
            <a:avLst/>
          </a:prstGeom>
          <a:solidFill>
            <a:srgbClr val="27A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38" name="Flowchart: Process 37">
            <a:extLst>
              <a:ext uri="{FF2B5EF4-FFF2-40B4-BE49-F238E27FC236}">
                <a16:creationId xmlns:a16="http://schemas.microsoft.com/office/drawing/2014/main" id="{8D842E65-A585-4E97-A2AB-1919111EB6E5}"/>
              </a:ext>
            </a:extLst>
          </p:cNvPr>
          <p:cNvSpPr/>
          <p:nvPr/>
        </p:nvSpPr>
        <p:spPr>
          <a:xfrm>
            <a:off x="4969719" y="3973486"/>
            <a:ext cx="548640" cy="548640"/>
          </a:xfrm>
          <a:prstGeom prst="flowChartProcess">
            <a:avLst/>
          </a:prstGeom>
          <a:solidFill>
            <a:srgbClr val="27A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73" name="Flowchart: Process 72">
            <a:extLst>
              <a:ext uri="{FF2B5EF4-FFF2-40B4-BE49-F238E27FC236}">
                <a16:creationId xmlns:a16="http://schemas.microsoft.com/office/drawing/2014/main" id="{5FD8C8E5-F98B-46B3-A7AB-499082B24D15}"/>
              </a:ext>
            </a:extLst>
          </p:cNvPr>
          <p:cNvSpPr/>
          <p:nvPr/>
        </p:nvSpPr>
        <p:spPr>
          <a:xfrm>
            <a:off x="5822143" y="2502032"/>
            <a:ext cx="548640" cy="548640"/>
          </a:xfrm>
          <a:prstGeom prst="flowChartProcess">
            <a:avLst/>
          </a:prstGeom>
          <a:solidFill>
            <a:srgbClr val="27A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74" name="Flowchart: Process 73">
            <a:extLst>
              <a:ext uri="{FF2B5EF4-FFF2-40B4-BE49-F238E27FC236}">
                <a16:creationId xmlns:a16="http://schemas.microsoft.com/office/drawing/2014/main" id="{07DB6DD2-5BA4-4170-8BD5-39F270E98CA8}"/>
              </a:ext>
            </a:extLst>
          </p:cNvPr>
          <p:cNvSpPr/>
          <p:nvPr/>
        </p:nvSpPr>
        <p:spPr>
          <a:xfrm>
            <a:off x="6671519" y="2502032"/>
            <a:ext cx="548640" cy="548640"/>
          </a:xfrm>
          <a:prstGeom prst="flowChartProcess">
            <a:avLst/>
          </a:prstGeom>
          <a:solidFill>
            <a:srgbClr val="27A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75" name="Flowchart: Process 74">
            <a:extLst>
              <a:ext uri="{FF2B5EF4-FFF2-40B4-BE49-F238E27FC236}">
                <a16:creationId xmlns:a16="http://schemas.microsoft.com/office/drawing/2014/main" id="{EA422DC0-9692-4D3B-9A29-D113D2227E3A}"/>
              </a:ext>
            </a:extLst>
          </p:cNvPr>
          <p:cNvSpPr/>
          <p:nvPr/>
        </p:nvSpPr>
        <p:spPr>
          <a:xfrm>
            <a:off x="7520895" y="2502032"/>
            <a:ext cx="548640" cy="548640"/>
          </a:xfrm>
          <a:prstGeom prst="flowChartProcess">
            <a:avLst/>
          </a:prstGeom>
          <a:solidFill>
            <a:srgbClr val="27A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76" name="Flowchart: Process 75">
            <a:extLst>
              <a:ext uri="{FF2B5EF4-FFF2-40B4-BE49-F238E27FC236}">
                <a16:creationId xmlns:a16="http://schemas.microsoft.com/office/drawing/2014/main" id="{E812FFC1-81BD-44EB-A63B-2AD395966B56}"/>
              </a:ext>
            </a:extLst>
          </p:cNvPr>
          <p:cNvSpPr/>
          <p:nvPr/>
        </p:nvSpPr>
        <p:spPr>
          <a:xfrm>
            <a:off x="8370271" y="2502032"/>
            <a:ext cx="548640" cy="548640"/>
          </a:xfrm>
          <a:prstGeom prst="flowChartProcess">
            <a:avLst/>
          </a:prstGeom>
          <a:solidFill>
            <a:srgbClr val="0C4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77" name="Flowchart: Process 76">
            <a:extLst>
              <a:ext uri="{FF2B5EF4-FFF2-40B4-BE49-F238E27FC236}">
                <a16:creationId xmlns:a16="http://schemas.microsoft.com/office/drawing/2014/main" id="{1FE9A56C-357D-464E-A53A-BBF03F74F324}"/>
              </a:ext>
            </a:extLst>
          </p:cNvPr>
          <p:cNvSpPr/>
          <p:nvPr/>
        </p:nvSpPr>
        <p:spPr>
          <a:xfrm>
            <a:off x="9219647" y="2502032"/>
            <a:ext cx="548640" cy="548640"/>
          </a:xfrm>
          <a:prstGeom prst="flowChartProcess">
            <a:avLst/>
          </a:prstGeom>
          <a:solidFill>
            <a:srgbClr val="0C4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78" name="Flowchart: Process 77">
            <a:extLst>
              <a:ext uri="{FF2B5EF4-FFF2-40B4-BE49-F238E27FC236}">
                <a16:creationId xmlns:a16="http://schemas.microsoft.com/office/drawing/2014/main" id="{88596772-554A-4E53-A8FD-4095D31ED0EF}"/>
              </a:ext>
            </a:extLst>
          </p:cNvPr>
          <p:cNvSpPr/>
          <p:nvPr/>
        </p:nvSpPr>
        <p:spPr>
          <a:xfrm>
            <a:off x="5822143" y="3237759"/>
            <a:ext cx="548640" cy="548640"/>
          </a:xfrm>
          <a:prstGeom prst="flowChartProcess">
            <a:avLst/>
          </a:prstGeom>
          <a:solidFill>
            <a:srgbClr val="27A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79" name="Flowchart: Process 78">
            <a:extLst>
              <a:ext uri="{FF2B5EF4-FFF2-40B4-BE49-F238E27FC236}">
                <a16:creationId xmlns:a16="http://schemas.microsoft.com/office/drawing/2014/main" id="{4D18EC2E-B9BD-4F80-89E7-0F3C041500F9}"/>
              </a:ext>
            </a:extLst>
          </p:cNvPr>
          <p:cNvSpPr/>
          <p:nvPr/>
        </p:nvSpPr>
        <p:spPr>
          <a:xfrm>
            <a:off x="6671519" y="3237759"/>
            <a:ext cx="548640" cy="548640"/>
          </a:xfrm>
          <a:prstGeom prst="flowChartProcess">
            <a:avLst/>
          </a:prstGeom>
          <a:solidFill>
            <a:srgbClr val="27A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80" name="Flowchart: Process 79">
            <a:extLst>
              <a:ext uri="{FF2B5EF4-FFF2-40B4-BE49-F238E27FC236}">
                <a16:creationId xmlns:a16="http://schemas.microsoft.com/office/drawing/2014/main" id="{3D3A1800-7105-4433-92E5-69626332E424}"/>
              </a:ext>
            </a:extLst>
          </p:cNvPr>
          <p:cNvSpPr/>
          <p:nvPr/>
        </p:nvSpPr>
        <p:spPr>
          <a:xfrm>
            <a:off x="7520895" y="3237759"/>
            <a:ext cx="548640" cy="548640"/>
          </a:xfrm>
          <a:prstGeom prst="flowChartProcess">
            <a:avLst/>
          </a:prstGeom>
          <a:solidFill>
            <a:srgbClr val="0C4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81" name="Flowchart: Process 80">
            <a:extLst>
              <a:ext uri="{FF2B5EF4-FFF2-40B4-BE49-F238E27FC236}">
                <a16:creationId xmlns:a16="http://schemas.microsoft.com/office/drawing/2014/main" id="{B03149E5-611D-48A2-825F-3AF10BE64732}"/>
              </a:ext>
            </a:extLst>
          </p:cNvPr>
          <p:cNvSpPr/>
          <p:nvPr/>
        </p:nvSpPr>
        <p:spPr>
          <a:xfrm>
            <a:off x="8370271" y="3237759"/>
            <a:ext cx="548640" cy="548640"/>
          </a:xfrm>
          <a:prstGeom prst="flowChartProcess">
            <a:avLst/>
          </a:prstGeom>
          <a:solidFill>
            <a:srgbClr val="0C4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82" name="Flowchart: Process 81">
            <a:extLst>
              <a:ext uri="{FF2B5EF4-FFF2-40B4-BE49-F238E27FC236}">
                <a16:creationId xmlns:a16="http://schemas.microsoft.com/office/drawing/2014/main" id="{02773B42-D9B4-4AD4-A4B9-E0CF07FEAAB3}"/>
              </a:ext>
            </a:extLst>
          </p:cNvPr>
          <p:cNvSpPr/>
          <p:nvPr/>
        </p:nvSpPr>
        <p:spPr>
          <a:xfrm>
            <a:off x="9219647" y="3237759"/>
            <a:ext cx="548640" cy="548640"/>
          </a:xfrm>
          <a:prstGeom prst="flowChartProcess">
            <a:avLst/>
          </a:prstGeom>
          <a:solidFill>
            <a:srgbClr val="0C4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83" name="Flowchart: Process 82">
            <a:extLst>
              <a:ext uri="{FF2B5EF4-FFF2-40B4-BE49-F238E27FC236}">
                <a16:creationId xmlns:a16="http://schemas.microsoft.com/office/drawing/2014/main" id="{BE5A02D3-D19F-4314-B1A4-BF21C70AF1E3}"/>
              </a:ext>
            </a:extLst>
          </p:cNvPr>
          <p:cNvSpPr/>
          <p:nvPr/>
        </p:nvSpPr>
        <p:spPr>
          <a:xfrm>
            <a:off x="5819603" y="3973486"/>
            <a:ext cx="548640" cy="548640"/>
          </a:xfrm>
          <a:prstGeom prst="flowChartProcess">
            <a:avLst/>
          </a:prstGeom>
          <a:solidFill>
            <a:srgbClr val="27A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84" name="Flowchart: Process 83">
            <a:extLst>
              <a:ext uri="{FF2B5EF4-FFF2-40B4-BE49-F238E27FC236}">
                <a16:creationId xmlns:a16="http://schemas.microsoft.com/office/drawing/2014/main" id="{A94847AC-3D16-4C40-B7E6-0D6FBA1686BB}"/>
              </a:ext>
            </a:extLst>
          </p:cNvPr>
          <p:cNvSpPr/>
          <p:nvPr/>
        </p:nvSpPr>
        <p:spPr>
          <a:xfrm>
            <a:off x="6669487" y="3973486"/>
            <a:ext cx="548640" cy="548640"/>
          </a:xfrm>
          <a:prstGeom prst="flowChartProcess">
            <a:avLst/>
          </a:prstGeom>
          <a:solidFill>
            <a:srgbClr val="27A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85" name="Flowchart: Process 84">
            <a:extLst>
              <a:ext uri="{FF2B5EF4-FFF2-40B4-BE49-F238E27FC236}">
                <a16:creationId xmlns:a16="http://schemas.microsoft.com/office/drawing/2014/main" id="{EEF40B30-758F-4C53-94DA-729F7B2EAFA4}"/>
              </a:ext>
            </a:extLst>
          </p:cNvPr>
          <p:cNvSpPr/>
          <p:nvPr/>
        </p:nvSpPr>
        <p:spPr>
          <a:xfrm>
            <a:off x="7519371" y="3973486"/>
            <a:ext cx="548640" cy="548640"/>
          </a:xfrm>
          <a:prstGeom prst="flowChartProcess">
            <a:avLst/>
          </a:prstGeom>
          <a:solidFill>
            <a:srgbClr val="0C4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86" name="Flowchart: Process 85">
            <a:extLst>
              <a:ext uri="{FF2B5EF4-FFF2-40B4-BE49-F238E27FC236}">
                <a16:creationId xmlns:a16="http://schemas.microsoft.com/office/drawing/2014/main" id="{CA12C829-0192-475A-ADCF-585AD563285D}"/>
              </a:ext>
            </a:extLst>
          </p:cNvPr>
          <p:cNvSpPr/>
          <p:nvPr/>
        </p:nvSpPr>
        <p:spPr>
          <a:xfrm>
            <a:off x="8369255" y="3973486"/>
            <a:ext cx="548640" cy="548640"/>
          </a:xfrm>
          <a:prstGeom prst="flowChartProcess">
            <a:avLst/>
          </a:prstGeom>
          <a:solidFill>
            <a:srgbClr val="0C4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87" name="Flowchart: Process 86">
            <a:extLst>
              <a:ext uri="{FF2B5EF4-FFF2-40B4-BE49-F238E27FC236}">
                <a16:creationId xmlns:a16="http://schemas.microsoft.com/office/drawing/2014/main" id="{5F2AB498-4049-4F32-B1EC-0E284DD0A9DD}"/>
              </a:ext>
            </a:extLst>
          </p:cNvPr>
          <p:cNvSpPr/>
          <p:nvPr/>
        </p:nvSpPr>
        <p:spPr>
          <a:xfrm>
            <a:off x="9219139" y="3973486"/>
            <a:ext cx="548640" cy="548640"/>
          </a:xfrm>
          <a:prstGeom prst="flowChartProcess">
            <a:avLst/>
          </a:prstGeom>
          <a:solidFill>
            <a:srgbClr val="0C4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88" name="Flowchart: Process 87">
            <a:extLst>
              <a:ext uri="{FF2B5EF4-FFF2-40B4-BE49-F238E27FC236}">
                <a16:creationId xmlns:a16="http://schemas.microsoft.com/office/drawing/2014/main" id="{97E1D966-6357-48DC-85F1-192BF5A85221}"/>
              </a:ext>
            </a:extLst>
          </p:cNvPr>
          <p:cNvSpPr/>
          <p:nvPr/>
        </p:nvSpPr>
        <p:spPr>
          <a:xfrm>
            <a:off x="10069023" y="2516973"/>
            <a:ext cx="548640" cy="548640"/>
          </a:xfrm>
          <a:prstGeom prst="flowChartProcess">
            <a:avLst/>
          </a:prstGeom>
          <a:solidFill>
            <a:srgbClr val="0C4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89" name="Flowchart: Process 88">
            <a:extLst>
              <a:ext uri="{FF2B5EF4-FFF2-40B4-BE49-F238E27FC236}">
                <a16:creationId xmlns:a16="http://schemas.microsoft.com/office/drawing/2014/main" id="{506288EA-620A-4DA6-846D-A0296A190ACC}"/>
              </a:ext>
            </a:extLst>
          </p:cNvPr>
          <p:cNvSpPr/>
          <p:nvPr/>
        </p:nvSpPr>
        <p:spPr>
          <a:xfrm>
            <a:off x="10069023" y="3237759"/>
            <a:ext cx="548640" cy="548640"/>
          </a:xfrm>
          <a:prstGeom prst="flowChartProcess">
            <a:avLst/>
          </a:prstGeom>
          <a:solidFill>
            <a:srgbClr val="0C4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90" name="Flowchart: Process 89">
            <a:extLst>
              <a:ext uri="{FF2B5EF4-FFF2-40B4-BE49-F238E27FC236}">
                <a16:creationId xmlns:a16="http://schemas.microsoft.com/office/drawing/2014/main" id="{5767128E-01F5-4DD6-8D76-815ADE12F879}"/>
              </a:ext>
            </a:extLst>
          </p:cNvPr>
          <p:cNvSpPr/>
          <p:nvPr/>
        </p:nvSpPr>
        <p:spPr>
          <a:xfrm>
            <a:off x="10069023" y="3973486"/>
            <a:ext cx="548640" cy="548640"/>
          </a:xfrm>
          <a:prstGeom prst="flowChartProcess">
            <a:avLst/>
          </a:prstGeom>
          <a:solidFill>
            <a:srgbClr val="0C4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91" name="Flowchart: Process 90">
            <a:extLst>
              <a:ext uri="{FF2B5EF4-FFF2-40B4-BE49-F238E27FC236}">
                <a16:creationId xmlns:a16="http://schemas.microsoft.com/office/drawing/2014/main" id="{4863F191-EB18-4E91-A4CC-3FD0EECDB114}"/>
              </a:ext>
            </a:extLst>
          </p:cNvPr>
          <p:cNvSpPr/>
          <p:nvPr/>
        </p:nvSpPr>
        <p:spPr>
          <a:xfrm>
            <a:off x="1570183" y="4709214"/>
            <a:ext cx="548640" cy="548640"/>
          </a:xfrm>
          <a:prstGeom prst="flowChartProcess">
            <a:avLst/>
          </a:prstGeom>
          <a:solidFill>
            <a:srgbClr val="27A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92" name="Flowchart: Process 91">
            <a:extLst>
              <a:ext uri="{FF2B5EF4-FFF2-40B4-BE49-F238E27FC236}">
                <a16:creationId xmlns:a16="http://schemas.microsoft.com/office/drawing/2014/main" id="{6B9751BD-EDC3-45A8-A41C-154395D29B10}"/>
              </a:ext>
            </a:extLst>
          </p:cNvPr>
          <p:cNvSpPr/>
          <p:nvPr/>
        </p:nvSpPr>
        <p:spPr>
          <a:xfrm>
            <a:off x="2420067" y="4709214"/>
            <a:ext cx="548640" cy="548640"/>
          </a:xfrm>
          <a:prstGeom prst="flowChartProcess">
            <a:avLst/>
          </a:prstGeom>
          <a:solidFill>
            <a:srgbClr val="27A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93" name="Flowchart: Process 92">
            <a:extLst>
              <a:ext uri="{FF2B5EF4-FFF2-40B4-BE49-F238E27FC236}">
                <a16:creationId xmlns:a16="http://schemas.microsoft.com/office/drawing/2014/main" id="{D2EDB2A2-5C39-406A-A49C-86A474065B68}"/>
              </a:ext>
            </a:extLst>
          </p:cNvPr>
          <p:cNvSpPr/>
          <p:nvPr/>
        </p:nvSpPr>
        <p:spPr>
          <a:xfrm>
            <a:off x="3269951" y="4709214"/>
            <a:ext cx="548640" cy="548640"/>
          </a:xfrm>
          <a:prstGeom prst="flowChartProcess">
            <a:avLst/>
          </a:prstGeom>
          <a:solidFill>
            <a:srgbClr val="27A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94" name="Flowchart: Process 93">
            <a:extLst>
              <a:ext uri="{FF2B5EF4-FFF2-40B4-BE49-F238E27FC236}">
                <a16:creationId xmlns:a16="http://schemas.microsoft.com/office/drawing/2014/main" id="{F5047110-BB44-4E0A-8EEC-F4087306AA9A}"/>
              </a:ext>
            </a:extLst>
          </p:cNvPr>
          <p:cNvSpPr/>
          <p:nvPr/>
        </p:nvSpPr>
        <p:spPr>
          <a:xfrm>
            <a:off x="4119835" y="4709214"/>
            <a:ext cx="548640" cy="548640"/>
          </a:xfrm>
          <a:prstGeom prst="flowChartProcess">
            <a:avLst/>
          </a:prstGeom>
          <a:solidFill>
            <a:srgbClr val="27A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95" name="Flowchart: Process 94">
            <a:extLst>
              <a:ext uri="{FF2B5EF4-FFF2-40B4-BE49-F238E27FC236}">
                <a16:creationId xmlns:a16="http://schemas.microsoft.com/office/drawing/2014/main" id="{0EF4BA52-3AFC-4410-9314-F2079FA721E1}"/>
              </a:ext>
            </a:extLst>
          </p:cNvPr>
          <p:cNvSpPr/>
          <p:nvPr/>
        </p:nvSpPr>
        <p:spPr>
          <a:xfrm>
            <a:off x="4969719" y="4709214"/>
            <a:ext cx="548640" cy="548640"/>
          </a:xfrm>
          <a:prstGeom prst="flowChartProcess">
            <a:avLst/>
          </a:prstGeom>
          <a:solidFill>
            <a:srgbClr val="27A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96" name="Flowchart: Process 95">
            <a:extLst>
              <a:ext uri="{FF2B5EF4-FFF2-40B4-BE49-F238E27FC236}">
                <a16:creationId xmlns:a16="http://schemas.microsoft.com/office/drawing/2014/main" id="{707AC5A9-92D4-4EF4-ADEF-4AA81429F562}"/>
              </a:ext>
            </a:extLst>
          </p:cNvPr>
          <p:cNvSpPr/>
          <p:nvPr/>
        </p:nvSpPr>
        <p:spPr>
          <a:xfrm>
            <a:off x="5819603" y="4709214"/>
            <a:ext cx="548640" cy="548640"/>
          </a:xfrm>
          <a:prstGeom prst="flowChartProcess">
            <a:avLst/>
          </a:prstGeom>
          <a:solidFill>
            <a:srgbClr val="27A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97" name="Flowchart: Process 96">
            <a:extLst>
              <a:ext uri="{FF2B5EF4-FFF2-40B4-BE49-F238E27FC236}">
                <a16:creationId xmlns:a16="http://schemas.microsoft.com/office/drawing/2014/main" id="{96FFBB85-831A-4307-8E5F-245F1892CE59}"/>
              </a:ext>
            </a:extLst>
          </p:cNvPr>
          <p:cNvSpPr/>
          <p:nvPr/>
        </p:nvSpPr>
        <p:spPr>
          <a:xfrm>
            <a:off x="6669487" y="4709214"/>
            <a:ext cx="548640" cy="548640"/>
          </a:xfrm>
          <a:prstGeom prst="flowChartProcess">
            <a:avLst/>
          </a:prstGeom>
          <a:solidFill>
            <a:srgbClr val="27A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98" name="Flowchart: Process 97">
            <a:extLst>
              <a:ext uri="{FF2B5EF4-FFF2-40B4-BE49-F238E27FC236}">
                <a16:creationId xmlns:a16="http://schemas.microsoft.com/office/drawing/2014/main" id="{DB561618-ED6C-444E-B91F-79918B73B257}"/>
              </a:ext>
            </a:extLst>
          </p:cNvPr>
          <p:cNvSpPr/>
          <p:nvPr/>
        </p:nvSpPr>
        <p:spPr>
          <a:xfrm>
            <a:off x="7519371" y="4709214"/>
            <a:ext cx="548640" cy="548640"/>
          </a:xfrm>
          <a:prstGeom prst="flowChartProcess">
            <a:avLst/>
          </a:prstGeom>
          <a:solidFill>
            <a:srgbClr val="0C4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99" name="Flowchart: Process 98">
            <a:extLst>
              <a:ext uri="{FF2B5EF4-FFF2-40B4-BE49-F238E27FC236}">
                <a16:creationId xmlns:a16="http://schemas.microsoft.com/office/drawing/2014/main" id="{B06EA7E0-265D-406F-98DF-8DD86C2EA86B}"/>
              </a:ext>
            </a:extLst>
          </p:cNvPr>
          <p:cNvSpPr/>
          <p:nvPr/>
        </p:nvSpPr>
        <p:spPr>
          <a:xfrm>
            <a:off x="8369255" y="4709214"/>
            <a:ext cx="548640" cy="548640"/>
          </a:xfrm>
          <a:prstGeom prst="flowChartProcess">
            <a:avLst/>
          </a:prstGeom>
          <a:solidFill>
            <a:srgbClr val="0C4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100" name="Flowchart: Process 99">
            <a:extLst>
              <a:ext uri="{FF2B5EF4-FFF2-40B4-BE49-F238E27FC236}">
                <a16:creationId xmlns:a16="http://schemas.microsoft.com/office/drawing/2014/main" id="{82954BEC-068E-4DA6-B232-7A6D7216086A}"/>
              </a:ext>
            </a:extLst>
          </p:cNvPr>
          <p:cNvSpPr/>
          <p:nvPr/>
        </p:nvSpPr>
        <p:spPr>
          <a:xfrm>
            <a:off x="9219139" y="4709214"/>
            <a:ext cx="548640" cy="548640"/>
          </a:xfrm>
          <a:prstGeom prst="flowChartProcess">
            <a:avLst/>
          </a:prstGeom>
          <a:solidFill>
            <a:srgbClr val="0C4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101" name="Flowchart: Process 100">
            <a:extLst>
              <a:ext uri="{FF2B5EF4-FFF2-40B4-BE49-F238E27FC236}">
                <a16:creationId xmlns:a16="http://schemas.microsoft.com/office/drawing/2014/main" id="{8D87FB58-B898-46A8-B811-B8C9817972B8}"/>
              </a:ext>
            </a:extLst>
          </p:cNvPr>
          <p:cNvSpPr/>
          <p:nvPr/>
        </p:nvSpPr>
        <p:spPr>
          <a:xfrm>
            <a:off x="10069023" y="4709214"/>
            <a:ext cx="548640" cy="548640"/>
          </a:xfrm>
          <a:prstGeom prst="flowChartProcess">
            <a:avLst/>
          </a:prstGeom>
          <a:solidFill>
            <a:srgbClr val="0C4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D733360-DC9C-4440-AF1C-F37FC37FE654}"/>
              </a:ext>
            </a:extLst>
          </p:cNvPr>
          <p:cNvSpPr txBox="1"/>
          <p:nvPr/>
        </p:nvSpPr>
        <p:spPr>
          <a:xfrm>
            <a:off x="588353" y="5966825"/>
            <a:ext cx="67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B9B476-19DE-4D65-A2F5-63753ACB3B39}" type="slidenum"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 Cond" panose="020B0706030402020204" pitchFamily="34" charset="0"/>
              </a:rPr>
              <a:t>24</a:t>
            </a:fld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075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268138-46B8-4562-8A0C-905676288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21" y="5694291"/>
            <a:ext cx="945026" cy="9144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F39C177-E15C-4798-B65B-8BF6C4FC3855}"/>
              </a:ext>
            </a:extLst>
          </p:cNvPr>
          <p:cNvGrpSpPr/>
          <p:nvPr/>
        </p:nvGrpSpPr>
        <p:grpSpPr>
          <a:xfrm>
            <a:off x="1530856" y="2264096"/>
            <a:ext cx="3101848" cy="2755822"/>
            <a:chOff x="1570183" y="2502032"/>
            <a:chExt cx="3101848" cy="2755822"/>
          </a:xfrm>
          <a:solidFill>
            <a:srgbClr val="A5CF5F"/>
          </a:solidFill>
        </p:grpSpPr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73D527E7-AF15-4BA9-88C6-18972B9AB3D0}"/>
                </a:ext>
              </a:extLst>
            </p:cNvPr>
            <p:cNvSpPr/>
            <p:nvPr/>
          </p:nvSpPr>
          <p:spPr>
            <a:xfrm>
              <a:off x="1575263" y="2502032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20" name="Flowchart: Process 19">
              <a:extLst>
                <a:ext uri="{FF2B5EF4-FFF2-40B4-BE49-F238E27FC236}">
                  <a16:creationId xmlns:a16="http://schemas.microsoft.com/office/drawing/2014/main" id="{14E99112-9583-481A-BFDD-0576770AB1F5}"/>
                </a:ext>
              </a:extLst>
            </p:cNvPr>
            <p:cNvSpPr/>
            <p:nvPr/>
          </p:nvSpPr>
          <p:spPr>
            <a:xfrm>
              <a:off x="2424639" y="2502032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21" name="Flowchart: Process 20">
              <a:extLst>
                <a:ext uri="{FF2B5EF4-FFF2-40B4-BE49-F238E27FC236}">
                  <a16:creationId xmlns:a16="http://schemas.microsoft.com/office/drawing/2014/main" id="{035CDF79-BFEE-4419-9558-18A01A677EC1}"/>
                </a:ext>
              </a:extLst>
            </p:cNvPr>
            <p:cNvSpPr/>
            <p:nvPr/>
          </p:nvSpPr>
          <p:spPr>
            <a:xfrm>
              <a:off x="3274015" y="2502032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22" name="Flowchart: Process 21">
              <a:extLst>
                <a:ext uri="{FF2B5EF4-FFF2-40B4-BE49-F238E27FC236}">
                  <a16:creationId xmlns:a16="http://schemas.microsoft.com/office/drawing/2014/main" id="{D91A83B4-2951-4544-9562-28BA74F5C2F5}"/>
                </a:ext>
              </a:extLst>
            </p:cNvPr>
            <p:cNvSpPr/>
            <p:nvPr/>
          </p:nvSpPr>
          <p:spPr>
            <a:xfrm>
              <a:off x="4123391" y="2502032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29" name="Flowchart: Process 28">
              <a:extLst>
                <a:ext uri="{FF2B5EF4-FFF2-40B4-BE49-F238E27FC236}">
                  <a16:creationId xmlns:a16="http://schemas.microsoft.com/office/drawing/2014/main" id="{36A15AC3-BC17-47FA-8085-5117C7CAEBE2}"/>
                </a:ext>
              </a:extLst>
            </p:cNvPr>
            <p:cNvSpPr/>
            <p:nvPr/>
          </p:nvSpPr>
          <p:spPr>
            <a:xfrm>
              <a:off x="1575263" y="3237759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30" name="Flowchart: Process 29">
              <a:extLst>
                <a:ext uri="{FF2B5EF4-FFF2-40B4-BE49-F238E27FC236}">
                  <a16:creationId xmlns:a16="http://schemas.microsoft.com/office/drawing/2014/main" id="{F604D336-2356-4539-BA51-A0EF21FD2564}"/>
                </a:ext>
              </a:extLst>
            </p:cNvPr>
            <p:cNvSpPr/>
            <p:nvPr/>
          </p:nvSpPr>
          <p:spPr>
            <a:xfrm>
              <a:off x="2424639" y="3237759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31" name="Flowchart: Process 30">
              <a:extLst>
                <a:ext uri="{FF2B5EF4-FFF2-40B4-BE49-F238E27FC236}">
                  <a16:creationId xmlns:a16="http://schemas.microsoft.com/office/drawing/2014/main" id="{EBB62A2B-6725-460F-8004-106D08D14195}"/>
                </a:ext>
              </a:extLst>
            </p:cNvPr>
            <p:cNvSpPr/>
            <p:nvPr/>
          </p:nvSpPr>
          <p:spPr>
            <a:xfrm>
              <a:off x="3274015" y="3237759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32" name="Flowchart: Process 31">
              <a:extLst>
                <a:ext uri="{FF2B5EF4-FFF2-40B4-BE49-F238E27FC236}">
                  <a16:creationId xmlns:a16="http://schemas.microsoft.com/office/drawing/2014/main" id="{526701ED-1574-4DBA-A0EE-B5ED6630856C}"/>
                </a:ext>
              </a:extLst>
            </p:cNvPr>
            <p:cNvSpPr/>
            <p:nvPr/>
          </p:nvSpPr>
          <p:spPr>
            <a:xfrm>
              <a:off x="4123391" y="3237759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34" name="Flowchart: Process 33">
              <a:extLst>
                <a:ext uri="{FF2B5EF4-FFF2-40B4-BE49-F238E27FC236}">
                  <a16:creationId xmlns:a16="http://schemas.microsoft.com/office/drawing/2014/main" id="{69ACC0FD-6F1D-40A1-B3C3-9081A25BC8EF}"/>
                </a:ext>
              </a:extLst>
            </p:cNvPr>
            <p:cNvSpPr/>
            <p:nvPr/>
          </p:nvSpPr>
          <p:spPr>
            <a:xfrm>
              <a:off x="1570183" y="3973486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35" name="Flowchart: Process 34">
              <a:extLst>
                <a:ext uri="{FF2B5EF4-FFF2-40B4-BE49-F238E27FC236}">
                  <a16:creationId xmlns:a16="http://schemas.microsoft.com/office/drawing/2014/main" id="{194A1139-36A2-4941-9BCC-4FCE7F592182}"/>
                </a:ext>
              </a:extLst>
            </p:cNvPr>
            <p:cNvSpPr/>
            <p:nvPr/>
          </p:nvSpPr>
          <p:spPr>
            <a:xfrm>
              <a:off x="2420067" y="3973486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36" name="Flowchart: Process 35">
              <a:extLst>
                <a:ext uri="{FF2B5EF4-FFF2-40B4-BE49-F238E27FC236}">
                  <a16:creationId xmlns:a16="http://schemas.microsoft.com/office/drawing/2014/main" id="{B1C7D5D9-9602-4205-BA2F-112A61657DC3}"/>
                </a:ext>
              </a:extLst>
            </p:cNvPr>
            <p:cNvSpPr/>
            <p:nvPr/>
          </p:nvSpPr>
          <p:spPr>
            <a:xfrm>
              <a:off x="3269951" y="3973486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37" name="Flowchart: Process 36">
              <a:extLst>
                <a:ext uri="{FF2B5EF4-FFF2-40B4-BE49-F238E27FC236}">
                  <a16:creationId xmlns:a16="http://schemas.microsoft.com/office/drawing/2014/main" id="{9C7E5356-3538-430E-BCBB-934EB7A317EE}"/>
                </a:ext>
              </a:extLst>
            </p:cNvPr>
            <p:cNvSpPr/>
            <p:nvPr/>
          </p:nvSpPr>
          <p:spPr>
            <a:xfrm>
              <a:off x="4119835" y="3973486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1" name="Flowchart: Process 90">
              <a:extLst>
                <a:ext uri="{FF2B5EF4-FFF2-40B4-BE49-F238E27FC236}">
                  <a16:creationId xmlns:a16="http://schemas.microsoft.com/office/drawing/2014/main" id="{4863F191-EB18-4E91-A4CC-3FD0EECDB114}"/>
                </a:ext>
              </a:extLst>
            </p:cNvPr>
            <p:cNvSpPr/>
            <p:nvPr/>
          </p:nvSpPr>
          <p:spPr>
            <a:xfrm>
              <a:off x="1570183" y="4709214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2" name="Flowchart: Process 91">
              <a:extLst>
                <a:ext uri="{FF2B5EF4-FFF2-40B4-BE49-F238E27FC236}">
                  <a16:creationId xmlns:a16="http://schemas.microsoft.com/office/drawing/2014/main" id="{6B9751BD-EDC3-45A8-A41C-154395D29B10}"/>
                </a:ext>
              </a:extLst>
            </p:cNvPr>
            <p:cNvSpPr/>
            <p:nvPr/>
          </p:nvSpPr>
          <p:spPr>
            <a:xfrm>
              <a:off x="2420067" y="4709214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3" name="Flowchart: Process 92">
              <a:extLst>
                <a:ext uri="{FF2B5EF4-FFF2-40B4-BE49-F238E27FC236}">
                  <a16:creationId xmlns:a16="http://schemas.microsoft.com/office/drawing/2014/main" id="{D2EDB2A2-5C39-406A-A49C-86A474065B68}"/>
                </a:ext>
              </a:extLst>
            </p:cNvPr>
            <p:cNvSpPr/>
            <p:nvPr/>
          </p:nvSpPr>
          <p:spPr>
            <a:xfrm>
              <a:off x="3269951" y="4709214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E37DCCB2-95CF-44B3-903A-503933139EC1}"/>
              </a:ext>
            </a:extLst>
          </p:cNvPr>
          <p:cNvSpPr txBox="1"/>
          <p:nvPr/>
        </p:nvSpPr>
        <p:spPr>
          <a:xfrm>
            <a:off x="584200" y="422410"/>
            <a:ext cx="11019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A5CF5F"/>
                </a:solidFill>
                <a:latin typeface="Franklin Gothic Demi Cond" panose="020B0706030402020204" pitchFamily="34" charset="0"/>
              </a:rPr>
              <a:t>15</a:t>
            </a:r>
            <a:r>
              <a:rPr lang="en-US" sz="3200" dirty="0">
                <a:solidFill>
                  <a:srgbClr val="0C4B75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anose="020B0706030402020204" pitchFamily="34" charset="0"/>
              </a:rPr>
              <a:t>counties were constrained by the budget cap.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31EA961-5FA5-44FB-8950-2A623C8BB410}"/>
              </a:ext>
            </a:extLst>
          </p:cNvPr>
          <p:cNvSpPr/>
          <p:nvPr/>
        </p:nvSpPr>
        <p:spPr>
          <a:xfrm>
            <a:off x="584200" y="1016449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>
                    <a:lumMod val="65000"/>
                  </a:schemeClr>
                </a:solidFill>
                <a:latin typeface="Franklin Gothic Demi Cond" panose="020B0706030402020204" pitchFamily="34" charset="0"/>
              </a:rPr>
              <a:t>County fiscal year 2018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FFAD4DB-07CE-408E-9E76-FB5440A70D6C}"/>
              </a:ext>
            </a:extLst>
          </p:cNvPr>
          <p:cNvSpPr txBox="1"/>
          <p:nvPr/>
        </p:nvSpPr>
        <p:spPr>
          <a:xfrm>
            <a:off x="5401559" y="2521059"/>
            <a:ext cx="63568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anose="020B0706030402020204" pitchFamily="34" charset="0"/>
              </a:rPr>
              <a:t>Total amount of property taxes budgeted cannot increase by more than</a:t>
            </a:r>
          </a:p>
          <a:p>
            <a:pPr marL="463550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anose="020B0706030402020204" pitchFamily="34" charset="0"/>
              </a:rPr>
              <a:t>  from the largest budget of the</a:t>
            </a:r>
          </a:p>
          <a:p>
            <a:pPr>
              <a:spcAft>
                <a:spcPts val="2200"/>
              </a:spcAft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anose="020B0706030402020204" pitchFamily="34" charset="0"/>
              </a:rPr>
              <a:t>previous three years.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47D3D8-1E4F-4819-9964-62A08E943D03}"/>
              </a:ext>
            </a:extLst>
          </p:cNvPr>
          <p:cNvSpPr txBox="1"/>
          <p:nvPr/>
        </p:nvSpPr>
        <p:spPr>
          <a:xfrm>
            <a:off x="5420413" y="3257094"/>
            <a:ext cx="6864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A5CF5F"/>
                </a:solidFill>
                <a:latin typeface="Franklin Gothic Demi Cond" panose="020B0706030402020204" pitchFamily="34" charset="0"/>
              </a:rPr>
              <a:t>3</a:t>
            </a:r>
            <a:r>
              <a:rPr lang="en-US" sz="2800" dirty="0">
                <a:solidFill>
                  <a:srgbClr val="A5CF5F"/>
                </a:solidFill>
                <a:latin typeface="Franklin Gothic Demi Cond" panose="020B0706030402020204" pitchFamily="34" charset="0"/>
              </a:rPr>
              <a:t>%</a:t>
            </a:r>
            <a:endParaRPr lang="en-US" sz="4000" dirty="0">
              <a:solidFill>
                <a:srgbClr val="A5CF5F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C3CB7AB-A299-4A0B-82D5-0B29127DC07A}"/>
              </a:ext>
            </a:extLst>
          </p:cNvPr>
          <p:cNvSpPr txBox="1"/>
          <p:nvPr/>
        </p:nvSpPr>
        <p:spPr>
          <a:xfrm>
            <a:off x="588353" y="5966825"/>
            <a:ext cx="67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B9B476-19DE-4D65-A2F5-63753ACB3B39}" type="slidenum"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 Cond" panose="020B0706030402020204" pitchFamily="34" charset="0"/>
              </a:rPr>
              <a:t>25</a:t>
            </a:fld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46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268138-46B8-4562-8A0C-905676288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21" y="5694291"/>
            <a:ext cx="945026" cy="9144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F39C177-E15C-4798-B65B-8BF6C4FC3855}"/>
              </a:ext>
            </a:extLst>
          </p:cNvPr>
          <p:cNvGrpSpPr/>
          <p:nvPr/>
        </p:nvGrpSpPr>
        <p:grpSpPr>
          <a:xfrm>
            <a:off x="1530856" y="2264096"/>
            <a:ext cx="3101848" cy="2755822"/>
            <a:chOff x="1570183" y="2502032"/>
            <a:chExt cx="3101848" cy="2755822"/>
          </a:xfrm>
          <a:solidFill>
            <a:srgbClr val="A5CF5F"/>
          </a:solidFill>
        </p:grpSpPr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73D527E7-AF15-4BA9-88C6-18972B9AB3D0}"/>
                </a:ext>
              </a:extLst>
            </p:cNvPr>
            <p:cNvSpPr/>
            <p:nvPr/>
          </p:nvSpPr>
          <p:spPr>
            <a:xfrm>
              <a:off x="1575263" y="2502032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20" name="Flowchart: Process 19">
              <a:extLst>
                <a:ext uri="{FF2B5EF4-FFF2-40B4-BE49-F238E27FC236}">
                  <a16:creationId xmlns:a16="http://schemas.microsoft.com/office/drawing/2014/main" id="{14E99112-9583-481A-BFDD-0576770AB1F5}"/>
                </a:ext>
              </a:extLst>
            </p:cNvPr>
            <p:cNvSpPr/>
            <p:nvPr/>
          </p:nvSpPr>
          <p:spPr>
            <a:xfrm>
              <a:off x="2424639" y="2502032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21" name="Flowchart: Process 20">
              <a:extLst>
                <a:ext uri="{FF2B5EF4-FFF2-40B4-BE49-F238E27FC236}">
                  <a16:creationId xmlns:a16="http://schemas.microsoft.com/office/drawing/2014/main" id="{035CDF79-BFEE-4419-9558-18A01A677EC1}"/>
                </a:ext>
              </a:extLst>
            </p:cNvPr>
            <p:cNvSpPr/>
            <p:nvPr/>
          </p:nvSpPr>
          <p:spPr>
            <a:xfrm>
              <a:off x="3274015" y="2502032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22" name="Flowchart: Process 21">
              <a:extLst>
                <a:ext uri="{FF2B5EF4-FFF2-40B4-BE49-F238E27FC236}">
                  <a16:creationId xmlns:a16="http://schemas.microsoft.com/office/drawing/2014/main" id="{D91A83B4-2951-4544-9562-28BA74F5C2F5}"/>
                </a:ext>
              </a:extLst>
            </p:cNvPr>
            <p:cNvSpPr/>
            <p:nvPr/>
          </p:nvSpPr>
          <p:spPr>
            <a:xfrm>
              <a:off x="4123391" y="2502032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29" name="Flowchart: Process 28">
              <a:extLst>
                <a:ext uri="{FF2B5EF4-FFF2-40B4-BE49-F238E27FC236}">
                  <a16:creationId xmlns:a16="http://schemas.microsoft.com/office/drawing/2014/main" id="{36A15AC3-BC17-47FA-8085-5117C7CAEBE2}"/>
                </a:ext>
              </a:extLst>
            </p:cNvPr>
            <p:cNvSpPr/>
            <p:nvPr/>
          </p:nvSpPr>
          <p:spPr>
            <a:xfrm>
              <a:off x="1575263" y="3237759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30" name="Flowchart: Process 29">
              <a:extLst>
                <a:ext uri="{FF2B5EF4-FFF2-40B4-BE49-F238E27FC236}">
                  <a16:creationId xmlns:a16="http://schemas.microsoft.com/office/drawing/2014/main" id="{F604D336-2356-4539-BA51-A0EF21FD2564}"/>
                </a:ext>
              </a:extLst>
            </p:cNvPr>
            <p:cNvSpPr/>
            <p:nvPr/>
          </p:nvSpPr>
          <p:spPr>
            <a:xfrm>
              <a:off x="2424639" y="3237759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31" name="Flowchart: Process 30">
              <a:extLst>
                <a:ext uri="{FF2B5EF4-FFF2-40B4-BE49-F238E27FC236}">
                  <a16:creationId xmlns:a16="http://schemas.microsoft.com/office/drawing/2014/main" id="{EBB62A2B-6725-460F-8004-106D08D14195}"/>
                </a:ext>
              </a:extLst>
            </p:cNvPr>
            <p:cNvSpPr/>
            <p:nvPr/>
          </p:nvSpPr>
          <p:spPr>
            <a:xfrm>
              <a:off x="3274015" y="3237759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32" name="Flowchart: Process 31">
              <a:extLst>
                <a:ext uri="{FF2B5EF4-FFF2-40B4-BE49-F238E27FC236}">
                  <a16:creationId xmlns:a16="http://schemas.microsoft.com/office/drawing/2014/main" id="{526701ED-1574-4DBA-A0EE-B5ED6630856C}"/>
                </a:ext>
              </a:extLst>
            </p:cNvPr>
            <p:cNvSpPr/>
            <p:nvPr/>
          </p:nvSpPr>
          <p:spPr>
            <a:xfrm>
              <a:off x="4123391" y="3237759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34" name="Flowchart: Process 33">
              <a:extLst>
                <a:ext uri="{FF2B5EF4-FFF2-40B4-BE49-F238E27FC236}">
                  <a16:creationId xmlns:a16="http://schemas.microsoft.com/office/drawing/2014/main" id="{69ACC0FD-6F1D-40A1-B3C3-9081A25BC8EF}"/>
                </a:ext>
              </a:extLst>
            </p:cNvPr>
            <p:cNvSpPr/>
            <p:nvPr/>
          </p:nvSpPr>
          <p:spPr>
            <a:xfrm>
              <a:off x="1570183" y="3973486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35" name="Flowchart: Process 34">
              <a:extLst>
                <a:ext uri="{FF2B5EF4-FFF2-40B4-BE49-F238E27FC236}">
                  <a16:creationId xmlns:a16="http://schemas.microsoft.com/office/drawing/2014/main" id="{194A1139-36A2-4941-9BCC-4FCE7F592182}"/>
                </a:ext>
              </a:extLst>
            </p:cNvPr>
            <p:cNvSpPr/>
            <p:nvPr/>
          </p:nvSpPr>
          <p:spPr>
            <a:xfrm>
              <a:off x="2420067" y="3973486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36" name="Flowchart: Process 35">
              <a:extLst>
                <a:ext uri="{FF2B5EF4-FFF2-40B4-BE49-F238E27FC236}">
                  <a16:creationId xmlns:a16="http://schemas.microsoft.com/office/drawing/2014/main" id="{B1C7D5D9-9602-4205-BA2F-112A61657DC3}"/>
                </a:ext>
              </a:extLst>
            </p:cNvPr>
            <p:cNvSpPr/>
            <p:nvPr/>
          </p:nvSpPr>
          <p:spPr>
            <a:xfrm>
              <a:off x="3269951" y="3973486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37" name="Flowchart: Process 36">
              <a:extLst>
                <a:ext uri="{FF2B5EF4-FFF2-40B4-BE49-F238E27FC236}">
                  <a16:creationId xmlns:a16="http://schemas.microsoft.com/office/drawing/2014/main" id="{9C7E5356-3538-430E-BCBB-934EB7A317EE}"/>
                </a:ext>
              </a:extLst>
            </p:cNvPr>
            <p:cNvSpPr/>
            <p:nvPr/>
          </p:nvSpPr>
          <p:spPr>
            <a:xfrm>
              <a:off x="4119835" y="3973486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1" name="Flowchart: Process 90">
              <a:extLst>
                <a:ext uri="{FF2B5EF4-FFF2-40B4-BE49-F238E27FC236}">
                  <a16:creationId xmlns:a16="http://schemas.microsoft.com/office/drawing/2014/main" id="{4863F191-EB18-4E91-A4CC-3FD0EECDB114}"/>
                </a:ext>
              </a:extLst>
            </p:cNvPr>
            <p:cNvSpPr/>
            <p:nvPr/>
          </p:nvSpPr>
          <p:spPr>
            <a:xfrm>
              <a:off x="1570183" y="4709214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2" name="Flowchart: Process 91">
              <a:extLst>
                <a:ext uri="{FF2B5EF4-FFF2-40B4-BE49-F238E27FC236}">
                  <a16:creationId xmlns:a16="http://schemas.microsoft.com/office/drawing/2014/main" id="{6B9751BD-EDC3-45A8-A41C-154395D29B10}"/>
                </a:ext>
              </a:extLst>
            </p:cNvPr>
            <p:cNvSpPr/>
            <p:nvPr/>
          </p:nvSpPr>
          <p:spPr>
            <a:xfrm>
              <a:off x="2420067" y="4709214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3" name="Flowchart: Process 92">
              <a:extLst>
                <a:ext uri="{FF2B5EF4-FFF2-40B4-BE49-F238E27FC236}">
                  <a16:creationId xmlns:a16="http://schemas.microsoft.com/office/drawing/2014/main" id="{D2EDB2A2-5C39-406A-A49C-86A474065B68}"/>
                </a:ext>
              </a:extLst>
            </p:cNvPr>
            <p:cNvSpPr/>
            <p:nvPr/>
          </p:nvSpPr>
          <p:spPr>
            <a:xfrm>
              <a:off x="3269951" y="4709214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E37DCCB2-95CF-44B3-903A-503933139EC1}"/>
              </a:ext>
            </a:extLst>
          </p:cNvPr>
          <p:cNvSpPr txBox="1"/>
          <p:nvPr/>
        </p:nvSpPr>
        <p:spPr>
          <a:xfrm>
            <a:off x="584200" y="441264"/>
            <a:ext cx="11019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A5CF5F"/>
                </a:solidFill>
                <a:latin typeface="Franklin Gothic Demi Cond" panose="020B0706030402020204" pitchFamily="34" charset="0"/>
              </a:rPr>
              <a:t>15</a:t>
            </a:r>
            <a:r>
              <a:rPr lang="en-US" sz="3200" dirty="0">
                <a:solidFill>
                  <a:srgbClr val="0C4B75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anose="020B0706030402020204" pitchFamily="34" charset="0"/>
              </a:rPr>
              <a:t>counties were constrained by the budget cap.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31EA961-5FA5-44FB-8950-2A623C8BB410}"/>
              </a:ext>
            </a:extLst>
          </p:cNvPr>
          <p:cNvSpPr/>
          <p:nvPr/>
        </p:nvSpPr>
        <p:spPr>
          <a:xfrm>
            <a:off x="584200" y="1016449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>
                    <a:lumMod val="65000"/>
                  </a:schemeClr>
                </a:solidFill>
                <a:latin typeface="Franklin Gothic Demi Cond" panose="020B0706030402020204" pitchFamily="34" charset="0"/>
              </a:rPr>
              <a:t>County fiscal year 2018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EE62DFB-E4CC-4200-AAC2-5A56939E8B59}"/>
              </a:ext>
            </a:extLst>
          </p:cNvPr>
          <p:cNvSpPr txBox="1"/>
          <p:nvPr/>
        </p:nvSpPr>
        <p:spPr>
          <a:xfrm>
            <a:off x="5401559" y="2736503"/>
            <a:ext cx="63906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US" sz="3200">
                <a:solidFill>
                  <a:srgbClr val="A5CF5F"/>
                </a:solidFill>
                <a:latin typeface="Franklin Gothic Demi Cond" panose="020B0706030402020204" pitchFamily="34" charset="0"/>
              </a:rPr>
              <a:t>New construction 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anose="020B0706030402020204" pitchFamily="34" charset="0"/>
              </a:rPr>
              <a:t>and </a:t>
            </a:r>
            <a:r>
              <a:rPr lang="en-US" sz="3200">
                <a:solidFill>
                  <a:srgbClr val="A5CF5F"/>
                </a:solidFill>
                <a:latin typeface="Franklin Gothic Demi Cond" panose="020B0706030402020204" pitchFamily="34" charset="0"/>
              </a:rPr>
              <a:t>forgone increases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anose="020B0706030402020204" pitchFamily="34" charset="0"/>
              </a:rPr>
              <a:t>are added the maximum allowable property tax budget after the budget cap is calculated.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3AEE91C-4E69-4D8B-8626-A4CB17C91724}"/>
              </a:ext>
            </a:extLst>
          </p:cNvPr>
          <p:cNvSpPr txBox="1"/>
          <p:nvPr/>
        </p:nvSpPr>
        <p:spPr>
          <a:xfrm>
            <a:off x="588353" y="5966825"/>
            <a:ext cx="67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B9B476-19DE-4D65-A2F5-63753ACB3B39}" type="slidenum"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 Cond" panose="020B0706030402020204" pitchFamily="34" charset="0"/>
              </a:rPr>
              <a:t>26</a:t>
            </a:fld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1045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268138-46B8-4562-8A0C-905676288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21" y="5694291"/>
            <a:ext cx="945026" cy="9144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6BC7B00-31ED-45E9-831E-CF10580C0C21}"/>
              </a:ext>
            </a:extLst>
          </p:cNvPr>
          <p:cNvGrpSpPr/>
          <p:nvPr/>
        </p:nvGrpSpPr>
        <p:grpSpPr>
          <a:xfrm>
            <a:off x="-2814365" y="7559418"/>
            <a:ext cx="3949700" cy="2755822"/>
            <a:chOff x="4119835" y="2502032"/>
            <a:chExt cx="3949700" cy="2755822"/>
          </a:xfrm>
        </p:grpSpPr>
        <p:sp>
          <p:nvSpPr>
            <p:cNvPr id="23" name="Flowchart: Process 22">
              <a:extLst>
                <a:ext uri="{FF2B5EF4-FFF2-40B4-BE49-F238E27FC236}">
                  <a16:creationId xmlns:a16="http://schemas.microsoft.com/office/drawing/2014/main" id="{5DE11B95-260D-4246-ACAD-CED41A3B044A}"/>
                </a:ext>
              </a:extLst>
            </p:cNvPr>
            <p:cNvSpPr/>
            <p:nvPr/>
          </p:nvSpPr>
          <p:spPr>
            <a:xfrm>
              <a:off x="4972767" y="2502032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33" name="Flowchart: Process 32">
              <a:extLst>
                <a:ext uri="{FF2B5EF4-FFF2-40B4-BE49-F238E27FC236}">
                  <a16:creationId xmlns:a16="http://schemas.microsoft.com/office/drawing/2014/main" id="{031DB175-2B2C-4CC5-A715-A5A9F9F83E49}"/>
                </a:ext>
              </a:extLst>
            </p:cNvPr>
            <p:cNvSpPr/>
            <p:nvPr/>
          </p:nvSpPr>
          <p:spPr>
            <a:xfrm>
              <a:off x="4972767" y="3237759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38" name="Flowchart: Process 37">
              <a:extLst>
                <a:ext uri="{FF2B5EF4-FFF2-40B4-BE49-F238E27FC236}">
                  <a16:creationId xmlns:a16="http://schemas.microsoft.com/office/drawing/2014/main" id="{8D842E65-A585-4E97-A2AB-1919111EB6E5}"/>
                </a:ext>
              </a:extLst>
            </p:cNvPr>
            <p:cNvSpPr/>
            <p:nvPr/>
          </p:nvSpPr>
          <p:spPr>
            <a:xfrm>
              <a:off x="4969719" y="3973486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3" name="Flowchart: Process 72">
              <a:extLst>
                <a:ext uri="{FF2B5EF4-FFF2-40B4-BE49-F238E27FC236}">
                  <a16:creationId xmlns:a16="http://schemas.microsoft.com/office/drawing/2014/main" id="{5FD8C8E5-F98B-46B3-A7AB-499082B24D15}"/>
                </a:ext>
              </a:extLst>
            </p:cNvPr>
            <p:cNvSpPr/>
            <p:nvPr/>
          </p:nvSpPr>
          <p:spPr>
            <a:xfrm>
              <a:off x="5822143" y="2502032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4" name="Flowchart: Process 73">
              <a:extLst>
                <a:ext uri="{FF2B5EF4-FFF2-40B4-BE49-F238E27FC236}">
                  <a16:creationId xmlns:a16="http://schemas.microsoft.com/office/drawing/2014/main" id="{07DB6DD2-5BA4-4170-8BD5-39F270E98CA8}"/>
                </a:ext>
              </a:extLst>
            </p:cNvPr>
            <p:cNvSpPr/>
            <p:nvPr/>
          </p:nvSpPr>
          <p:spPr>
            <a:xfrm>
              <a:off x="6671519" y="2502032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5" name="Flowchart: Process 74">
              <a:extLst>
                <a:ext uri="{FF2B5EF4-FFF2-40B4-BE49-F238E27FC236}">
                  <a16:creationId xmlns:a16="http://schemas.microsoft.com/office/drawing/2014/main" id="{EA422DC0-9692-4D3B-9A29-D113D2227E3A}"/>
                </a:ext>
              </a:extLst>
            </p:cNvPr>
            <p:cNvSpPr/>
            <p:nvPr/>
          </p:nvSpPr>
          <p:spPr>
            <a:xfrm>
              <a:off x="7520895" y="2502032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8" name="Flowchart: Process 77">
              <a:extLst>
                <a:ext uri="{FF2B5EF4-FFF2-40B4-BE49-F238E27FC236}">
                  <a16:creationId xmlns:a16="http://schemas.microsoft.com/office/drawing/2014/main" id="{88596772-554A-4E53-A8FD-4095D31ED0EF}"/>
                </a:ext>
              </a:extLst>
            </p:cNvPr>
            <p:cNvSpPr/>
            <p:nvPr/>
          </p:nvSpPr>
          <p:spPr>
            <a:xfrm>
              <a:off x="5822143" y="3237759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9" name="Flowchart: Process 78">
              <a:extLst>
                <a:ext uri="{FF2B5EF4-FFF2-40B4-BE49-F238E27FC236}">
                  <a16:creationId xmlns:a16="http://schemas.microsoft.com/office/drawing/2014/main" id="{4D18EC2E-B9BD-4F80-89E7-0F3C041500F9}"/>
                </a:ext>
              </a:extLst>
            </p:cNvPr>
            <p:cNvSpPr/>
            <p:nvPr/>
          </p:nvSpPr>
          <p:spPr>
            <a:xfrm>
              <a:off x="6671519" y="3237759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3" name="Flowchart: Process 82">
              <a:extLst>
                <a:ext uri="{FF2B5EF4-FFF2-40B4-BE49-F238E27FC236}">
                  <a16:creationId xmlns:a16="http://schemas.microsoft.com/office/drawing/2014/main" id="{BE5A02D3-D19F-4314-B1A4-BF21C70AF1E3}"/>
                </a:ext>
              </a:extLst>
            </p:cNvPr>
            <p:cNvSpPr/>
            <p:nvPr/>
          </p:nvSpPr>
          <p:spPr>
            <a:xfrm>
              <a:off x="5819603" y="3973486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4" name="Flowchart: Process 83">
              <a:extLst>
                <a:ext uri="{FF2B5EF4-FFF2-40B4-BE49-F238E27FC236}">
                  <a16:creationId xmlns:a16="http://schemas.microsoft.com/office/drawing/2014/main" id="{A94847AC-3D16-4C40-B7E6-0D6FBA1686BB}"/>
                </a:ext>
              </a:extLst>
            </p:cNvPr>
            <p:cNvSpPr/>
            <p:nvPr/>
          </p:nvSpPr>
          <p:spPr>
            <a:xfrm>
              <a:off x="6669487" y="3973486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4" name="Flowchart: Process 93">
              <a:extLst>
                <a:ext uri="{FF2B5EF4-FFF2-40B4-BE49-F238E27FC236}">
                  <a16:creationId xmlns:a16="http://schemas.microsoft.com/office/drawing/2014/main" id="{F5047110-BB44-4E0A-8EEC-F4087306AA9A}"/>
                </a:ext>
              </a:extLst>
            </p:cNvPr>
            <p:cNvSpPr/>
            <p:nvPr/>
          </p:nvSpPr>
          <p:spPr>
            <a:xfrm>
              <a:off x="4119835" y="4709214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5" name="Flowchart: Process 94">
              <a:extLst>
                <a:ext uri="{FF2B5EF4-FFF2-40B4-BE49-F238E27FC236}">
                  <a16:creationId xmlns:a16="http://schemas.microsoft.com/office/drawing/2014/main" id="{0EF4BA52-3AFC-4410-9314-F2079FA721E1}"/>
                </a:ext>
              </a:extLst>
            </p:cNvPr>
            <p:cNvSpPr/>
            <p:nvPr/>
          </p:nvSpPr>
          <p:spPr>
            <a:xfrm>
              <a:off x="4969719" y="4709214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6" name="Flowchart: Process 95">
              <a:extLst>
                <a:ext uri="{FF2B5EF4-FFF2-40B4-BE49-F238E27FC236}">
                  <a16:creationId xmlns:a16="http://schemas.microsoft.com/office/drawing/2014/main" id="{707AC5A9-92D4-4EF4-ADEF-4AA81429F562}"/>
                </a:ext>
              </a:extLst>
            </p:cNvPr>
            <p:cNvSpPr/>
            <p:nvPr/>
          </p:nvSpPr>
          <p:spPr>
            <a:xfrm>
              <a:off x="5819603" y="4709214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7" name="Flowchart: Process 96">
              <a:extLst>
                <a:ext uri="{FF2B5EF4-FFF2-40B4-BE49-F238E27FC236}">
                  <a16:creationId xmlns:a16="http://schemas.microsoft.com/office/drawing/2014/main" id="{96FFBB85-831A-4307-8E5F-245F1892CE59}"/>
                </a:ext>
              </a:extLst>
            </p:cNvPr>
            <p:cNvSpPr/>
            <p:nvPr/>
          </p:nvSpPr>
          <p:spPr>
            <a:xfrm>
              <a:off x="6669487" y="4709214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92D2CC7-671A-4B31-AA8F-647CAF6148CD}"/>
              </a:ext>
            </a:extLst>
          </p:cNvPr>
          <p:cNvGrpSpPr/>
          <p:nvPr/>
        </p:nvGrpSpPr>
        <p:grpSpPr>
          <a:xfrm>
            <a:off x="2083052" y="8569465"/>
            <a:ext cx="3098292" cy="2755822"/>
            <a:chOff x="7519371" y="2502032"/>
            <a:chExt cx="3098292" cy="2755822"/>
          </a:xfrm>
        </p:grpSpPr>
        <p:sp>
          <p:nvSpPr>
            <p:cNvPr id="76" name="Flowchart: Process 75">
              <a:extLst>
                <a:ext uri="{FF2B5EF4-FFF2-40B4-BE49-F238E27FC236}">
                  <a16:creationId xmlns:a16="http://schemas.microsoft.com/office/drawing/2014/main" id="{E812FFC1-81BD-44EB-A63B-2AD395966B56}"/>
                </a:ext>
              </a:extLst>
            </p:cNvPr>
            <p:cNvSpPr/>
            <p:nvPr/>
          </p:nvSpPr>
          <p:spPr>
            <a:xfrm>
              <a:off x="8370271" y="2502032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7" name="Flowchart: Process 76">
              <a:extLst>
                <a:ext uri="{FF2B5EF4-FFF2-40B4-BE49-F238E27FC236}">
                  <a16:creationId xmlns:a16="http://schemas.microsoft.com/office/drawing/2014/main" id="{1FE9A56C-357D-464E-A53A-BBF03F74F324}"/>
                </a:ext>
              </a:extLst>
            </p:cNvPr>
            <p:cNvSpPr/>
            <p:nvPr/>
          </p:nvSpPr>
          <p:spPr>
            <a:xfrm>
              <a:off x="9219647" y="2502032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0" name="Flowchart: Process 79">
              <a:extLst>
                <a:ext uri="{FF2B5EF4-FFF2-40B4-BE49-F238E27FC236}">
                  <a16:creationId xmlns:a16="http://schemas.microsoft.com/office/drawing/2014/main" id="{3D3A1800-7105-4433-92E5-69626332E424}"/>
                </a:ext>
              </a:extLst>
            </p:cNvPr>
            <p:cNvSpPr/>
            <p:nvPr/>
          </p:nvSpPr>
          <p:spPr>
            <a:xfrm>
              <a:off x="7520895" y="3237759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1" name="Flowchart: Process 80">
              <a:extLst>
                <a:ext uri="{FF2B5EF4-FFF2-40B4-BE49-F238E27FC236}">
                  <a16:creationId xmlns:a16="http://schemas.microsoft.com/office/drawing/2014/main" id="{B03149E5-611D-48A2-825F-3AF10BE64732}"/>
                </a:ext>
              </a:extLst>
            </p:cNvPr>
            <p:cNvSpPr/>
            <p:nvPr/>
          </p:nvSpPr>
          <p:spPr>
            <a:xfrm>
              <a:off x="8370271" y="3237759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2" name="Flowchart: Process 81">
              <a:extLst>
                <a:ext uri="{FF2B5EF4-FFF2-40B4-BE49-F238E27FC236}">
                  <a16:creationId xmlns:a16="http://schemas.microsoft.com/office/drawing/2014/main" id="{02773B42-D9B4-4AD4-A4B9-E0CF07FEAAB3}"/>
                </a:ext>
              </a:extLst>
            </p:cNvPr>
            <p:cNvSpPr/>
            <p:nvPr/>
          </p:nvSpPr>
          <p:spPr>
            <a:xfrm>
              <a:off x="9219647" y="3237759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5" name="Flowchart: Process 84">
              <a:extLst>
                <a:ext uri="{FF2B5EF4-FFF2-40B4-BE49-F238E27FC236}">
                  <a16:creationId xmlns:a16="http://schemas.microsoft.com/office/drawing/2014/main" id="{EEF40B30-758F-4C53-94DA-729F7B2EAFA4}"/>
                </a:ext>
              </a:extLst>
            </p:cNvPr>
            <p:cNvSpPr/>
            <p:nvPr/>
          </p:nvSpPr>
          <p:spPr>
            <a:xfrm>
              <a:off x="7519371" y="3973486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6" name="Flowchart: Process 85">
              <a:extLst>
                <a:ext uri="{FF2B5EF4-FFF2-40B4-BE49-F238E27FC236}">
                  <a16:creationId xmlns:a16="http://schemas.microsoft.com/office/drawing/2014/main" id="{CA12C829-0192-475A-ADCF-585AD563285D}"/>
                </a:ext>
              </a:extLst>
            </p:cNvPr>
            <p:cNvSpPr/>
            <p:nvPr/>
          </p:nvSpPr>
          <p:spPr>
            <a:xfrm>
              <a:off x="8369255" y="3973486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7" name="Flowchart: Process 86">
              <a:extLst>
                <a:ext uri="{FF2B5EF4-FFF2-40B4-BE49-F238E27FC236}">
                  <a16:creationId xmlns:a16="http://schemas.microsoft.com/office/drawing/2014/main" id="{5F2AB498-4049-4F32-B1EC-0E284DD0A9DD}"/>
                </a:ext>
              </a:extLst>
            </p:cNvPr>
            <p:cNvSpPr/>
            <p:nvPr/>
          </p:nvSpPr>
          <p:spPr>
            <a:xfrm>
              <a:off x="9219139" y="3973486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8" name="Flowchart: Process 87">
              <a:extLst>
                <a:ext uri="{FF2B5EF4-FFF2-40B4-BE49-F238E27FC236}">
                  <a16:creationId xmlns:a16="http://schemas.microsoft.com/office/drawing/2014/main" id="{97E1D966-6357-48DC-85F1-192BF5A85221}"/>
                </a:ext>
              </a:extLst>
            </p:cNvPr>
            <p:cNvSpPr/>
            <p:nvPr/>
          </p:nvSpPr>
          <p:spPr>
            <a:xfrm>
              <a:off x="10069023" y="2516973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9" name="Flowchart: Process 88">
              <a:extLst>
                <a:ext uri="{FF2B5EF4-FFF2-40B4-BE49-F238E27FC236}">
                  <a16:creationId xmlns:a16="http://schemas.microsoft.com/office/drawing/2014/main" id="{506288EA-620A-4DA6-846D-A0296A190ACC}"/>
                </a:ext>
              </a:extLst>
            </p:cNvPr>
            <p:cNvSpPr/>
            <p:nvPr/>
          </p:nvSpPr>
          <p:spPr>
            <a:xfrm>
              <a:off x="10069023" y="3237759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0" name="Flowchart: Process 89">
              <a:extLst>
                <a:ext uri="{FF2B5EF4-FFF2-40B4-BE49-F238E27FC236}">
                  <a16:creationId xmlns:a16="http://schemas.microsoft.com/office/drawing/2014/main" id="{5767128E-01F5-4DD6-8D76-815ADE12F879}"/>
                </a:ext>
              </a:extLst>
            </p:cNvPr>
            <p:cNvSpPr/>
            <p:nvPr/>
          </p:nvSpPr>
          <p:spPr>
            <a:xfrm>
              <a:off x="10069023" y="3973486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8" name="Flowchart: Process 97">
              <a:extLst>
                <a:ext uri="{FF2B5EF4-FFF2-40B4-BE49-F238E27FC236}">
                  <a16:creationId xmlns:a16="http://schemas.microsoft.com/office/drawing/2014/main" id="{DB561618-ED6C-444E-B91F-79918B73B257}"/>
                </a:ext>
              </a:extLst>
            </p:cNvPr>
            <p:cNvSpPr/>
            <p:nvPr/>
          </p:nvSpPr>
          <p:spPr>
            <a:xfrm>
              <a:off x="7519371" y="4709214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9" name="Flowchart: Process 98">
              <a:extLst>
                <a:ext uri="{FF2B5EF4-FFF2-40B4-BE49-F238E27FC236}">
                  <a16:creationId xmlns:a16="http://schemas.microsoft.com/office/drawing/2014/main" id="{B06EA7E0-265D-406F-98DF-8DD86C2EA86B}"/>
                </a:ext>
              </a:extLst>
            </p:cNvPr>
            <p:cNvSpPr/>
            <p:nvPr/>
          </p:nvSpPr>
          <p:spPr>
            <a:xfrm>
              <a:off x="8369255" y="4709214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100" name="Flowchart: Process 99">
              <a:extLst>
                <a:ext uri="{FF2B5EF4-FFF2-40B4-BE49-F238E27FC236}">
                  <a16:creationId xmlns:a16="http://schemas.microsoft.com/office/drawing/2014/main" id="{82954BEC-068E-4DA6-B232-7A6D7216086A}"/>
                </a:ext>
              </a:extLst>
            </p:cNvPr>
            <p:cNvSpPr/>
            <p:nvPr/>
          </p:nvSpPr>
          <p:spPr>
            <a:xfrm>
              <a:off x="9219139" y="4709214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101" name="Flowchart: Process 100">
              <a:extLst>
                <a:ext uri="{FF2B5EF4-FFF2-40B4-BE49-F238E27FC236}">
                  <a16:creationId xmlns:a16="http://schemas.microsoft.com/office/drawing/2014/main" id="{8D87FB58-B898-46A8-B811-B8C9817972B8}"/>
                </a:ext>
              </a:extLst>
            </p:cNvPr>
            <p:cNvSpPr/>
            <p:nvPr/>
          </p:nvSpPr>
          <p:spPr>
            <a:xfrm>
              <a:off x="10069023" y="4709214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131EA961-5FA5-44FB-8950-2A623C8BB410}"/>
              </a:ext>
            </a:extLst>
          </p:cNvPr>
          <p:cNvSpPr/>
          <p:nvPr/>
        </p:nvSpPr>
        <p:spPr>
          <a:xfrm>
            <a:off x="584200" y="1016449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>
                    <a:lumMod val="65000"/>
                  </a:schemeClr>
                </a:solidFill>
                <a:latin typeface="Franklin Gothic Demi Cond" panose="020B0706030402020204" pitchFamily="34" charset="0"/>
              </a:rPr>
              <a:t>County fiscal year 2018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A312C09-9EEC-4832-983C-36B199B70BBA}"/>
              </a:ext>
            </a:extLst>
          </p:cNvPr>
          <p:cNvSpPr txBox="1"/>
          <p:nvPr/>
        </p:nvSpPr>
        <p:spPr>
          <a:xfrm>
            <a:off x="584200" y="441264"/>
            <a:ext cx="11019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A5CF5F"/>
                </a:solidFill>
                <a:latin typeface="Franklin Gothic Demi Cond" panose="020B0706030402020204" pitchFamily="34" charset="0"/>
              </a:rPr>
              <a:t>15</a:t>
            </a:r>
            <a:r>
              <a:rPr lang="en-US" sz="3200" dirty="0">
                <a:solidFill>
                  <a:srgbClr val="0C4B75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anose="020B0706030402020204" pitchFamily="34" charset="0"/>
              </a:rPr>
              <a:t>counties were constrained by the budget cap.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4A99F33-B5ED-4FA2-B6A9-F688934B9875}"/>
              </a:ext>
            </a:extLst>
          </p:cNvPr>
          <p:cNvSpPr txBox="1"/>
          <p:nvPr/>
        </p:nvSpPr>
        <p:spPr>
          <a:xfrm>
            <a:off x="5401559" y="2736503"/>
            <a:ext cx="6390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anose="020B0706030402020204" pitchFamily="34" charset="0"/>
              </a:rPr>
              <a:t>These counties budgeted the maximum amount of property taxes available.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68F6140-0724-4D24-8133-4ECDDE95D315}"/>
              </a:ext>
            </a:extLst>
          </p:cNvPr>
          <p:cNvGrpSpPr/>
          <p:nvPr/>
        </p:nvGrpSpPr>
        <p:grpSpPr>
          <a:xfrm>
            <a:off x="1530856" y="2264096"/>
            <a:ext cx="3101848" cy="2755822"/>
            <a:chOff x="1570183" y="2502032"/>
            <a:chExt cx="3101848" cy="2755822"/>
          </a:xfrm>
          <a:solidFill>
            <a:srgbClr val="A5CF5F"/>
          </a:solidFill>
        </p:grpSpPr>
        <p:sp>
          <p:nvSpPr>
            <p:cNvPr id="59" name="Flowchart: Process 58">
              <a:extLst>
                <a:ext uri="{FF2B5EF4-FFF2-40B4-BE49-F238E27FC236}">
                  <a16:creationId xmlns:a16="http://schemas.microsoft.com/office/drawing/2014/main" id="{B3596191-8D05-4554-BBF2-8C09F0DA6CEF}"/>
                </a:ext>
              </a:extLst>
            </p:cNvPr>
            <p:cNvSpPr/>
            <p:nvPr/>
          </p:nvSpPr>
          <p:spPr>
            <a:xfrm>
              <a:off x="1575263" y="2502032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60" name="Flowchart: Process 59">
              <a:extLst>
                <a:ext uri="{FF2B5EF4-FFF2-40B4-BE49-F238E27FC236}">
                  <a16:creationId xmlns:a16="http://schemas.microsoft.com/office/drawing/2014/main" id="{BF1E6399-3031-4E93-BB55-9681A79129C6}"/>
                </a:ext>
              </a:extLst>
            </p:cNvPr>
            <p:cNvSpPr/>
            <p:nvPr/>
          </p:nvSpPr>
          <p:spPr>
            <a:xfrm>
              <a:off x="2424639" y="2502032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61" name="Flowchart: Process 60">
              <a:extLst>
                <a:ext uri="{FF2B5EF4-FFF2-40B4-BE49-F238E27FC236}">
                  <a16:creationId xmlns:a16="http://schemas.microsoft.com/office/drawing/2014/main" id="{E04F0832-6569-4EE5-94ED-30A8B3DD3D55}"/>
                </a:ext>
              </a:extLst>
            </p:cNvPr>
            <p:cNvSpPr/>
            <p:nvPr/>
          </p:nvSpPr>
          <p:spPr>
            <a:xfrm>
              <a:off x="3274015" y="2502032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62" name="Flowchart: Process 61">
              <a:extLst>
                <a:ext uri="{FF2B5EF4-FFF2-40B4-BE49-F238E27FC236}">
                  <a16:creationId xmlns:a16="http://schemas.microsoft.com/office/drawing/2014/main" id="{B357EE1C-E686-4521-A383-F663BFB8586A}"/>
                </a:ext>
              </a:extLst>
            </p:cNvPr>
            <p:cNvSpPr/>
            <p:nvPr/>
          </p:nvSpPr>
          <p:spPr>
            <a:xfrm>
              <a:off x="4123391" y="2502032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63" name="Flowchart: Process 62">
              <a:extLst>
                <a:ext uri="{FF2B5EF4-FFF2-40B4-BE49-F238E27FC236}">
                  <a16:creationId xmlns:a16="http://schemas.microsoft.com/office/drawing/2014/main" id="{B8C4E9AA-3182-4651-8EC1-7D8CB4AE429F}"/>
                </a:ext>
              </a:extLst>
            </p:cNvPr>
            <p:cNvSpPr/>
            <p:nvPr/>
          </p:nvSpPr>
          <p:spPr>
            <a:xfrm>
              <a:off x="1575263" y="3237759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64" name="Flowchart: Process 63">
              <a:extLst>
                <a:ext uri="{FF2B5EF4-FFF2-40B4-BE49-F238E27FC236}">
                  <a16:creationId xmlns:a16="http://schemas.microsoft.com/office/drawing/2014/main" id="{4BA8FC3C-72DF-4265-A7A4-7976FDD17CED}"/>
                </a:ext>
              </a:extLst>
            </p:cNvPr>
            <p:cNvSpPr/>
            <p:nvPr/>
          </p:nvSpPr>
          <p:spPr>
            <a:xfrm>
              <a:off x="2424639" y="3237759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65" name="Flowchart: Process 64">
              <a:extLst>
                <a:ext uri="{FF2B5EF4-FFF2-40B4-BE49-F238E27FC236}">
                  <a16:creationId xmlns:a16="http://schemas.microsoft.com/office/drawing/2014/main" id="{046C0FC0-271A-4977-8FAD-13837FBAD727}"/>
                </a:ext>
              </a:extLst>
            </p:cNvPr>
            <p:cNvSpPr/>
            <p:nvPr/>
          </p:nvSpPr>
          <p:spPr>
            <a:xfrm>
              <a:off x="3274015" y="3237759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66" name="Flowchart: Process 65">
              <a:extLst>
                <a:ext uri="{FF2B5EF4-FFF2-40B4-BE49-F238E27FC236}">
                  <a16:creationId xmlns:a16="http://schemas.microsoft.com/office/drawing/2014/main" id="{4DA13188-D003-458A-B4BF-C8E7245A9818}"/>
                </a:ext>
              </a:extLst>
            </p:cNvPr>
            <p:cNvSpPr/>
            <p:nvPr/>
          </p:nvSpPr>
          <p:spPr>
            <a:xfrm>
              <a:off x="4123391" y="3237759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67" name="Flowchart: Process 66">
              <a:extLst>
                <a:ext uri="{FF2B5EF4-FFF2-40B4-BE49-F238E27FC236}">
                  <a16:creationId xmlns:a16="http://schemas.microsoft.com/office/drawing/2014/main" id="{EF2EA97A-894D-417B-99DC-F4D51BAD6385}"/>
                </a:ext>
              </a:extLst>
            </p:cNvPr>
            <p:cNvSpPr/>
            <p:nvPr/>
          </p:nvSpPr>
          <p:spPr>
            <a:xfrm>
              <a:off x="1570183" y="3973486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68" name="Flowchart: Process 67">
              <a:extLst>
                <a:ext uri="{FF2B5EF4-FFF2-40B4-BE49-F238E27FC236}">
                  <a16:creationId xmlns:a16="http://schemas.microsoft.com/office/drawing/2014/main" id="{1F311C0E-B921-43ED-BA85-0DBC63433576}"/>
                </a:ext>
              </a:extLst>
            </p:cNvPr>
            <p:cNvSpPr/>
            <p:nvPr/>
          </p:nvSpPr>
          <p:spPr>
            <a:xfrm>
              <a:off x="2420067" y="3973486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69" name="Flowchart: Process 68">
              <a:extLst>
                <a:ext uri="{FF2B5EF4-FFF2-40B4-BE49-F238E27FC236}">
                  <a16:creationId xmlns:a16="http://schemas.microsoft.com/office/drawing/2014/main" id="{F97A844E-3FFE-4C9D-8B4D-9B6B4E22A658}"/>
                </a:ext>
              </a:extLst>
            </p:cNvPr>
            <p:cNvSpPr/>
            <p:nvPr/>
          </p:nvSpPr>
          <p:spPr>
            <a:xfrm>
              <a:off x="3269951" y="3973486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0" name="Flowchart: Process 69">
              <a:extLst>
                <a:ext uri="{FF2B5EF4-FFF2-40B4-BE49-F238E27FC236}">
                  <a16:creationId xmlns:a16="http://schemas.microsoft.com/office/drawing/2014/main" id="{5E43AA5A-D3D9-4C65-B519-3068AEF83CEE}"/>
                </a:ext>
              </a:extLst>
            </p:cNvPr>
            <p:cNvSpPr/>
            <p:nvPr/>
          </p:nvSpPr>
          <p:spPr>
            <a:xfrm>
              <a:off x="4119835" y="3973486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1" name="Flowchart: Process 70">
              <a:extLst>
                <a:ext uri="{FF2B5EF4-FFF2-40B4-BE49-F238E27FC236}">
                  <a16:creationId xmlns:a16="http://schemas.microsoft.com/office/drawing/2014/main" id="{602DF20E-9D0C-47F2-A218-AB617DFB7841}"/>
                </a:ext>
              </a:extLst>
            </p:cNvPr>
            <p:cNvSpPr/>
            <p:nvPr/>
          </p:nvSpPr>
          <p:spPr>
            <a:xfrm>
              <a:off x="1570183" y="4709214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2" name="Flowchart: Process 71">
              <a:extLst>
                <a:ext uri="{FF2B5EF4-FFF2-40B4-BE49-F238E27FC236}">
                  <a16:creationId xmlns:a16="http://schemas.microsoft.com/office/drawing/2014/main" id="{D93C2BE8-AA04-4491-968E-4B7B3993F69F}"/>
                </a:ext>
              </a:extLst>
            </p:cNvPr>
            <p:cNvSpPr/>
            <p:nvPr/>
          </p:nvSpPr>
          <p:spPr>
            <a:xfrm>
              <a:off x="2420067" y="4709214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102" name="Flowchart: Process 101">
              <a:extLst>
                <a:ext uri="{FF2B5EF4-FFF2-40B4-BE49-F238E27FC236}">
                  <a16:creationId xmlns:a16="http://schemas.microsoft.com/office/drawing/2014/main" id="{3994101E-9838-4FE8-AC45-F1FD0BCB48A5}"/>
                </a:ext>
              </a:extLst>
            </p:cNvPr>
            <p:cNvSpPr/>
            <p:nvPr/>
          </p:nvSpPr>
          <p:spPr>
            <a:xfrm>
              <a:off x="3269951" y="4709214"/>
              <a:ext cx="548640" cy="54864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6A24BCAE-ACBD-4D92-85F5-050A942FC569}"/>
              </a:ext>
            </a:extLst>
          </p:cNvPr>
          <p:cNvSpPr txBox="1"/>
          <p:nvPr/>
        </p:nvSpPr>
        <p:spPr>
          <a:xfrm>
            <a:off x="588353" y="5966825"/>
            <a:ext cx="67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B9B476-19DE-4D65-A2F5-63753ACB3B39}" type="slidenum"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 Cond" panose="020B0706030402020204" pitchFamily="34" charset="0"/>
              </a:rPr>
              <a:t>27</a:t>
            </a:fld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0426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268138-46B8-4562-8A0C-905676288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21" y="5694291"/>
            <a:ext cx="945026" cy="9144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6BC7B00-31ED-45E9-831E-CF10580C0C21}"/>
              </a:ext>
            </a:extLst>
          </p:cNvPr>
          <p:cNvGrpSpPr/>
          <p:nvPr/>
        </p:nvGrpSpPr>
        <p:grpSpPr>
          <a:xfrm>
            <a:off x="-2814365" y="7559418"/>
            <a:ext cx="3949700" cy="2755822"/>
            <a:chOff x="4119835" y="2502032"/>
            <a:chExt cx="3949700" cy="2755822"/>
          </a:xfrm>
        </p:grpSpPr>
        <p:sp>
          <p:nvSpPr>
            <p:cNvPr id="23" name="Flowchart: Process 22">
              <a:extLst>
                <a:ext uri="{FF2B5EF4-FFF2-40B4-BE49-F238E27FC236}">
                  <a16:creationId xmlns:a16="http://schemas.microsoft.com/office/drawing/2014/main" id="{5DE11B95-260D-4246-ACAD-CED41A3B044A}"/>
                </a:ext>
              </a:extLst>
            </p:cNvPr>
            <p:cNvSpPr/>
            <p:nvPr/>
          </p:nvSpPr>
          <p:spPr>
            <a:xfrm>
              <a:off x="4972767" y="2502032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33" name="Flowchart: Process 32">
              <a:extLst>
                <a:ext uri="{FF2B5EF4-FFF2-40B4-BE49-F238E27FC236}">
                  <a16:creationId xmlns:a16="http://schemas.microsoft.com/office/drawing/2014/main" id="{031DB175-2B2C-4CC5-A715-A5A9F9F83E49}"/>
                </a:ext>
              </a:extLst>
            </p:cNvPr>
            <p:cNvSpPr/>
            <p:nvPr/>
          </p:nvSpPr>
          <p:spPr>
            <a:xfrm>
              <a:off x="4972767" y="3237759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38" name="Flowchart: Process 37">
              <a:extLst>
                <a:ext uri="{FF2B5EF4-FFF2-40B4-BE49-F238E27FC236}">
                  <a16:creationId xmlns:a16="http://schemas.microsoft.com/office/drawing/2014/main" id="{8D842E65-A585-4E97-A2AB-1919111EB6E5}"/>
                </a:ext>
              </a:extLst>
            </p:cNvPr>
            <p:cNvSpPr/>
            <p:nvPr/>
          </p:nvSpPr>
          <p:spPr>
            <a:xfrm>
              <a:off x="4969719" y="3973486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3" name="Flowchart: Process 72">
              <a:extLst>
                <a:ext uri="{FF2B5EF4-FFF2-40B4-BE49-F238E27FC236}">
                  <a16:creationId xmlns:a16="http://schemas.microsoft.com/office/drawing/2014/main" id="{5FD8C8E5-F98B-46B3-A7AB-499082B24D15}"/>
                </a:ext>
              </a:extLst>
            </p:cNvPr>
            <p:cNvSpPr/>
            <p:nvPr/>
          </p:nvSpPr>
          <p:spPr>
            <a:xfrm>
              <a:off x="5822143" y="2502032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4" name="Flowchart: Process 73">
              <a:extLst>
                <a:ext uri="{FF2B5EF4-FFF2-40B4-BE49-F238E27FC236}">
                  <a16:creationId xmlns:a16="http://schemas.microsoft.com/office/drawing/2014/main" id="{07DB6DD2-5BA4-4170-8BD5-39F270E98CA8}"/>
                </a:ext>
              </a:extLst>
            </p:cNvPr>
            <p:cNvSpPr/>
            <p:nvPr/>
          </p:nvSpPr>
          <p:spPr>
            <a:xfrm>
              <a:off x="6671519" y="2502032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5" name="Flowchart: Process 74">
              <a:extLst>
                <a:ext uri="{FF2B5EF4-FFF2-40B4-BE49-F238E27FC236}">
                  <a16:creationId xmlns:a16="http://schemas.microsoft.com/office/drawing/2014/main" id="{EA422DC0-9692-4D3B-9A29-D113D2227E3A}"/>
                </a:ext>
              </a:extLst>
            </p:cNvPr>
            <p:cNvSpPr/>
            <p:nvPr/>
          </p:nvSpPr>
          <p:spPr>
            <a:xfrm>
              <a:off x="7520895" y="2502032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8" name="Flowchart: Process 77">
              <a:extLst>
                <a:ext uri="{FF2B5EF4-FFF2-40B4-BE49-F238E27FC236}">
                  <a16:creationId xmlns:a16="http://schemas.microsoft.com/office/drawing/2014/main" id="{88596772-554A-4E53-A8FD-4095D31ED0EF}"/>
                </a:ext>
              </a:extLst>
            </p:cNvPr>
            <p:cNvSpPr/>
            <p:nvPr/>
          </p:nvSpPr>
          <p:spPr>
            <a:xfrm>
              <a:off x="5822143" y="3237759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9" name="Flowchart: Process 78">
              <a:extLst>
                <a:ext uri="{FF2B5EF4-FFF2-40B4-BE49-F238E27FC236}">
                  <a16:creationId xmlns:a16="http://schemas.microsoft.com/office/drawing/2014/main" id="{4D18EC2E-B9BD-4F80-89E7-0F3C041500F9}"/>
                </a:ext>
              </a:extLst>
            </p:cNvPr>
            <p:cNvSpPr/>
            <p:nvPr/>
          </p:nvSpPr>
          <p:spPr>
            <a:xfrm>
              <a:off x="6671519" y="3237759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3" name="Flowchart: Process 82">
              <a:extLst>
                <a:ext uri="{FF2B5EF4-FFF2-40B4-BE49-F238E27FC236}">
                  <a16:creationId xmlns:a16="http://schemas.microsoft.com/office/drawing/2014/main" id="{BE5A02D3-D19F-4314-B1A4-BF21C70AF1E3}"/>
                </a:ext>
              </a:extLst>
            </p:cNvPr>
            <p:cNvSpPr/>
            <p:nvPr/>
          </p:nvSpPr>
          <p:spPr>
            <a:xfrm>
              <a:off x="5819603" y="3973486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4" name="Flowchart: Process 83">
              <a:extLst>
                <a:ext uri="{FF2B5EF4-FFF2-40B4-BE49-F238E27FC236}">
                  <a16:creationId xmlns:a16="http://schemas.microsoft.com/office/drawing/2014/main" id="{A94847AC-3D16-4C40-B7E6-0D6FBA1686BB}"/>
                </a:ext>
              </a:extLst>
            </p:cNvPr>
            <p:cNvSpPr/>
            <p:nvPr/>
          </p:nvSpPr>
          <p:spPr>
            <a:xfrm>
              <a:off x="6669487" y="3973486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4" name="Flowchart: Process 93">
              <a:extLst>
                <a:ext uri="{FF2B5EF4-FFF2-40B4-BE49-F238E27FC236}">
                  <a16:creationId xmlns:a16="http://schemas.microsoft.com/office/drawing/2014/main" id="{F5047110-BB44-4E0A-8EEC-F4087306AA9A}"/>
                </a:ext>
              </a:extLst>
            </p:cNvPr>
            <p:cNvSpPr/>
            <p:nvPr/>
          </p:nvSpPr>
          <p:spPr>
            <a:xfrm>
              <a:off x="4119835" y="4709214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5" name="Flowchart: Process 94">
              <a:extLst>
                <a:ext uri="{FF2B5EF4-FFF2-40B4-BE49-F238E27FC236}">
                  <a16:creationId xmlns:a16="http://schemas.microsoft.com/office/drawing/2014/main" id="{0EF4BA52-3AFC-4410-9314-F2079FA721E1}"/>
                </a:ext>
              </a:extLst>
            </p:cNvPr>
            <p:cNvSpPr/>
            <p:nvPr/>
          </p:nvSpPr>
          <p:spPr>
            <a:xfrm>
              <a:off x="4969719" y="4709214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6" name="Flowchart: Process 95">
              <a:extLst>
                <a:ext uri="{FF2B5EF4-FFF2-40B4-BE49-F238E27FC236}">
                  <a16:creationId xmlns:a16="http://schemas.microsoft.com/office/drawing/2014/main" id="{707AC5A9-92D4-4EF4-ADEF-4AA81429F562}"/>
                </a:ext>
              </a:extLst>
            </p:cNvPr>
            <p:cNvSpPr/>
            <p:nvPr/>
          </p:nvSpPr>
          <p:spPr>
            <a:xfrm>
              <a:off x="5819603" y="4709214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7" name="Flowchart: Process 96">
              <a:extLst>
                <a:ext uri="{FF2B5EF4-FFF2-40B4-BE49-F238E27FC236}">
                  <a16:creationId xmlns:a16="http://schemas.microsoft.com/office/drawing/2014/main" id="{96FFBB85-831A-4307-8E5F-245F1892CE59}"/>
                </a:ext>
              </a:extLst>
            </p:cNvPr>
            <p:cNvSpPr/>
            <p:nvPr/>
          </p:nvSpPr>
          <p:spPr>
            <a:xfrm>
              <a:off x="6669487" y="4709214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92D2CC7-671A-4B31-AA8F-647CAF6148CD}"/>
              </a:ext>
            </a:extLst>
          </p:cNvPr>
          <p:cNvGrpSpPr/>
          <p:nvPr/>
        </p:nvGrpSpPr>
        <p:grpSpPr>
          <a:xfrm>
            <a:off x="2083052" y="8569465"/>
            <a:ext cx="3098292" cy="2755822"/>
            <a:chOff x="7519371" y="2502032"/>
            <a:chExt cx="3098292" cy="2755822"/>
          </a:xfrm>
        </p:grpSpPr>
        <p:sp>
          <p:nvSpPr>
            <p:cNvPr id="76" name="Flowchart: Process 75">
              <a:extLst>
                <a:ext uri="{FF2B5EF4-FFF2-40B4-BE49-F238E27FC236}">
                  <a16:creationId xmlns:a16="http://schemas.microsoft.com/office/drawing/2014/main" id="{E812FFC1-81BD-44EB-A63B-2AD395966B56}"/>
                </a:ext>
              </a:extLst>
            </p:cNvPr>
            <p:cNvSpPr/>
            <p:nvPr/>
          </p:nvSpPr>
          <p:spPr>
            <a:xfrm>
              <a:off x="8370271" y="2502032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7" name="Flowchart: Process 76">
              <a:extLst>
                <a:ext uri="{FF2B5EF4-FFF2-40B4-BE49-F238E27FC236}">
                  <a16:creationId xmlns:a16="http://schemas.microsoft.com/office/drawing/2014/main" id="{1FE9A56C-357D-464E-A53A-BBF03F74F324}"/>
                </a:ext>
              </a:extLst>
            </p:cNvPr>
            <p:cNvSpPr/>
            <p:nvPr/>
          </p:nvSpPr>
          <p:spPr>
            <a:xfrm>
              <a:off x="9219647" y="2502032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0" name="Flowchart: Process 79">
              <a:extLst>
                <a:ext uri="{FF2B5EF4-FFF2-40B4-BE49-F238E27FC236}">
                  <a16:creationId xmlns:a16="http://schemas.microsoft.com/office/drawing/2014/main" id="{3D3A1800-7105-4433-92E5-69626332E424}"/>
                </a:ext>
              </a:extLst>
            </p:cNvPr>
            <p:cNvSpPr/>
            <p:nvPr/>
          </p:nvSpPr>
          <p:spPr>
            <a:xfrm>
              <a:off x="7520895" y="3237759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1" name="Flowchart: Process 80">
              <a:extLst>
                <a:ext uri="{FF2B5EF4-FFF2-40B4-BE49-F238E27FC236}">
                  <a16:creationId xmlns:a16="http://schemas.microsoft.com/office/drawing/2014/main" id="{B03149E5-611D-48A2-825F-3AF10BE64732}"/>
                </a:ext>
              </a:extLst>
            </p:cNvPr>
            <p:cNvSpPr/>
            <p:nvPr/>
          </p:nvSpPr>
          <p:spPr>
            <a:xfrm>
              <a:off x="8370271" y="3237759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2" name="Flowchart: Process 81">
              <a:extLst>
                <a:ext uri="{FF2B5EF4-FFF2-40B4-BE49-F238E27FC236}">
                  <a16:creationId xmlns:a16="http://schemas.microsoft.com/office/drawing/2014/main" id="{02773B42-D9B4-4AD4-A4B9-E0CF07FEAAB3}"/>
                </a:ext>
              </a:extLst>
            </p:cNvPr>
            <p:cNvSpPr/>
            <p:nvPr/>
          </p:nvSpPr>
          <p:spPr>
            <a:xfrm>
              <a:off x="9219647" y="3237759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5" name="Flowchart: Process 84">
              <a:extLst>
                <a:ext uri="{FF2B5EF4-FFF2-40B4-BE49-F238E27FC236}">
                  <a16:creationId xmlns:a16="http://schemas.microsoft.com/office/drawing/2014/main" id="{EEF40B30-758F-4C53-94DA-729F7B2EAFA4}"/>
                </a:ext>
              </a:extLst>
            </p:cNvPr>
            <p:cNvSpPr/>
            <p:nvPr/>
          </p:nvSpPr>
          <p:spPr>
            <a:xfrm>
              <a:off x="7519371" y="3973486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6" name="Flowchart: Process 85">
              <a:extLst>
                <a:ext uri="{FF2B5EF4-FFF2-40B4-BE49-F238E27FC236}">
                  <a16:creationId xmlns:a16="http://schemas.microsoft.com/office/drawing/2014/main" id="{CA12C829-0192-475A-ADCF-585AD563285D}"/>
                </a:ext>
              </a:extLst>
            </p:cNvPr>
            <p:cNvSpPr/>
            <p:nvPr/>
          </p:nvSpPr>
          <p:spPr>
            <a:xfrm>
              <a:off x="8369255" y="3973486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7" name="Flowchart: Process 86">
              <a:extLst>
                <a:ext uri="{FF2B5EF4-FFF2-40B4-BE49-F238E27FC236}">
                  <a16:creationId xmlns:a16="http://schemas.microsoft.com/office/drawing/2014/main" id="{5F2AB498-4049-4F32-B1EC-0E284DD0A9DD}"/>
                </a:ext>
              </a:extLst>
            </p:cNvPr>
            <p:cNvSpPr/>
            <p:nvPr/>
          </p:nvSpPr>
          <p:spPr>
            <a:xfrm>
              <a:off x="9219139" y="3973486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8" name="Flowchart: Process 87">
              <a:extLst>
                <a:ext uri="{FF2B5EF4-FFF2-40B4-BE49-F238E27FC236}">
                  <a16:creationId xmlns:a16="http://schemas.microsoft.com/office/drawing/2014/main" id="{97E1D966-6357-48DC-85F1-192BF5A85221}"/>
                </a:ext>
              </a:extLst>
            </p:cNvPr>
            <p:cNvSpPr/>
            <p:nvPr/>
          </p:nvSpPr>
          <p:spPr>
            <a:xfrm>
              <a:off x="10069023" y="2516973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9" name="Flowchart: Process 88">
              <a:extLst>
                <a:ext uri="{FF2B5EF4-FFF2-40B4-BE49-F238E27FC236}">
                  <a16:creationId xmlns:a16="http://schemas.microsoft.com/office/drawing/2014/main" id="{506288EA-620A-4DA6-846D-A0296A190ACC}"/>
                </a:ext>
              </a:extLst>
            </p:cNvPr>
            <p:cNvSpPr/>
            <p:nvPr/>
          </p:nvSpPr>
          <p:spPr>
            <a:xfrm>
              <a:off x="10069023" y="3237759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0" name="Flowchart: Process 89">
              <a:extLst>
                <a:ext uri="{FF2B5EF4-FFF2-40B4-BE49-F238E27FC236}">
                  <a16:creationId xmlns:a16="http://schemas.microsoft.com/office/drawing/2014/main" id="{5767128E-01F5-4DD6-8D76-815ADE12F879}"/>
                </a:ext>
              </a:extLst>
            </p:cNvPr>
            <p:cNvSpPr/>
            <p:nvPr/>
          </p:nvSpPr>
          <p:spPr>
            <a:xfrm>
              <a:off x="10069023" y="3973486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8" name="Flowchart: Process 97">
              <a:extLst>
                <a:ext uri="{FF2B5EF4-FFF2-40B4-BE49-F238E27FC236}">
                  <a16:creationId xmlns:a16="http://schemas.microsoft.com/office/drawing/2014/main" id="{DB561618-ED6C-444E-B91F-79918B73B257}"/>
                </a:ext>
              </a:extLst>
            </p:cNvPr>
            <p:cNvSpPr/>
            <p:nvPr/>
          </p:nvSpPr>
          <p:spPr>
            <a:xfrm>
              <a:off x="7519371" y="4709214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9" name="Flowchart: Process 98">
              <a:extLst>
                <a:ext uri="{FF2B5EF4-FFF2-40B4-BE49-F238E27FC236}">
                  <a16:creationId xmlns:a16="http://schemas.microsoft.com/office/drawing/2014/main" id="{B06EA7E0-265D-406F-98DF-8DD86C2EA86B}"/>
                </a:ext>
              </a:extLst>
            </p:cNvPr>
            <p:cNvSpPr/>
            <p:nvPr/>
          </p:nvSpPr>
          <p:spPr>
            <a:xfrm>
              <a:off x="8369255" y="4709214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100" name="Flowchart: Process 99">
              <a:extLst>
                <a:ext uri="{FF2B5EF4-FFF2-40B4-BE49-F238E27FC236}">
                  <a16:creationId xmlns:a16="http://schemas.microsoft.com/office/drawing/2014/main" id="{82954BEC-068E-4DA6-B232-7A6D7216086A}"/>
                </a:ext>
              </a:extLst>
            </p:cNvPr>
            <p:cNvSpPr/>
            <p:nvPr/>
          </p:nvSpPr>
          <p:spPr>
            <a:xfrm>
              <a:off x="9219139" y="4709214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101" name="Flowchart: Process 100">
              <a:extLst>
                <a:ext uri="{FF2B5EF4-FFF2-40B4-BE49-F238E27FC236}">
                  <a16:creationId xmlns:a16="http://schemas.microsoft.com/office/drawing/2014/main" id="{8D87FB58-B898-46A8-B811-B8C9817972B8}"/>
                </a:ext>
              </a:extLst>
            </p:cNvPr>
            <p:cNvSpPr/>
            <p:nvPr/>
          </p:nvSpPr>
          <p:spPr>
            <a:xfrm>
              <a:off x="10069023" y="4709214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E37DCCB2-95CF-44B3-903A-503933139EC1}"/>
              </a:ext>
            </a:extLst>
          </p:cNvPr>
          <p:cNvSpPr txBox="1"/>
          <p:nvPr/>
        </p:nvSpPr>
        <p:spPr>
          <a:xfrm>
            <a:off x="584200" y="478972"/>
            <a:ext cx="1160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A5CF5F"/>
                </a:solidFill>
                <a:latin typeface="Franklin Gothic Demi Cond" panose="020B0706030402020204" pitchFamily="34" charset="0"/>
              </a:rPr>
              <a:t>Counties constrained by the budget cap</a:t>
            </a:r>
            <a:r>
              <a:rPr lang="en-US" sz="3200">
                <a:solidFill>
                  <a:srgbClr val="104282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anose="020B0706030402020204" pitchFamily="34" charset="0"/>
              </a:rPr>
              <a:t>had no available forgone increases.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31EA961-5FA5-44FB-8950-2A623C8BB410}"/>
              </a:ext>
            </a:extLst>
          </p:cNvPr>
          <p:cNvSpPr/>
          <p:nvPr/>
        </p:nvSpPr>
        <p:spPr>
          <a:xfrm>
            <a:off x="584321" y="183922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Franklin Gothic Demi Cond" panose="020B0706030402020204" pitchFamily="34" charset="0"/>
              </a:rPr>
              <a:t>Median available forgone increases </a:t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latin typeface="Franklin Gothic Demi Cond" panose="020B0706030402020204" pitchFamily="34" charset="0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Franklin Gothic Demi Cond" panose="020B0706030402020204" pitchFamily="34" charset="0"/>
              </a:rPr>
              <a:t>in county fiscal year 2018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A154E313-1440-4EC6-AB7F-694C541457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7503021"/>
              </p:ext>
            </p:extLst>
          </p:nvPr>
        </p:nvGraphicFramePr>
        <p:xfrm>
          <a:off x="2032000" y="719667"/>
          <a:ext cx="8128000" cy="5083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22247CB-0BC4-40D2-98E1-59A53BC2F12D}"/>
              </a:ext>
            </a:extLst>
          </p:cNvPr>
          <p:cNvSpPr txBox="1"/>
          <p:nvPr/>
        </p:nvSpPr>
        <p:spPr>
          <a:xfrm>
            <a:off x="2781300" y="4972542"/>
            <a:ext cx="17505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A5CF5F"/>
                </a:solidFill>
                <a:latin typeface="Franklin Gothic Demi Cond" panose="020B0706030402020204" pitchFamily="34" charset="0"/>
              </a:rPr>
              <a:t>$20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090023B-62FA-45CA-B42C-0C32DE9C474E}"/>
              </a:ext>
            </a:extLst>
          </p:cNvPr>
          <p:cNvSpPr txBox="1"/>
          <p:nvPr/>
        </p:nvSpPr>
        <p:spPr>
          <a:xfrm>
            <a:off x="6979815" y="1777670"/>
            <a:ext cx="2348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Franklin Gothic Demi Cond" panose="020B0706030402020204" pitchFamily="34" charset="0"/>
              </a:rPr>
              <a:t>$490,294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B6A79D6-895C-4AEC-B417-3369F3FEDF9B}"/>
              </a:ext>
            </a:extLst>
          </p:cNvPr>
          <p:cNvSpPr txBox="1"/>
          <p:nvPr/>
        </p:nvSpPr>
        <p:spPr>
          <a:xfrm>
            <a:off x="7130290" y="4986405"/>
            <a:ext cx="2290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Franklin Gothic Demi Cond" panose="020B0706030402020204" pitchFamily="34" charset="0"/>
              </a:rPr>
              <a:t>All others</a:t>
            </a:r>
            <a:br>
              <a:rPr lang="en-US" sz="2000">
                <a:solidFill>
                  <a:schemeClr val="bg1"/>
                </a:solidFill>
                <a:latin typeface="Franklin Gothic Demi Cond" panose="020B0706030402020204" pitchFamily="34" charset="0"/>
              </a:rPr>
            </a:br>
            <a:r>
              <a:rPr lang="en-US" sz="2000">
                <a:solidFill>
                  <a:schemeClr val="bg1"/>
                </a:solidFill>
                <a:latin typeface="Franklin Gothic Demi Cond" panose="020B0706030402020204" pitchFamily="34" charset="0"/>
              </a:rPr>
              <a:t>(29 counties)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B6ACF5E-0DA4-419E-911D-FED29E313013}"/>
              </a:ext>
            </a:extLst>
          </p:cNvPr>
          <p:cNvSpPr txBox="1"/>
          <p:nvPr/>
        </p:nvSpPr>
        <p:spPr>
          <a:xfrm>
            <a:off x="2740419" y="5629471"/>
            <a:ext cx="1750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A5CF5F"/>
                </a:solidFill>
                <a:latin typeface="Franklin Gothic Demi Cond" panose="020B0706030402020204" pitchFamily="34" charset="0"/>
              </a:rPr>
              <a:t>(15 counties)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C402533-7390-4E17-AD95-70EA329935AC}"/>
              </a:ext>
            </a:extLst>
          </p:cNvPr>
          <p:cNvSpPr txBox="1"/>
          <p:nvPr/>
        </p:nvSpPr>
        <p:spPr>
          <a:xfrm>
            <a:off x="588353" y="5966825"/>
            <a:ext cx="67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B9B476-19DE-4D65-A2F5-63753ACB3B39}" type="slidenum"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 Cond" panose="020B0706030402020204" pitchFamily="34" charset="0"/>
              </a:rPr>
              <a:t>28</a:t>
            </a:fld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8403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268138-46B8-4562-8A0C-905676288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21" y="5694291"/>
            <a:ext cx="945026" cy="9144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F39C177-E15C-4798-B65B-8BF6C4FC3855}"/>
              </a:ext>
            </a:extLst>
          </p:cNvPr>
          <p:cNvGrpSpPr/>
          <p:nvPr/>
        </p:nvGrpSpPr>
        <p:grpSpPr>
          <a:xfrm>
            <a:off x="1530856" y="2339373"/>
            <a:ext cx="3101848" cy="2755822"/>
            <a:chOff x="1570183" y="2502032"/>
            <a:chExt cx="3101848" cy="2755822"/>
          </a:xfrm>
          <a:solidFill>
            <a:srgbClr val="A5CF5F"/>
          </a:solidFill>
        </p:grpSpPr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73D527E7-AF15-4BA9-88C6-18972B9AB3D0}"/>
                </a:ext>
              </a:extLst>
            </p:cNvPr>
            <p:cNvSpPr/>
            <p:nvPr/>
          </p:nvSpPr>
          <p:spPr>
            <a:xfrm>
              <a:off x="1575263" y="2502032"/>
              <a:ext cx="548640" cy="548640"/>
            </a:xfrm>
            <a:prstGeom prst="flowChartProcess">
              <a:avLst/>
            </a:prstGeom>
            <a:solidFill>
              <a:srgbClr val="27A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20" name="Flowchart: Process 19">
              <a:extLst>
                <a:ext uri="{FF2B5EF4-FFF2-40B4-BE49-F238E27FC236}">
                  <a16:creationId xmlns:a16="http://schemas.microsoft.com/office/drawing/2014/main" id="{14E99112-9583-481A-BFDD-0576770AB1F5}"/>
                </a:ext>
              </a:extLst>
            </p:cNvPr>
            <p:cNvSpPr/>
            <p:nvPr/>
          </p:nvSpPr>
          <p:spPr>
            <a:xfrm>
              <a:off x="2424639" y="2502032"/>
              <a:ext cx="548640" cy="548640"/>
            </a:xfrm>
            <a:prstGeom prst="flowChartProcess">
              <a:avLst/>
            </a:prstGeom>
            <a:solidFill>
              <a:srgbClr val="27A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21" name="Flowchart: Process 20">
              <a:extLst>
                <a:ext uri="{FF2B5EF4-FFF2-40B4-BE49-F238E27FC236}">
                  <a16:creationId xmlns:a16="http://schemas.microsoft.com/office/drawing/2014/main" id="{035CDF79-BFEE-4419-9558-18A01A677EC1}"/>
                </a:ext>
              </a:extLst>
            </p:cNvPr>
            <p:cNvSpPr/>
            <p:nvPr/>
          </p:nvSpPr>
          <p:spPr>
            <a:xfrm>
              <a:off x="3274015" y="2502032"/>
              <a:ext cx="548640" cy="548640"/>
            </a:xfrm>
            <a:prstGeom prst="flowChartProcess">
              <a:avLst/>
            </a:prstGeom>
            <a:solidFill>
              <a:srgbClr val="27A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22" name="Flowchart: Process 21">
              <a:extLst>
                <a:ext uri="{FF2B5EF4-FFF2-40B4-BE49-F238E27FC236}">
                  <a16:creationId xmlns:a16="http://schemas.microsoft.com/office/drawing/2014/main" id="{D91A83B4-2951-4544-9562-28BA74F5C2F5}"/>
                </a:ext>
              </a:extLst>
            </p:cNvPr>
            <p:cNvSpPr/>
            <p:nvPr/>
          </p:nvSpPr>
          <p:spPr>
            <a:xfrm>
              <a:off x="4123391" y="2502032"/>
              <a:ext cx="548640" cy="548640"/>
            </a:xfrm>
            <a:prstGeom prst="flowChartProcess">
              <a:avLst/>
            </a:prstGeom>
            <a:solidFill>
              <a:srgbClr val="27A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29" name="Flowchart: Process 28">
              <a:extLst>
                <a:ext uri="{FF2B5EF4-FFF2-40B4-BE49-F238E27FC236}">
                  <a16:creationId xmlns:a16="http://schemas.microsoft.com/office/drawing/2014/main" id="{36A15AC3-BC17-47FA-8085-5117C7CAEBE2}"/>
                </a:ext>
              </a:extLst>
            </p:cNvPr>
            <p:cNvSpPr/>
            <p:nvPr/>
          </p:nvSpPr>
          <p:spPr>
            <a:xfrm>
              <a:off x="1575263" y="3237759"/>
              <a:ext cx="548640" cy="548640"/>
            </a:xfrm>
            <a:prstGeom prst="flowChartProcess">
              <a:avLst/>
            </a:prstGeom>
            <a:solidFill>
              <a:srgbClr val="27A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30" name="Flowchart: Process 29">
              <a:extLst>
                <a:ext uri="{FF2B5EF4-FFF2-40B4-BE49-F238E27FC236}">
                  <a16:creationId xmlns:a16="http://schemas.microsoft.com/office/drawing/2014/main" id="{F604D336-2356-4539-BA51-A0EF21FD2564}"/>
                </a:ext>
              </a:extLst>
            </p:cNvPr>
            <p:cNvSpPr/>
            <p:nvPr/>
          </p:nvSpPr>
          <p:spPr>
            <a:xfrm>
              <a:off x="2424639" y="3237759"/>
              <a:ext cx="548640" cy="548640"/>
            </a:xfrm>
            <a:prstGeom prst="flowChartProcess">
              <a:avLst/>
            </a:prstGeom>
            <a:solidFill>
              <a:srgbClr val="27A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31" name="Flowchart: Process 30">
              <a:extLst>
                <a:ext uri="{FF2B5EF4-FFF2-40B4-BE49-F238E27FC236}">
                  <a16:creationId xmlns:a16="http://schemas.microsoft.com/office/drawing/2014/main" id="{EBB62A2B-6725-460F-8004-106D08D14195}"/>
                </a:ext>
              </a:extLst>
            </p:cNvPr>
            <p:cNvSpPr/>
            <p:nvPr/>
          </p:nvSpPr>
          <p:spPr>
            <a:xfrm>
              <a:off x="3274015" y="3237759"/>
              <a:ext cx="548640" cy="548640"/>
            </a:xfrm>
            <a:prstGeom prst="flowChartProcess">
              <a:avLst/>
            </a:prstGeom>
            <a:solidFill>
              <a:srgbClr val="27A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32" name="Flowchart: Process 31">
              <a:extLst>
                <a:ext uri="{FF2B5EF4-FFF2-40B4-BE49-F238E27FC236}">
                  <a16:creationId xmlns:a16="http://schemas.microsoft.com/office/drawing/2014/main" id="{526701ED-1574-4DBA-A0EE-B5ED6630856C}"/>
                </a:ext>
              </a:extLst>
            </p:cNvPr>
            <p:cNvSpPr/>
            <p:nvPr/>
          </p:nvSpPr>
          <p:spPr>
            <a:xfrm>
              <a:off x="4123391" y="3237759"/>
              <a:ext cx="548640" cy="548640"/>
            </a:xfrm>
            <a:prstGeom prst="flowChartProcess">
              <a:avLst/>
            </a:prstGeom>
            <a:solidFill>
              <a:srgbClr val="27A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34" name="Flowchart: Process 33">
              <a:extLst>
                <a:ext uri="{FF2B5EF4-FFF2-40B4-BE49-F238E27FC236}">
                  <a16:creationId xmlns:a16="http://schemas.microsoft.com/office/drawing/2014/main" id="{69ACC0FD-6F1D-40A1-B3C3-9081A25BC8EF}"/>
                </a:ext>
              </a:extLst>
            </p:cNvPr>
            <p:cNvSpPr/>
            <p:nvPr/>
          </p:nvSpPr>
          <p:spPr>
            <a:xfrm>
              <a:off x="1570183" y="3973486"/>
              <a:ext cx="548640" cy="548640"/>
            </a:xfrm>
            <a:prstGeom prst="flowChartProcess">
              <a:avLst/>
            </a:prstGeom>
            <a:solidFill>
              <a:srgbClr val="27A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35" name="Flowchart: Process 34">
              <a:extLst>
                <a:ext uri="{FF2B5EF4-FFF2-40B4-BE49-F238E27FC236}">
                  <a16:creationId xmlns:a16="http://schemas.microsoft.com/office/drawing/2014/main" id="{194A1139-36A2-4941-9BCC-4FCE7F592182}"/>
                </a:ext>
              </a:extLst>
            </p:cNvPr>
            <p:cNvSpPr/>
            <p:nvPr/>
          </p:nvSpPr>
          <p:spPr>
            <a:xfrm>
              <a:off x="2420067" y="3973486"/>
              <a:ext cx="548640" cy="548640"/>
            </a:xfrm>
            <a:prstGeom prst="flowChartProcess">
              <a:avLst/>
            </a:prstGeom>
            <a:solidFill>
              <a:srgbClr val="27A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36" name="Flowchart: Process 35">
              <a:extLst>
                <a:ext uri="{FF2B5EF4-FFF2-40B4-BE49-F238E27FC236}">
                  <a16:creationId xmlns:a16="http://schemas.microsoft.com/office/drawing/2014/main" id="{B1C7D5D9-9602-4205-BA2F-112A61657DC3}"/>
                </a:ext>
              </a:extLst>
            </p:cNvPr>
            <p:cNvSpPr/>
            <p:nvPr/>
          </p:nvSpPr>
          <p:spPr>
            <a:xfrm>
              <a:off x="3269951" y="3973486"/>
              <a:ext cx="548640" cy="548640"/>
            </a:xfrm>
            <a:prstGeom prst="flowChartProcess">
              <a:avLst/>
            </a:prstGeom>
            <a:solidFill>
              <a:srgbClr val="27A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1" name="Flowchart: Process 90">
              <a:extLst>
                <a:ext uri="{FF2B5EF4-FFF2-40B4-BE49-F238E27FC236}">
                  <a16:creationId xmlns:a16="http://schemas.microsoft.com/office/drawing/2014/main" id="{4863F191-EB18-4E91-A4CC-3FD0EECDB114}"/>
                </a:ext>
              </a:extLst>
            </p:cNvPr>
            <p:cNvSpPr/>
            <p:nvPr/>
          </p:nvSpPr>
          <p:spPr>
            <a:xfrm>
              <a:off x="1570183" y="4709214"/>
              <a:ext cx="548640" cy="548640"/>
            </a:xfrm>
            <a:prstGeom prst="flowChartProcess">
              <a:avLst/>
            </a:prstGeom>
            <a:solidFill>
              <a:srgbClr val="27A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2" name="Flowchart: Process 91">
              <a:extLst>
                <a:ext uri="{FF2B5EF4-FFF2-40B4-BE49-F238E27FC236}">
                  <a16:creationId xmlns:a16="http://schemas.microsoft.com/office/drawing/2014/main" id="{6B9751BD-EDC3-45A8-A41C-154395D29B10}"/>
                </a:ext>
              </a:extLst>
            </p:cNvPr>
            <p:cNvSpPr/>
            <p:nvPr/>
          </p:nvSpPr>
          <p:spPr>
            <a:xfrm>
              <a:off x="2420067" y="4709214"/>
              <a:ext cx="548640" cy="548640"/>
            </a:xfrm>
            <a:prstGeom prst="flowChartProcess">
              <a:avLst/>
            </a:prstGeom>
            <a:solidFill>
              <a:srgbClr val="27A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3" name="Flowchart: Process 92">
              <a:extLst>
                <a:ext uri="{FF2B5EF4-FFF2-40B4-BE49-F238E27FC236}">
                  <a16:creationId xmlns:a16="http://schemas.microsoft.com/office/drawing/2014/main" id="{D2EDB2A2-5C39-406A-A49C-86A474065B68}"/>
                </a:ext>
              </a:extLst>
            </p:cNvPr>
            <p:cNvSpPr/>
            <p:nvPr/>
          </p:nvSpPr>
          <p:spPr>
            <a:xfrm>
              <a:off x="3269951" y="4709214"/>
              <a:ext cx="548640" cy="548640"/>
            </a:xfrm>
            <a:prstGeom prst="flowChartProcess">
              <a:avLst/>
            </a:prstGeom>
            <a:solidFill>
              <a:srgbClr val="27A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6BC7B00-31ED-45E9-831E-CF10580C0C21}"/>
              </a:ext>
            </a:extLst>
          </p:cNvPr>
          <p:cNvGrpSpPr/>
          <p:nvPr/>
        </p:nvGrpSpPr>
        <p:grpSpPr>
          <a:xfrm>
            <a:off x="-2814365" y="7559418"/>
            <a:ext cx="3949700" cy="2755822"/>
            <a:chOff x="4119835" y="2502032"/>
            <a:chExt cx="3949700" cy="2755822"/>
          </a:xfrm>
        </p:grpSpPr>
        <p:sp>
          <p:nvSpPr>
            <p:cNvPr id="23" name="Flowchart: Process 22">
              <a:extLst>
                <a:ext uri="{FF2B5EF4-FFF2-40B4-BE49-F238E27FC236}">
                  <a16:creationId xmlns:a16="http://schemas.microsoft.com/office/drawing/2014/main" id="{5DE11B95-260D-4246-ACAD-CED41A3B044A}"/>
                </a:ext>
              </a:extLst>
            </p:cNvPr>
            <p:cNvSpPr/>
            <p:nvPr/>
          </p:nvSpPr>
          <p:spPr>
            <a:xfrm>
              <a:off x="4972767" y="2502032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33" name="Flowchart: Process 32">
              <a:extLst>
                <a:ext uri="{FF2B5EF4-FFF2-40B4-BE49-F238E27FC236}">
                  <a16:creationId xmlns:a16="http://schemas.microsoft.com/office/drawing/2014/main" id="{031DB175-2B2C-4CC5-A715-A5A9F9F83E49}"/>
                </a:ext>
              </a:extLst>
            </p:cNvPr>
            <p:cNvSpPr/>
            <p:nvPr/>
          </p:nvSpPr>
          <p:spPr>
            <a:xfrm>
              <a:off x="4972767" y="3237759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38" name="Flowchart: Process 37">
              <a:extLst>
                <a:ext uri="{FF2B5EF4-FFF2-40B4-BE49-F238E27FC236}">
                  <a16:creationId xmlns:a16="http://schemas.microsoft.com/office/drawing/2014/main" id="{8D842E65-A585-4E97-A2AB-1919111EB6E5}"/>
                </a:ext>
              </a:extLst>
            </p:cNvPr>
            <p:cNvSpPr/>
            <p:nvPr/>
          </p:nvSpPr>
          <p:spPr>
            <a:xfrm>
              <a:off x="4969719" y="3973486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3" name="Flowchart: Process 72">
              <a:extLst>
                <a:ext uri="{FF2B5EF4-FFF2-40B4-BE49-F238E27FC236}">
                  <a16:creationId xmlns:a16="http://schemas.microsoft.com/office/drawing/2014/main" id="{5FD8C8E5-F98B-46B3-A7AB-499082B24D15}"/>
                </a:ext>
              </a:extLst>
            </p:cNvPr>
            <p:cNvSpPr/>
            <p:nvPr/>
          </p:nvSpPr>
          <p:spPr>
            <a:xfrm>
              <a:off x="5822143" y="2502032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4" name="Flowchart: Process 73">
              <a:extLst>
                <a:ext uri="{FF2B5EF4-FFF2-40B4-BE49-F238E27FC236}">
                  <a16:creationId xmlns:a16="http://schemas.microsoft.com/office/drawing/2014/main" id="{07DB6DD2-5BA4-4170-8BD5-39F270E98CA8}"/>
                </a:ext>
              </a:extLst>
            </p:cNvPr>
            <p:cNvSpPr/>
            <p:nvPr/>
          </p:nvSpPr>
          <p:spPr>
            <a:xfrm>
              <a:off x="6671519" y="2502032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5" name="Flowchart: Process 74">
              <a:extLst>
                <a:ext uri="{FF2B5EF4-FFF2-40B4-BE49-F238E27FC236}">
                  <a16:creationId xmlns:a16="http://schemas.microsoft.com/office/drawing/2014/main" id="{EA422DC0-9692-4D3B-9A29-D113D2227E3A}"/>
                </a:ext>
              </a:extLst>
            </p:cNvPr>
            <p:cNvSpPr/>
            <p:nvPr/>
          </p:nvSpPr>
          <p:spPr>
            <a:xfrm>
              <a:off x="7520895" y="2502032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8" name="Flowchart: Process 77">
              <a:extLst>
                <a:ext uri="{FF2B5EF4-FFF2-40B4-BE49-F238E27FC236}">
                  <a16:creationId xmlns:a16="http://schemas.microsoft.com/office/drawing/2014/main" id="{88596772-554A-4E53-A8FD-4095D31ED0EF}"/>
                </a:ext>
              </a:extLst>
            </p:cNvPr>
            <p:cNvSpPr/>
            <p:nvPr/>
          </p:nvSpPr>
          <p:spPr>
            <a:xfrm>
              <a:off x="5822143" y="3237759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9" name="Flowchart: Process 78">
              <a:extLst>
                <a:ext uri="{FF2B5EF4-FFF2-40B4-BE49-F238E27FC236}">
                  <a16:creationId xmlns:a16="http://schemas.microsoft.com/office/drawing/2014/main" id="{4D18EC2E-B9BD-4F80-89E7-0F3C041500F9}"/>
                </a:ext>
              </a:extLst>
            </p:cNvPr>
            <p:cNvSpPr/>
            <p:nvPr/>
          </p:nvSpPr>
          <p:spPr>
            <a:xfrm>
              <a:off x="6671519" y="3237759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3" name="Flowchart: Process 82">
              <a:extLst>
                <a:ext uri="{FF2B5EF4-FFF2-40B4-BE49-F238E27FC236}">
                  <a16:creationId xmlns:a16="http://schemas.microsoft.com/office/drawing/2014/main" id="{BE5A02D3-D19F-4314-B1A4-BF21C70AF1E3}"/>
                </a:ext>
              </a:extLst>
            </p:cNvPr>
            <p:cNvSpPr/>
            <p:nvPr/>
          </p:nvSpPr>
          <p:spPr>
            <a:xfrm>
              <a:off x="5819603" y="3973486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4" name="Flowchart: Process 83">
              <a:extLst>
                <a:ext uri="{FF2B5EF4-FFF2-40B4-BE49-F238E27FC236}">
                  <a16:creationId xmlns:a16="http://schemas.microsoft.com/office/drawing/2014/main" id="{A94847AC-3D16-4C40-B7E6-0D6FBA1686BB}"/>
                </a:ext>
              </a:extLst>
            </p:cNvPr>
            <p:cNvSpPr/>
            <p:nvPr/>
          </p:nvSpPr>
          <p:spPr>
            <a:xfrm>
              <a:off x="6669487" y="3973486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4" name="Flowchart: Process 93">
              <a:extLst>
                <a:ext uri="{FF2B5EF4-FFF2-40B4-BE49-F238E27FC236}">
                  <a16:creationId xmlns:a16="http://schemas.microsoft.com/office/drawing/2014/main" id="{F5047110-BB44-4E0A-8EEC-F4087306AA9A}"/>
                </a:ext>
              </a:extLst>
            </p:cNvPr>
            <p:cNvSpPr/>
            <p:nvPr/>
          </p:nvSpPr>
          <p:spPr>
            <a:xfrm>
              <a:off x="4119835" y="4709214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5" name="Flowchart: Process 94">
              <a:extLst>
                <a:ext uri="{FF2B5EF4-FFF2-40B4-BE49-F238E27FC236}">
                  <a16:creationId xmlns:a16="http://schemas.microsoft.com/office/drawing/2014/main" id="{0EF4BA52-3AFC-4410-9314-F2079FA721E1}"/>
                </a:ext>
              </a:extLst>
            </p:cNvPr>
            <p:cNvSpPr/>
            <p:nvPr/>
          </p:nvSpPr>
          <p:spPr>
            <a:xfrm>
              <a:off x="4969719" y="4709214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6" name="Flowchart: Process 95">
              <a:extLst>
                <a:ext uri="{FF2B5EF4-FFF2-40B4-BE49-F238E27FC236}">
                  <a16:creationId xmlns:a16="http://schemas.microsoft.com/office/drawing/2014/main" id="{707AC5A9-92D4-4EF4-ADEF-4AA81429F562}"/>
                </a:ext>
              </a:extLst>
            </p:cNvPr>
            <p:cNvSpPr/>
            <p:nvPr/>
          </p:nvSpPr>
          <p:spPr>
            <a:xfrm>
              <a:off x="5819603" y="4709214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7" name="Flowchart: Process 96">
              <a:extLst>
                <a:ext uri="{FF2B5EF4-FFF2-40B4-BE49-F238E27FC236}">
                  <a16:creationId xmlns:a16="http://schemas.microsoft.com/office/drawing/2014/main" id="{96FFBB85-831A-4307-8E5F-245F1892CE59}"/>
                </a:ext>
              </a:extLst>
            </p:cNvPr>
            <p:cNvSpPr/>
            <p:nvPr/>
          </p:nvSpPr>
          <p:spPr>
            <a:xfrm>
              <a:off x="6669487" y="4709214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92D2CC7-671A-4B31-AA8F-647CAF6148CD}"/>
              </a:ext>
            </a:extLst>
          </p:cNvPr>
          <p:cNvGrpSpPr/>
          <p:nvPr/>
        </p:nvGrpSpPr>
        <p:grpSpPr>
          <a:xfrm>
            <a:off x="2083052" y="8569465"/>
            <a:ext cx="3098292" cy="2755822"/>
            <a:chOff x="7519371" y="2502032"/>
            <a:chExt cx="3098292" cy="2755822"/>
          </a:xfrm>
        </p:grpSpPr>
        <p:sp>
          <p:nvSpPr>
            <p:cNvPr id="76" name="Flowchart: Process 75">
              <a:extLst>
                <a:ext uri="{FF2B5EF4-FFF2-40B4-BE49-F238E27FC236}">
                  <a16:creationId xmlns:a16="http://schemas.microsoft.com/office/drawing/2014/main" id="{E812FFC1-81BD-44EB-A63B-2AD395966B56}"/>
                </a:ext>
              </a:extLst>
            </p:cNvPr>
            <p:cNvSpPr/>
            <p:nvPr/>
          </p:nvSpPr>
          <p:spPr>
            <a:xfrm>
              <a:off x="8370271" y="2502032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7" name="Flowchart: Process 76">
              <a:extLst>
                <a:ext uri="{FF2B5EF4-FFF2-40B4-BE49-F238E27FC236}">
                  <a16:creationId xmlns:a16="http://schemas.microsoft.com/office/drawing/2014/main" id="{1FE9A56C-357D-464E-A53A-BBF03F74F324}"/>
                </a:ext>
              </a:extLst>
            </p:cNvPr>
            <p:cNvSpPr/>
            <p:nvPr/>
          </p:nvSpPr>
          <p:spPr>
            <a:xfrm>
              <a:off x="9219647" y="2502032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0" name="Flowchart: Process 79">
              <a:extLst>
                <a:ext uri="{FF2B5EF4-FFF2-40B4-BE49-F238E27FC236}">
                  <a16:creationId xmlns:a16="http://schemas.microsoft.com/office/drawing/2014/main" id="{3D3A1800-7105-4433-92E5-69626332E424}"/>
                </a:ext>
              </a:extLst>
            </p:cNvPr>
            <p:cNvSpPr/>
            <p:nvPr/>
          </p:nvSpPr>
          <p:spPr>
            <a:xfrm>
              <a:off x="7520895" y="3237759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1" name="Flowchart: Process 80">
              <a:extLst>
                <a:ext uri="{FF2B5EF4-FFF2-40B4-BE49-F238E27FC236}">
                  <a16:creationId xmlns:a16="http://schemas.microsoft.com/office/drawing/2014/main" id="{B03149E5-611D-48A2-825F-3AF10BE64732}"/>
                </a:ext>
              </a:extLst>
            </p:cNvPr>
            <p:cNvSpPr/>
            <p:nvPr/>
          </p:nvSpPr>
          <p:spPr>
            <a:xfrm>
              <a:off x="8370271" y="3237759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2" name="Flowchart: Process 81">
              <a:extLst>
                <a:ext uri="{FF2B5EF4-FFF2-40B4-BE49-F238E27FC236}">
                  <a16:creationId xmlns:a16="http://schemas.microsoft.com/office/drawing/2014/main" id="{02773B42-D9B4-4AD4-A4B9-E0CF07FEAAB3}"/>
                </a:ext>
              </a:extLst>
            </p:cNvPr>
            <p:cNvSpPr/>
            <p:nvPr/>
          </p:nvSpPr>
          <p:spPr>
            <a:xfrm>
              <a:off x="9219647" y="3237759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5" name="Flowchart: Process 84">
              <a:extLst>
                <a:ext uri="{FF2B5EF4-FFF2-40B4-BE49-F238E27FC236}">
                  <a16:creationId xmlns:a16="http://schemas.microsoft.com/office/drawing/2014/main" id="{EEF40B30-758F-4C53-94DA-729F7B2EAFA4}"/>
                </a:ext>
              </a:extLst>
            </p:cNvPr>
            <p:cNvSpPr/>
            <p:nvPr/>
          </p:nvSpPr>
          <p:spPr>
            <a:xfrm>
              <a:off x="7519371" y="3973486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6" name="Flowchart: Process 85">
              <a:extLst>
                <a:ext uri="{FF2B5EF4-FFF2-40B4-BE49-F238E27FC236}">
                  <a16:creationId xmlns:a16="http://schemas.microsoft.com/office/drawing/2014/main" id="{CA12C829-0192-475A-ADCF-585AD563285D}"/>
                </a:ext>
              </a:extLst>
            </p:cNvPr>
            <p:cNvSpPr/>
            <p:nvPr/>
          </p:nvSpPr>
          <p:spPr>
            <a:xfrm>
              <a:off x="8369255" y="3973486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7" name="Flowchart: Process 86">
              <a:extLst>
                <a:ext uri="{FF2B5EF4-FFF2-40B4-BE49-F238E27FC236}">
                  <a16:creationId xmlns:a16="http://schemas.microsoft.com/office/drawing/2014/main" id="{5F2AB498-4049-4F32-B1EC-0E284DD0A9DD}"/>
                </a:ext>
              </a:extLst>
            </p:cNvPr>
            <p:cNvSpPr/>
            <p:nvPr/>
          </p:nvSpPr>
          <p:spPr>
            <a:xfrm>
              <a:off x="9219139" y="3973486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8" name="Flowchart: Process 87">
              <a:extLst>
                <a:ext uri="{FF2B5EF4-FFF2-40B4-BE49-F238E27FC236}">
                  <a16:creationId xmlns:a16="http://schemas.microsoft.com/office/drawing/2014/main" id="{97E1D966-6357-48DC-85F1-192BF5A85221}"/>
                </a:ext>
              </a:extLst>
            </p:cNvPr>
            <p:cNvSpPr/>
            <p:nvPr/>
          </p:nvSpPr>
          <p:spPr>
            <a:xfrm>
              <a:off x="10069023" y="2516973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9" name="Flowchart: Process 88">
              <a:extLst>
                <a:ext uri="{FF2B5EF4-FFF2-40B4-BE49-F238E27FC236}">
                  <a16:creationId xmlns:a16="http://schemas.microsoft.com/office/drawing/2014/main" id="{506288EA-620A-4DA6-846D-A0296A190ACC}"/>
                </a:ext>
              </a:extLst>
            </p:cNvPr>
            <p:cNvSpPr/>
            <p:nvPr/>
          </p:nvSpPr>
          <p:spPr>
            <a:xfrm>
              <a:off x="10069023" y="3237759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0" name="Flowchart: Process 89">
              <a:extLst>
                <a:ext uri="{FF2B5EF4-FFF2-40B4-BE49-F238E27FC236}">
                  <a16:creationId xmlns:a16="http://schemas.microsoft.com/office/drawing/2014/main" id="{5767128E-01F5-4DD6-8D76-815ADE12F879}"/>
                </a:ext>
              </a:extLst>
            </p:cNvPr>
            <p:cNvSpPr/>
            <p:nvPr/>
          </p:nvSpPr>
          <p:spPr>
            <a:xfrm>
              <a:off x="10069023" y="3973486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8" name="Flowchart: Process 97">
              <a:extLst>
                <a:ext uri="{FF2B5EF4-FFF2-40B4-BE49-F238E27FC236}">
                  <a16:creationId xmlns:a16="http://schemas.microsoft.com/office/drawing/2014/main" id="{DB561618-ED6C-444E-B91F-79918B73B257}"/>
                </a:ext>
              </a:extLst>
            </p:cNvPr>
            <p:cNvSpPr/>
            <p:nvPr/>
          </p:nvSpPr>
          <p:spPr>
            <a:xfrm>
              <a:off x="7519371" y="4709214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9" name="Flowchart: Process 98">
              <a:extLst>
                <a:ext uri="{FF2B5EF4-FFF2-40B4-BE49-F238E27FC236}">
                  <a16:creationId xmlns:a16="http://schemas.microsoft.com/office/drawing/2014/main" id="{B06EA7E0-265D-406F-98DF-8DD86C2EA86B}"/>
                </a:ext>
              </a:extLst>
            </p:cNvPr>
            <p:cNvSpPr/>
            <p:nvPr/>
          </p:nvSpPr>
          <p:spPr>
            <a:xfrm>
              <a:off x="8369255" y="4709214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100" name="Flowchart: Process 99">
              <a:extLst>
                <a:ext uri="{FF2B5EF4-FFF2-40B4-BE49-F238E27FC236}">
                  <a16:creationId xmlns:a16="http://schemas.microsoft.com/office/drawing/2014/main" id="{82954BEC-068E-4DA6-B232-7A6D7216086A}"/>
                </a:ext>
              </a:extLst>
            </p:cNvPr>
            <p:cNvSpPr/>
            <p:nvPr/>
          </p:nvSpPr>
          <p:spPr>
            <a:xfrm>
              <a:off x="9219139" y="4709214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101" name="Flowchart: Process 100">
              <a:extLst>
                <a:ext uri="{FF2B5EF4-FFF2-40B4-BE49-F238E27FC236}">
                  <a16:creationId xmlns:a16="http://schemas.microsoft.com/office/drawing/2014/main" id="{8D87FB58-B898-46A8-B811-B8C9817972B8}"/>
                </a:ext>
              </a:extLst>
            </p:cNvPr>
            <p:cNvSpPr/>
            <p:nvPr/>
          </p:nvSpPr>
          <p:spPr>
            <a:xfrm>
              <a:off x="10069023" y="4709214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E37DCCB2-95CF-44B3-903A-503933139EC1}"/>
              </a:ext>
            </a:extLst>
          </p:cNvPr>
          <p:cNvSpPr txBox="1"/>
          <p:nvPr/>
        </p:nvSpPr>
        <p:spPr>
          <a:xfrm>
            <a:off x="584200" y="441264"/>
            <a:ext cx="11019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27A2A7"/>
                </a:solidFill>
                <a:latin typeface="Franklin Gothic Demi Cond" panose="020B0706030402020204" pitchFamily="34" charset="0"/>
              </a:rPr>
              <a:t>14</a:t>
            </a:r>
            <a:r>
              <a:rPr lang="en-US" sz="3200" dirty="0">
                <a:solidFill>
                  <a:srgbClr val="0C4B75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anose="020B0706030402020204" pitchFamily="34" charset="0"/>
              </a:rPr>
              <a:t>counties were constrained by the current expense levy limit.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31EA961-5FA5-44FB-8950-2A623C8BB410}"/>
              </a:ext>
            </a:extLst>
          </p:cNvPr>
          <p:cNvSpPr/>
          <p:nvPr/>
        </p:nvSpPr>
        <p:spPr>
          <a:xfrm>
            <a:off x="584200" y="1016449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>
                    <a:lumMod val="65000"/>
                  </a:schemeClr>
                </a:solidFill>
                <a:latin typeface="Franklin Gothic Demi Cond" panose="020B0706030402020204" pitchFamily="34" charset="0"/>
              </a:rPr>
              <a:t>County fiscal year 2018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FFAD4DB-07CE-408E-9E76-FB5440A70D6C}"/>
              </a:ext>
            </a:extLst>
          </p:cNvPr>
          <p:cNvSpPr txBox="1"/>
          <p:nvPr/>
        </p:nvSpPr>
        <p:spPr>
          <a:xfrm>
            <a:off x="6096001" y="2339373"/>
            <a:ext cx="4560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252A4A"/>
                </a:solidFill>
                <a:latin typeface="Franklin Gothic Demi Cond" panose="020B0706030402020204" pitchFamily="34" charset="0"/>
              </a:rPr>
              <a:t>Statute restricts the use and amount of budgeted property taxes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84ABD9C-CA22-43F8-A4E1-0E0047794B16}"/>
              </a:ext>
            </a:extLst>
          </p:cNvPr>
          <p:cNvSpPr txBox="1"/>
          <p:nvPr/>
        </p:nvSpPr>
        <p:spPr>
          <a:xfrm>
            <a:off x="588353" y="5966825"/>
            <a:ext cx="67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B9B476-19DE-4D65-A2F5-63753ACB3B39}" type="slidenum"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 Cond" panose="020B0706030402020204" pitchFamily="34" charset="0"/>
              </a:rPr>
              <a:t>29</a:t>
            </a:fld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088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94B10810-F9A4-43F5-9D2A-670D1D2346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0" r="51063" b="16222"/>
          <a:stretch/>
        </p:blipFill>
        <p:spPr>
          <a:xfrm>
            <a:off x="0" y="0"/>
            <a:ext cx="519611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352026-786B-45C0-B69E-80CA440BCD9F}"/>
              </a:ext>
            </a:extLst>
          </p:cNvPr>
          <p:cNvSpPr txBox="1"/>
          <p:nvPr/>
        </p:nvSpPr>
        <p:spPr>
          <a:xfrm>
            <a:off x="6095999" y="708330"/>
            <a:ext cx="55076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94832"/>
                </a:solidFill>
                <a:latin typeface="Franklin Gothic Demi Cond" panose="020B0706030402020204" pitchFamily="34" charset="0"/>
              </a:rPr>
              <a:t>Our report focused on counties.</a:t>
            </a:r>
          </a:p>
          <a:p>
            <a:endParaRPr lang="en-US" sz="3200" dirty="0">
              <a:solidFill>
                <a:srgbClr val="394832"/>
              </a:solidFill>
              <a:latin typeface="Franklin Gothic Demi Cond" panose="020B0706030402020204" pitchFamily="34" charset="0"/>
            </a:endParaRPr>
          </a:p>
          <a:p>
            <a:pPr lvl="1"/>
            <a:r>
              <a:rPr lang="en-US" sz="2800" dirty="0">
                <a:solidFill>
                  <a:srgbClr val="394832"/>
                </a:solidFill>
                <a:latin typeface="Franklin Gothic Demi Cond" panose="020B0706030402020204" pitchFamily="34" charset="0"/>
              </a:rPr>
              <a:t>Which state mandates are the most burdensome?</a:t>
            </a:r>
          </a:p>
          <a:p>
            <a:pPr lvl="1"/>
            <a:endParaRPr lang="en-US" sz="2800" dirty="0">
              <a:solidFill>
                <a:srgbClr val="394832"/>
              </a:solidFill>
              <a:latin typeface="Franklin Gothic Demi Cond" panose="020B0706030402020204" pitchFamily="34" charset="0"/>
            </a:endParaRPr>
          </a:p>
          <a:p>
            <a:pPr lvl="1"/>
            <a:r>
              <a:rPr lang="en-US" sz="2800" dirty="0">
                <a:solidFill>
                  <a:srgbClr val="394832"/>
                </a:solidFill>
                <a:latin typeface="Franklin Gothic Demi Cond" panose="020B0706030402020204" pitchFamily="34" charset="0"/>
              </a:rPr>
              <a:t>What factors help or impede counties?</a:t>
            </a:r>
          </a:p>
          <a:p>
            <a:pPr lvl="1"/>
            <a:endParaRPr lang="en-US" sz="2800" dirty="0">
              <a:solidFill>
                <a:srgbClr val="394832"/>
              </a:solidFill>
              <a:latin typeface="Franklin Gothic Demi Cond" panose="020B0706030402020204" pitchFamily="34" charset="0"/>
            </a:endParaRPr>
          </a:p>
          <a:p>
            <a:pPr lvl="1"/>
            <a:r>
              <a:rPr lang="en-US" sz="2800" dirty="0">
                <a:solidFill>
                  <a:srgbClr val="394832"/>
                </a:solidFill>
                <a:latin typeface="Franklin Gothic Demi Cond" panose="020B0706030402020204" pitchFamily="34" charset="0"/>
              </a:rPr>
              <a:t>What strategies are used to manage burdensome mandates?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ED13F0-C0F7-4DE2-BEA3-B01379906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21" y="5694291"/>
            <a:ext cx="945026" cy="91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FF9C9A-347A-4481-A6D1-E20B3B5F58DD}"/>
              </a:ext>
            </a:extLst>
          </p:cNvPr>
          <p:cNvSpPr txBox="1"/>
          <p:nvPr/>
        </p:nvSpPr>
        <p:spPr>
          <a:xfrm>
            <a:off x="588353" y="5966825"/>
            <a:ext cx="67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B9B476-19DE-4D65-A2F5-63753ACB3B39}" type="slidenum">
              <a:rPr lang="en-US" sz="200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3</a:t>
            </a:fld>
            <a:endParaRPr lang="en-US" sz="20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3025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268138-46B8-4562-8A0C-905676288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21" y="5694291"/>
            <a:ext cx="945026" cy="9144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F39C177-E15C-4798-B65B-8BF6C4FC3855}"/>
              </a:ext>
            </a:extLst>
          </p:cNvPr>
          <p:cNvGrpSpPr/>
          <p:nvPr/>
        </p:nvGrpSpPr>
        <p:grpSpPr>
          <a:xfrm>
            <a:off x="1530856" y="2339373"/>
            <a:ext cx="3101848" cy="2755822"/>
            <a:chOff x="1570183" y="2502032"/>
            <a:chExt cx="3101848" cy="2755822"/>
          </a:xfrm>
          <a:solidFill>
            <a:srgbClr val="A5CF5F"/>
          </a:solidFill>
        </p:grpSpPr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73D527E7-AF15-4BA9-88C6-18972B9AB3D0}"/>
                </a:ext>
              </a:extLst>
            </p:cNvPr>
            <p:cNvSpPr/>
            <p:nvPr/>
          </p:nvSpPr>
          <p:spPr>
            <a:xfrm>
              <a:off x="1575263" y="2502032"/>
              <a:ext cx="548640" cy="548640"/>
            </a:xfrm>
            <a:prstGeom prst="flowChartProcess">
              <a:avLst/>
            </a:prstGeom>
            <a:solidFill>
              <a:srgbClr val="27A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20" name="Flowchart: Process 19">
              <a:extLst>
                <a:ext uri="{FF2B5EF4-FFF2-40B4-BE49-F238E27FC236}">
                  <a16:creationId xmlns:a16="http://schemas.microsoft.com/office/drawing/2014/main" id="{14E99112-9583-481A-BFDD-0576770AB1F5}"/>
                </a:ext>
              </a:extLst>
            </p:cNvPr>
            <p:cNvSpPr/>
            <p:nvPr/>
          </p:nvSpPr>
          <p:spPr>
            <a:xfrm>
              <a:off x="2424639" y="2502032"/>
              <a:ext cx="548640" cy="548640"/>
            </a:xfrm>
            <a:prstGeom prst="flowChartProcess">
              <a:avLst/>
            </a:prstGeom>
            <a:solidFill>
              <a:srgbClr val="27A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21" name="Flowchart: Process 20">
              <a:extLst>
                <a:ext uri="{FF2B5EF4-FFF2-40B4-BE49-F238E27FC236}">
                  <a16:creationId xmlns:a16="http://schemas.microsoft.com/office/drawing/2014/main" id="{035CDF79-BFEE-4419-9558-18A01A677EC1}"/>
                </a:ext>
              </a:extLst>
            </p:cNvPr>
            <p:cNvSpPr/>
            <p:nvPr/>
          </p:nvSpPr>
          <p:spPr>
            <a:xfrm>
              <a:off x="3274015" y="2502032"/>
              <a:ext cx="548640" cy="548640"/>
            </a:xfrm>
            <a:prstGeom prst="flowChartProcess">
              <a:avLst/>
            </a:prstGeom>
            <a:solidFill>
              <a:srgbClr val="27A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22" name="Flowchart: Process 21">
              <a:extLst>
                <a:ext uri="{FF2B5EF4-FFF2-40B4-BE49-F238E27FC236}">
                  <a16:creationId xmlns:a16="http://schemas.microsoft.com/office/drawing/2014/main" id="{D91A83B4-2951-4544-9562-28BA74F5C2F5}"/>
                </a:ext>
              </a:extLst>
            </p:cNvPr>
            <p:cNvSpPr/>
            <p:nvPr/>
          </p:nvSpPr>
          <p:spPr>
            <a:xfrm>
              <a:off x="4123391" y="2502032"/>
              <a:ext cx="548640" cy="548640"/>
            </a:xfrm>
            <a:prstGeom prst="flowChartProcess">
              <a:avLst/>
            </a:prstGeom>
            <a:solidFill>
              <a:srgbClr val="27A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29" name="Flowchart: Process 28">
              <a:extLst>
                <a:ext uri="{FF2B5EF4-FFF2-40B4-BE49-F238E27FC236}">
                  <a16:creationId xmlns:a16="http://schemas.microsoft.com/office/drawing/2014/main" id="{36A15AC3-BC17-47FA-8085-5117C7CAEBE2}"/>
                </a:ext>
              </a:extLst>
            </p:cNvPr>
            <p:cNvSpPr/>
            <p:nvPr/>
          </p:nvSpPr>
          <p:spPr>
            <a:xfrm>
              <a:off x="1575263" y="3237759"/>
              <a:ext cx="548640" cy="548640"/>
            </a:xfrm>
            <a:prstGeom prst="flowChartProcess">
              <a:avLst/>
            </a:prstGeom>
            <a:solidFill>
              <a:srgbClr val="27A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30" name="Flowchart: Process 29">
              <a:extLst>
                <a:ext uri="{FF2B5EF4-FFF2-40B4-BE49-F238E27FC236}">
                  <a16:creationId xmlns:a16="http://schemas.microsoft.com/office/drawing/2014/main" id="{F604D336-2356-4539-BA51-A0EF21FD2564}"/>
                </a:ext>
              </a:extLst>
            </p:cNvPr>
            <p:cNvSpPr/>
            <p:nvPr/>
          </p:nvSpPr>
          <p:spPr>
            <a:xfrm>
              <a:off x="2424639" y="3237759"/>
              <a:ext cx="548640" cy="548640"/>
            </a:xfrm>
            <a:prstGeom prst="flowChartProcess">
              <a:avLst/>
            </a:prstGeom>
            <a:solidFill>
              <a:srgbClr val="27A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31" name="Flowchart: Process 30">
              <a:extLst>
                <a:ext uri="{FF2B5EF4-FFF2-40B4-BE49-F238E27FC236}">
                  <a16:creationId xmlns:a16="http://schemas.microsoft.com/office/drawing/2014/main" id="{EBB62A2B-6725-460F-8004-106D08D14195}"/>
                </a:ext>
              </a:extLst>
            </p:cNvPr>
            <p:cNvSpPr/>
            <p:nvPr/>
          </p:nvSpPr>
          <p:spPr>
            <a:xfrm>
              <a:off x="3274015" y="3237759"/>
              <a:ext cx="548640" cy="548640"/>
            </a:xfrm>
            <a:prstGeom prst="flowChartProcess">
              <a:avLst/>
            </a:prstGeom>
            <a:solidFill>
              <a:srgbClr val="27A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32" name="Flowchart: Process 31">
              <a:extLst>
                <a:ext uri="{FF2B5EF4-FFF2-40B4-BE49-F238E27FC236}">
                  <a16:creationId xmlns:a16="http://schemas.microsoft.com/office/drawing/2014/main" id="{526701ED-1574-4DBA-A0EE-B5ED6630856C}"/>
                </a:ext>
              </a:extLst>
            </p:cNvPr>
            <p:cNvSpPr/>
            <p:nvPr/>
          </p:nvSpPr>
          <p:spPr>
            <a:xfrm>
              <a:off x="4123391" y="3237759"/>
              <a:ext cx="548640" cy="548640"/>
            </a:xfrm>
            <a:prstGeom prst="flowChartProcess">
              <a:avLst/>
            </a:prstGeom>
            <a:solidFill>
              <a:srgbClr val="27A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34" name="Flowchart: Process 33">
              <a:extLst>
                <a:ext uri="{FF2B5EF4-FFF2-40B4-BE49-F238E27FC236}">
                  <a16:creationId xmlns:a16="http://schemas.microsoft.com/office/drawing/2014/main" id="{69ACC0FD-6F1D-40A1-B3C3-9081A25BC8EF}"/>
                </a:ext>
              </a:extLst>
            </p:cNvPr>
            <p:cNvSpPr/>
            <p:nvPr/>
          </p:nvSpPr>
          <p:spPr>
            <a:xfrm>
              <a:off x="1570183" y="3973486"/>
              <a:ext cx="548640" cy="548640"/>
            </a:xfrm>
            <a:prstGeom prst="flowChartProcess">
              <a:avLst/>
            </a:prstGeom>
            <a:solidFill>
              <a:srgbClr val="27A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35" name="Flowchart: Process 34">
              <a:extLst>
                <a:ext uri="{FF2B5EF4-FFF2-40B4-BE49-F238E27FC236}">
                  <a16:creationId xmlns:a16="http://schemas.microsoft.com/office/drawing/2014/main" id="{194A1139-36A2-4941-9BCC-4FCE7F592182}"/>
                </a:ext>
              </a:extLst>
            </p:cNvPr>
            <p:cNvSpPr/>
            <p:nvPr/>
          </p:nvSpPr>
          <p:spPr>
            <a:xfrm>
              <a:off x="2420067" y="3973486"/>
              <a:ext cx="548640" cy="548640"/>
            </a:xfrm>
            <a:prstGeom prst="flowChartProcess">
              <a:avLst/>
            </a:prstGeom>
            <a:solidFill>
              <a:srgbClr val="27A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36" name="Flowchart: Process 35">
              <a:extLst>
                <a:ext uri="{FF2B5EF4-FFF2-40B4-BE49-F238E27FC236}">
                  <a16:creationId xmlns:a16="http://schemas.microsoft.com/office/drawing/2014/main" id="{B1C7D5D9-9602-4205-BA2F-112A61657DC3}"/>
                </a:ext>
              </a:extLst>
            </p:cNvPr>
            <p:cNvSpPr/>
            <p:nvPr/>
          </p:nvSpPr>
          <p:spPr>
            <a:xfrm>
              <a:off x="3269951" y="3973486"/>
              <a:ext cx="548640" cy="548640"/>
            </a:xfrm>
            <a:prstGeom prst="flowChartProcess">
              <a:avLst/>
            </a:prstGeom>
            <a:solidFill>
              <a:srgbClr val="27A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1" name="Flowchart: Process 90">
              <a:extLst>
                <a:ext uri="{FF2B5EF4-FFF2-40B4-BE49-F238E27FC236}">
                  <a16:creationId xmlns:a16="http://schemas.microsoft.com/office/drawing/2014/main" id="{4863F191-EB18-4E91-A4CC-3FD0EECDB114}"/>
                </a:ext>
              </a:extLst>
            </p:cNvPr>
            <p:cNvSpPr/>
            <p:nvPr/>
          </p:nvSpPr>
          <p:spPr>
            <a:xfrm>
              <a:off x="1570183" y="4709214"/>
              <a:ext cx="548640" cy="548640"/>
            </a:xfrm>
            <a:prstGeom prst="flowChartProcess">
              <a:avLst/>
            </a:prstGeom>
            <a:solidFill>
              <a:srgbClr val="27A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2" name="Flowchart: Process 91">
              <a:extLst>
                <a:ext uri="{FF2B5EF4-FFF2-40B4-BE49-F238E27FC236}">
                  <a16:creationId xmlns:a16="http://schemas.microsoft.com/office/drawing/2014/main" id="{6B9751BD-EDC3-45A8-A41C-154395D29B10}"/>
                </a:ext>
              </a:extLst>
            </p:cNvPr>
            <p:cNvSpPr/>
            <p:nvPr/>
          </p:nvSpPr>
          <p:spPr>
            <a:xfrm>
              <a:off x="2420067" y="4709214"/>
              <a:ext cx="548640" cy="548640"/>
            </a:xfrm>
            <a:prstGeom prst="flowChartProcess">
              <a:avLst/>
            </a:prstGeom>
            <a:solidFill>
              <a:srgbClr val="27A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3" name="Flowchart: Process 92">
              <a:extLst>
                <a:ext uri="{FF2B5EF4-FFF2-40B4-BE49-F238E27FC236}">
                  <a16:creationId xmlns:a16="http://schemas.microsoft.com/office/drawing/2014/main" id="{D2EDB2A2-5C39-406A-A49C-86A474065B68}"/>
                </a:ext>
              </a:extLst>
            </p:cNvPr>
            <p:cNvSpPr/>
            <p:nvPr/>
          </p:nvSpPr>
          <p:spPr>
            <a:xfrm>
              <a:off x="3269951" y="4709214"/>
              <a:ext cx="548640" cy="548640"/>
            </a:xfrm>
            <a:prstGeom prst="flowChartProcess">
              <a:avLst/>
            </a:prstGeom>
            <a:solidFill>
              <a:srgbClr val="27A2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131EA961-5FA5-44FB-8950-2A623C8BB410}"/>
              </a:ext>
            </a:extLst>
          </p:cNvPr>
          <p:cNvSpPr/>
          <p:nvPr/>
        </p:nvSpPr>
        <p:spPr>
          <a:xfrm>
            <a:off x="584200" y="1016449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>
                    <a:lumMod val="65000"/>
                  </a:schemeClr>
                </a:solidFill>
                <a:latin typeface="Franklin Gothic Demi Cond" panose="020B0706030402020204" pitchFamily="34" charset="0"/>
              </a:rPr>
              <a:t>County fiscal year 2018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FFAD4DB-07CE-408E-9E76-FB5440A70D6C}"/>
              </a:ext>
            </a:extLst>
          </p:cNvPr>
          <p:cNvSpPr txBox="1"/>
          <p:nvPr/>
        </p:nvSpPr>
        <p:spPr>
          <a:xfrm>
            <a:off x="6093923" y="2117027"/>
            <a:ext cx="5696931" cy="337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200"/>
              </a:spcAft>
            </a:pPr>
            <a:r>
              <a:rPr lang="en-US" sz="3200">
                <a:solidFill>
                  <a:srgbClr val="252A4A"/>
                </a:solidFill>
                <a:latin typeface="Franklin Gothic Demi Cond" panose="020B0706030402020204" pitchFamily="34" charset="0"/>
              </a:rPr>
              <a:t>Current expense fund:</a:t>
            </a:r>
          </a:p>
          <a:p>
            <a:pPr lvl="1">
              <a:spcAft>
                <a:spcPts val="1600"/>
              </a:spcAft>
            </a:pPr>
            <a:r>
              <a:rPr lang="en-US" sz="3200">
                <a:solidFill>
                  <a:srgbClr val="252A4A"/>
                </a:solidFill>
                <a:latin typeface="Franklin Gothic Demi Cond" panose="020B0706030402020204" pitchFamily="34" charset="0"/>
              </a:rPr>
              <a:t>The county general fund</a:t>
            </a:r>
          </a:p>
          <a:p>
            <a:pPr lvl="1">
              <a:spcAft>
                <a:spcPts val="1600"/>
              </a:spcAft>
            </a:pPr>
            <a:r>
              <a:rPr lang="en-US" sz="3200">
                <a:solidFill>
                  <a:srgbClr val="252A4A"/>
                </a:solidFill>
                <a:latin typeface="Franklin Gothic Demi Cond" panose="020B0706030402020204" pitchFamily="34" charset="0"/>
              </a:rPr>
              <a:t>Budgeted by all counties</a:t>
            </a:r>
          </a:p>
          <a:p>
            <a:pPr lvl="1">
              <a:spcAft>
                <a:spcPts val="1600"/>
              </a:spcAft>
            </a:pPr>
            <a:r>
              <a:rPr lang="en-US" sz="3200">
                <a:solidFill>
                  <a:srgbClr val="252A4A"/>
                </a:solidFill>
                <a:latin typeface="Franklin Gothic Demi Cond" panose="020B0706030402020204" pitchFamily="34" charset="0"/>
              </a:rPr>
              <a:t>42% of county property taxes are budgeted in this fund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7E12957-96F8-4527-B85C-6DD85EEA771C}"/>
              </a:ext>
            </a:extLst>
          </p:cNvPr>
          <p:cNvSpPr txBox="1"/>
          <p:nvPr/>
        </p:nvSpPr>
        <p:spPr>
          <a:xfrm>
            <a:off x="584200" y="441264"/>
            <a:ext cx="11019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27A2A7"/>
                </a:solidFill>
                <a:latin typeface="Franklin Gothic Demi Cond" panose="020B0706030402020204" pitchFamily="34" charset="0"/>
              </a:rPr>
              <a:t>14</a:t>
            </a:r>
            <a:r>
              <a:rPr lang="en-US" sz="3200" dirty="0">
                <a:solidFill>
                  <a:srgbClr val="0C4B75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anose="020B0706030402020204" pitchFamily="34" charset="0"/>
              </a:rPr>
              <a:t>counties were constrained by the current expense levy limit.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8122E0C-CDD2-4B93-A07C-9460DED00FE3}"/>
              </a:ext>
            </a:extLst>
          </p:cNvPr>
          <p:cNvSpPr txBox="1"/>
          <p:nvPr/>
        </p:nvSpPr>
        <p:spPr>
          <a:xfrm>
            <a:off x="588353" y="5966825"/>
            <a:ext cx="67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B9B476-19DE-4D65-A2F5-63753ACB3B39}" type="slidenum"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 Cond" panose="020B0706030402020204" pitchFamily="34" charset="0"/>
              </a:rPr>
              <a:t>30</a:t>
            </a:fld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342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268138-46B8-4562-8A0C-905676288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21" y="5694291"/>
            <a:ext cx="945026" cy="9144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6BC7B00-31ED-45E9-831E-CF10580C0C21}"/>
              </a:ext>
            </a:extLst>
          </p:cNvPr>
          <p:cNvGrpSpPr/>
          <p:nvPr/>
        </p:nvGrpSpPr>
        <p:grpSpPr>
          <a:xfrm>
            <a:off x="-2814365" y="7559418"/>
            <a:ext cx="3949700" cy="2755822"/>
            <a:chOff x="4119835" y="2502032"/>
            <a:chExt cx="3949700" cy="2755822"/>
          </a:xfrm>
        </p:grpSpPr>
        <p:sp>
          <p:nvSpPr>
            <p:cNvPr id="23" name="Flowchart: Process 22">
              <a:extLst>
                <a:ext uri="{FF2B5EF4-FFF2-40B4-BE49-F238E27FC236}">
                  <a16:creationId xmlns:a16="http://schemas.microsoft.com/office/drawing/2014/main" id="{5DE11B95-260D-4246-ACAD-CED41A3B044A}"/>
                </a:ext>
              </a:extLst>
            </p:cNvPr>
            <p:cNvSpPr/>
            <p:nvPr/>
          </p:nvSpPr>
          <p:spPr>
            <a:xfrm>
              <a:off x="4972767" y="2502032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33" name="Flowchart: Process 32">
              <a:extLst>
                <a:ext uri="{FF2B5EF4-FFF2-40B4-BE49-F238E27FC236}">
                  <a16:creationId xmlns:a16="http://schemas.microsoft.com/office/drawing/2014/main" id="{031DB175-2B2C-4CC5-A715-A5A9F9F83E49}"/>
                </a:ext>
              </a:extLst>
            </p:cNvPr>
            <p:cNvSpPr/>
            <p:nvPr/>
          </p:nvSpPr>
          <p:spPr>
            <a:xfrm>
              <a:off x="4972767" y="3237759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38" name="Flowchart: Process 37">
              <a:extLst>
                <a:ext uri="{FF2B5EF4-FFF2-40B4-BE49-F238E27FC236}">
                  <a16:creationId xmlns:a16="http://schemas.microsoft.com/office/drawing/2014/main" id="{8D842E65-A585-4E97-A2AB-1919111EB6E5}"/>
                </a:ext>
              </a:extLst>
            </p:cNvPr>
            <p:cNvSpPr/>
            <p:nvPr/>
          </p:nvSpPr>
          <p:spPr>
            <a:xfrm>
              <a:off x="4969719" y="3973486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3" name="Flowchart: Process 72">
              <a:extLst>
                <a:ext uri="{FF2B5EF4-FFF2-40B4-BE49-F238E27FC236}">
                  <a16:creationId xmlns:a16="http://schemas.microsoft.com/office/drawing/2014/main" id="{5FD8C8E5-F98B-46B3-A7AB-499082B24D15}"/>
                </a:ext>
              </a:extLst>
            </p:cNvPr>
            <p:cNvSpPr/>
            <p:nvPr/>
          </p:nvSpPr>
          <p:spPr>
            <a:xfrm>
              <a:off x="5822143" y="2502032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4" name="Flowchart: Process 73">
              <a:extLst>
                <a:ext uri="{FF2B5EF4-FFF2-40B4-BE49-F238E27FC236}">
                  <a16:creationId xmlns:a16="http://schemas.microsoft.com/office/drawing/2014/main" id="{07DB6DD2-5BA4-4170-8BD5-39F270E98CA8}"/>
                </a:ext>
              </a:extLst>
            </p:cNvPr>
            <p:cNvSpPr/>
            <p:nvPr/>
          </p:nvSpPr>
          <p:spPr>
            <a:xfrm>
              <a:off x="6671519" y="2502032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5" name="Flowchart: Process 74">
              <a:extLst>
                <a:ext uri="{FF2B5EF4-FFF2-40B4-BE49-F238E27FC236}">
                  <a16:creationId xmlns:a16="http://schemas.microsoft.com/office/drawing/2014/main" id="{EA422DC0-9692-4D3B-9A29-D113D2227E3A}"/>
                </a:ext>
              </a:extLst>
            </p:cNvPr>
            <p:cNvSpPr/>
            <p:nvPr/>
          </p:nvSpPr>
          <p:spPr>
            <a:xfrm>
              <a:off x="7520895" y="2502032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8" name="Flowchart: Process 77">
              <a:extLst>
                <a:ext uri="{FF2B5EF4-FFF2-40B4-BE49-F238E27FC236}">
                  <a16:creationId xmlns:a16="http://schemas.microsoft.com/office/drawing/2014/main" id="{88596772-554A-4E53-A8FD-4095D31ED0EF}"/>
                </a:ext>
              </a:extLst>
            </p:cNvPr>
            <p:cNvSpPr/>
            <p:nvPr/>
          </p:nvSpPr>
          <p:spPr>
            <a:xfrm>
              <a:off x="5822143" y="3237759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9" name="Flowchart: Process 78">
              <a:extLst>
                <a:ext uri="{FF2B5EF4-FFF2-40B4-BE49-F238E27FC236}">
                  <a16:creationId xmlns:a16="http://schemas.microsoft.com/office/drawing/2014/main" id="{4D18EC2E-B9BD-4F80-89E7-0F3C041500F9}"/>
                </a:ext>
              </a:extLst>
            </p:cNvPr>
            <p:cNvSpPr/>
            <p:nvPr/>
          </p:nvSpPr>
          <p:spPr>
            <a:xfrm>
              <a:off x="6671519" y="3237759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3" name="Flowchart: Process 82">
              <a:extLst>
                <a:ext uri="{FF2B5EF4-FFF2-40B4-BE49-F238E27FC236}">
                  <a16:creationId xmlns:a16="http://schemas.microsoft.com/office/drawing/2014/main" id="{BE5A02D3-D19F-4314-B1A4-BF21C70AF1E3}"/>
                </a:ext>
              </a:extLst>
            </p:cNvPr>
            <p:cNvSpPr/>
            <p:nvPr/>
          </p:nvSpPr>
          <p:spPr>
            <a:xfrm>
              <a:off x="5819603" y="3973486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4" name="Flowchart: Process 83">
              <a:extLst>
                <a:ext uri="{FF2B5EF4-FFF2-40B4-BE49-F238E27FC236}">
                  <a16:creationId xmlns:a16="http://schemas.microsoft.com/office/drawing/2014/main" id="{A94847AC-3D16-4C40-B7E6-0D6FBA1686BB}"/>
                </a:ext>
              </a:extLst>
            </p:cNvPr>
            <p:cNvSpPr/>
            <p:nvPr/>
          </p:nvSpPr>
          <p:spPr>
            <a:xfrm>
              <a:off x="6669487" y="3973486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4" name="Flowchart: Process 93">
              <a:extLst>
                <a:ext uri="{FF2B5EF4-FFF2-40B4-BE49-F238E27FC236}">
                  <a16:creationId xmlns:a16="http://schemas.microsoft.com/office/drawing/2014/main" id="{F5047110-BB44-4E0A-8EEC-F4087306AA9A}"/>
                </a:ext>
              </a:extLst>
            </p:cNvPr>
            <p:cNvSpPr/>
            <p:nvPr/>
          </p:nvSpPr>
          <p:spPr>
            <a:xfrm>
              <a:off x="4119835" y="4709214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5" name="Flowchart: Process 94">
              <a:extLst>
                <a:ext uri="{FF2B5EF4-FFF2-40B4-BE49-F238E27FC236}">
                  <a16:creationId xmlns:a16="http://schemas.microsoft.com/office/drawing/2014/main" id="{0EF4BA52-3AFC-4410-9314-F2079FA721E1}"/>
                </a:ext>
              </a:extLst>
            </p:cNvPr>
            <p:cNvSpPr/>
            <p:nvPr/>
          </p:nvSpPr>
          <p:spPr>
            <a:xfrm>
              <a:off x="4969719" y="4709214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6" name="Flowchart: Process 95">
              <a:extLst>
                <a:ext uri="{FF2B5EF4-FFF2-40B4-BE49-F238E27FC236}">
                  <a16:creationId xmlns:a16="http://schemas.microsoft.com/office/drawing/2014/main" id="{707AC5A9-92D4-4EF4-ADEF-4AA81429F562}"/>
                </a:ext>
              </a:extLst>
            </p:cNvPr>
            <p:cNvSpPr/>
            <p:nvPr/>
          </p:nvSpPr>
          <p:spPr>
            <a:xfrm>
              <a:off x="5819603" y="4709214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7" name="Flowchart: Process 96">
              <a:extLst>
                <a:ext uri="{FF2B5EF4-FFF2-40B4-BE49-F238E27FC236}">
                  <a16:creationId xmlns:a16="http://schemas.microsoft.com/office/drawing/2014/main" id="{96FFBB85-831A-4307-8E5F-245F1892CE59}"/>
                </a:ext>
              </a:extLst>
            </p:cNvPr>
            <p:cNvSpPr/>
            <p:nvPr/>
          </p:nvSpPr>
          <p:spPr>
            <a:xfrm>
              <a:off x="6669487" y="4709214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92D2CC7-671A-4B31-AA8F-647CAF6148CD}"/>
              </a:ext>
            </a:extLst>
          </p:cNvPr>
          <p:cNvGrpSpPr/>
          <p:nvPr/>
        </p:nvGrpSpPr>
        <p:grpSpPr>
          <a:xfrm>
            <a:off x="2083052" y="8569465"/>
            <a:ext cx="3098292" cy="2755822"/>
            <a:chOff x="7519371" y="2502032"/>
            <a:chExt cx="3098292" cy="2755822"/>
          </a:xfrm>
        </p:grpSpPr>
        <p:sp>
          <p:nvSpPr>
            <p:cNvPr id="76" name="Flowchart: Process 75">
              <a:extLst>
                <a:ext uri="{FF2B5EF4-FFF2-40B4-BE49-F238E27FC236}">
                  <a16:creationId xmlns:a16="http://schemas.microsoft.com/office/drawing/2014/main" id="{E812FFC1-81BD-44EB-A63B-2AD395966B56}"/>
                </a:ext>
              </a:extLst>
            </p:cNvPr>
            <p:cNvSpPr/>
            <p:nvPr/>
          </p:nvSpPr>
          <p:spPr>
            <a:xfrm>
              <a:off x="8370271" y="2502032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7" name="Flowchart: Process 76">
              <a:extLst>
                <a:ext uri="{FF2B5EF4-FFF2-40B4-BE49-F238E27FC236}">
                  <a16:creationId xmlns:a16="http://schemas.microsoft.com/office/drawing/2014/main" id="{1FE9A56C-357D-464E-A53A-BBF03F74F324}"/>
                </a:ext>
              </a:extLst>
            </p:cNvPr>
            <p:cNvSpPr/>
            <p:nvPr/>
          </p:nvSpPr>
          <p:spPr>
            <a:xfrm>
              <a:off x="9219647" y="2502032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0" name="Flowchart: Process 79">
              <a:extLst>
                <a:ext uri="{FF2B5EF4-FFF2-40B4-BE49-F238E27FC236}">
                  <a16:creationId xmlns:a16="http://schemas.microsoft.com/office/drawing/2014/main" id="{3D3A1800-7105-4433-92E5-69626332E424}"/>
                </a:ext>
              </a:extLst>
            </p:cNvPr>
            <p:cNvSpPr/>
            <p:nvPr/>
          </p:nvSpPr>
          <p:spPr>
            <a:xfrm>
              <a:off x="7520895" y="3237759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1" name="Flowchart: Process 80">
              <a:extLst>
                <a:ext uri="{FF2B5EF4-FFF2-40B4-BE49-F238E27FC236}">
                  <a16:creationId xmlns:a16="http://schemas.microsoft.com/office/drawing/2014/main" id="{B03149E5-611D-48A2-825F-3AF10BE64732}"/>
                </a:ext>
              </a:extLst>
            </p:cNvPr>
            <p:cNvSpPr/>
            <p:nvPr/>
          </p:nvSpPr>
          <p:spPr>
            <a:xfrm>
              <a:off x="8370271" y="3237759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2" name="Flowchart: Process 81">
              <a:extLst>
                <a:ext uri="{FF2B5EF4-FFF2-40B4-BE49-F238E27FC236}">
                  <a16:creationId xmlns:a16="http://schemas.microsoft.com/office/drawing/2014/main" id="{02773B42-D9B4-4AD4-A4B9-E0CF07FEAAB3}"/>
                </a:ext>
              </a:extLst>
            </p:cNvPr>
            <p:cNvSpPr/>
            <p:nvPr/>
          </p:nvSpPr>
          <p:spPr>
            <a:xfrm>
              <a:off x="9219647" y="3237759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5" name="Flowchart: Process 84">
              <a:extLst>
                <a:ext uri="{FF2B5EF4-FFF2-40B4-BE49-F238E27FC236}">
                  <a16:creationId xmlns:a16="http://schemas.microsoft.com/office/drawing/2014/main" id="{EEF40B30-758F-4C53-94DA-729F7B2EAFA4}"/>
                </a:ext>
              </a:extLst>
            </p:cNvPr>
            <p:cNvSpPr/>
            <p:nvPr/>
          </p:nvSpPr>
          <p:spPr>
            <a:xfrm>
              <a:off x="7519371" y="3973486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6" name="Flowchart: Process 85">
              <a:extLst>
                <a:ext uri="{FF2B5EF4-FFF2-40B4-BE49-F238E27FC236}">
                  <a16:creationId xmlns:a16="http://schemas.microsoft.com/office/drawing/2014/main" id="{CA12C829-0192-475A-ADCF-585AD563285D}"/>
                </a:ext>
              </a:extLst>
            </p:cNvPr>
            <p:cNvSpPr/>
            <p:nvPr/>
          </p:nvSpPr>
          <p:spPr>
            <a:xfrm>
              <a:off x="8369255" y="3973486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7" name="Flowchart: Process 86">
              <a:extLst>
                <a:ext uri="{FF2B5EF4-FFF2-40B4-BE49-F238E27FC236}">
                  <a16:creationId xmlns:a16="http://schemas.microsoft.com/office/drawing/2014/main" id="{5F2AB498-4049-4F32-B1EC-0E284DD0A9DD}"/>
                </a:ext>
              </a:extLst>
            </p:cNvPr>
            <p:cNvSpPr/>
            <p:nvPr/>
          </p:nvSpPr>
          <p:spPr>
            <a:xfrm>
              <a:off x="9219139" y="3973486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8" name="Flowchart: Process 87">
              <a:extLst>
                <a:ext uri="{FF2B5EF4-FFF2-40B4-BE49-F238E27FC236}">
                  <a16:creationId xmlns:a16="http://schemas.microsoft.com/office/drawing/2014/main" id="{97E1D966-6357-48DC-85F1-192BF5A85221}"/>
                </a:ext>
              </a:extLst>
            </p:cNvPr>
            <p:cNvSpPr/>
            <p:nvPr/>
          </p:nvSpPr>
          <p:spPr>
            <a:xfrm>
              <a:off x="10069023" y="2516973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9" name="Flowchart: Process 88">
              <a:extLst>
                <a:ext uri="{FF2B5EF4-FFF2-40B4-BE49-F238E27FC236}">
                  <a16:creationId xmlns:a16="http://schemas.microsoft.com/office/drawing/2014/main" id="{506288EA-620A-4DA6-846D-A0296A190ACC}"/>
                </a:ext>
              </a:extLst>
            </p:cNvPr>
            <p:cNvSpPr/>
            <p:nvPr/>
          </p:nvSpPr>
          <p:spPr>
            <a:xfrm>
              <a:off x="10069023" y="3237759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0" name="Flowchart: Process 89">
              <a:extLst>
                <a:ext uri="{FF2B5EF4-FFF2-40B4-BE49-F238E27FC236}">
                  <a16:creationId xmlns:a16="http://schemas.microsoft.com/office/drawing/2014/main" id="{5767128E-01F5-4DD6-8D76-815ADE12F879}"/>
                </a:ext>
              </a:extLst>
            </p:cNvPr>
            <p:cNvSpPr/>
            <p:nvPr/>
          </p:nvSpPr>
          <p:spPr>
            <a:xfrm>
              <a:off x="10069023" y="3973486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8" name="Flowchart: Process 97">
              <a:extLst>
                <a:ext uri="{FF2B5EF4-FFF2-40B4-BE49-F238E27FC236}">
                  <a16:creationId xmlns:a16="http://schemas.microsoft.com/office/drawing/2014/main" id="{DB561618-ED6C-444E-B91F-79918B73B257}"/>
                </a:ext>
              </a:extLst>
            </p:cNvPr>
            <p:cNvSpPr/>
            <p:nvPr/>
          </p:nvSpPr>
          <p:spPr>
            <a:xfrm>
              <a:off x="7519371" y="4709214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9" name="Flowchart: Process 98">
              <a:extLst>
                <a:ext uri="{FF2B5EF4-FFF2-40B4-BE49-F238E27FC236}">
                  <a16:creationId xmlns:a16="http://schemas.microsoft.com/office/drawing/2014/main" id="{B06EA7E0-265D-406F-98DF-8DD86C2EA86B}"/>
                </a:ext>
              </a:extLst>
            </p:cNvPr>
            <p:cNvSpPr/>
            <p:nvPr/>
          </p:nvSpPr>
          <p:spPr>
            <a:xfrm>
              <a:off x="8369255" y="4709214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100" name="Flowchart: Process 99">
              <a:extLst>
                <a:ext uri="{FF2B5EF4-FFF2-40B4-BE49-F238E27FC236}">
                  <a16:creationId xmlns:a16="http://schemas.microsoft.com/office/drawing/2014/main" id="{82954BEC-068E-4DA6-B232-7A6D7216086A}"/>
                </a:ext>
              </a:extLst>
            </p:cNvPr>
            <p:cNvSpPr/>
            <p:nvPr/>
          </p:nvSpPr>
          <p:spPr>
            <a:xfrm>
              <a:off x="9219139" y="4709214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101" name="Flowchart: Process 100">
              <a:extLst>
                <a:ext uri="{FF2B5EF4-FFF2-40B4-BE49-F238E27FC236}">
                  <a16:creationId xmlns:a16="http://schemas.microsoft.com/office/drawing/2014/main" id="{8D87FB58-B898-46A8-B811-B8C9817972B8}"/>
                </a:ext>
              </a:extLst>
            </p:cNvPr>
            <p:cNvSpPr/>
            <p:nvPr/>
          </p:nvSpPr>
          <p:spPr>
            <a:xfrm>
              <a:off x="10069023" y="4709214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E37DCCB2-95CF-44B3-903A-503933139EC1}"/>
              </a:ext>
            </a:extLst>
          </p:cNvPr>
          <p:cNvSpPr txBox="1"/>
          <p:nvPr/>
        </p:nvSpPr>
        <p:spPr>
          <a:xfrm>
            <a:off x="584200" y="478972"/>
            <a:ext cx="110194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27A2A7"/>
                </a:solidFill>
                <a:latin typeface="Franklin Gothic Demi Cond" panose="020B0706030402020204" pitchFamily="34" charset="0"/>
              </a:rPr>
              <a:t>Counties constrained by the current expense levy limit </a:t>
            </a:r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anose="020B0706030402020204" pitchFamily="34" charset="0"/>
              </a:rPr>
              <a:t>did not have levy room to reach the maximum amount of property taxes available.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31EA961-5FA5-44FB-8950-2A623C8BB410}"/>
              </a:ext>
            </a:extLst>
          </p:cNvPr>
          <p:cNvSpPr/>
          <p:nvPr/>
        </p:nvSpPr>
        <p:spPr>
          <a:xfrm>
            <a:off x="585359" y="1584518"/>
            <a:ext cx="11018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bg1">
                    <a:lumMod val="65000"/>
                  </a:schemeClr>
                </a:solidFill>
                <a:latin typeface="Franklin Gothic Demi Cond" panose="020B0706030402020204" pitchFamily="34" charset="0"/>
              </a:rPr>
              <a:t>Median percent of current expense levy used in county fiscal year 2018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A154E313-1440-4EC6-AB7F-694C541457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3828719"/>
              </p:ext>
            </p:extLst>
          </p:nvPr>
        </p:nvGraphicFramePr>
        <p:xfrm>
          <a:off x="2029923" y="1857845"/>
          <a:ext cx="8128000" cy="4246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22247CB-0BC4-40D2-98E1-59A53BC2F12D}"/>
              </a:ext>
            </a:extLst>
          </p:cNvPr>
          <p:cNvSpPr txBox="1"/>
          <p:nvPr/>
        </p:nvSpPr>
        <p:spPr>
          <a:xfrm>
            <a:off x="2543077" y="2289377"/>
            <a:ext cx="16997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Franklin Gothic Demi Cond" panose="020B0706030402020204" pitchFamily="34" charset="0"/>
              </a:rPr>
              <a:t>93</a:t>
            </a:r>
            <a:r>
              <a:rPr lang="en-US" sz="3200">
                <a:solidFill>
                  <a:schemeClr val="bg1"/>
                </a:solidFill>
                <a:latin typeface="Franklin Gothic Demi Cond" panose="020B0706030402020204" pitchFamily="34" charset="0"/>
              </a:rPr>
              <a:t>%</a:t>
            </a:r>
            <a:endParaRPr lang="en-US" sz="44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090023B-62FA-45CA-B42C-0C32DE9C474E}"/>
              </a:ext>
            </a:extLst>
          </p:cNvPr>
          <p:cNvSpPr txBox="1"/>
          <p:nvPr/>
        </p:nvSpPr>
        <p:spPr>
          <a:xfrm>
            <a:off x="7130290" y="1777670"/>
            <a:ext cx="2348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Franklin Gothic Demi Cond" panose="020B0706030402020204" pitchFamily="34" charset="0"/>
              </a:rPr>
              <a:t>$490,294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B6A79D6-895C-4AEC-B417-3369F3FEDF9B}"/>
              </a:ext>
            </a:extLst>
          </p:cNvPr>
          <p:cNvSpPr txBox="1"/>
          <p:nvPr/>
        </p:nvSpPr>
        <p:spPr>
          <a:xfrm>
            <a:off x="5356076" y="4976165"/>
            <a:ext cx="15541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Franklin Gothic Demi Cond" panose="020B0706030402020204" pitchFamily="34" charset="0"/>
              </a:rPr>
              <a:t>Budget cap</a:t>
            </a:r>
            <a:br>
              <a:rPr lang="en-US" sz="2000">
                <a:solidFill>
                  <a:schemeClr val="bg1"/>
                </a:solidFill>
                <a:latin typeface="Franklin Gothic Demi Cond" panose="020B0706030402020204" pitchFamily="34" charset="0"/>
              </a:rPr>
            </a:br>
            <a:r>
              <a:rPr lang="en-US" sz="2000">
                <a:solidFill>
                  <a:schemeClr val="bg1"/>
                </a:solidFill>
                <a:latin typeface="Franklin Gothic Demi Cond" panose="020B0706030402020204" pitchFamily="34" charset="0"/>
              </a:rPr>
              <a:t>constrained</a:t>
            </a:r>
            <a:br>
              <a:rPr lang="en-US" sz="2000">
                <a:solidFill>
                  <a:schemeClr val="bg1"/>
                </a:solidFill>
                <a:latin typeface="Franklin Gothic Demi Cond" panose="020B0706030402020204" pitchFamily="34" charset="0"/>
              </a:rPr>
            </a:br>
            <a:r>
              <a:rPr lang="en-US" sz="2000">
                <a:solidFill>
                  <a:schemeClr val="bg1"/>
                </a:solidFill>
                <a:latin typeface="Franklin Gothic Demi Cond" panose="020B0706030402020204" pitchFamily="34" charset="0"/>
              </a:rPr>
              <a:t>(15 counties)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B6ACF5E-0DA4-419E-911D-FED29E313013}"/>
              </a:ext>
            </a:extLst>
          </p:cNvPr>
          <p:cNvSpPr txBox="1"/>
          <p:nvPr/>
        </p:nvSpPr>
        <p:spPr>
          <a:xfrm>
            <a:off x="2543077" y="4976165"/>
            <a:ext cx="1504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Franklin Gothic Demi Cond" panose="020B0706030402020204" pitchFamily="34" charset="0"/>
              </a:rPr>
              <a:t>Levy limit constrained</a:t>
            </a:r>
            <a:br>
              <a:rPr lang="en-US" sz="2000">
                <a:solidFill>
                  <a:schemeClr val="bg1"/>
                </a:solidFill>
                <a:latin typeface="Franklin Gothic Demi Cond" panose="020B0706030402020204" pitchFamily="34" charset="0"/>
              </a:rPr>
            </a:br>
            <a:r>
              <a:rPr lang="en-US" sz="2000">
                <a:solidFill>
                  <a:schemeClr val="bg1"/>
                </a:solidFill>
                <a:latin typeface="Franklin Gothic Demi Cond" panose="020B0706030402020204" pitchFamily="34" charset="0"/>
              </a:rPr>
              <a:t>(14 counties)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2546282-AD43-40D3-A9CA-6337DC6F118A}"/>
              </a:ext>
            </a:extLst>
          </p:cNvPr>
          <p:cNvSpPr txBox="1"/>
          <p:nvPr/>
        </p:nvSpPr>
        <p:spPr>
          <a:xfrm>
            <a:off x="5356076" y="3058818"/>
            <a:ext cx="16997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Franklin Gothic Demi Cond" panose="020B0706030402020204" pitchFamily="34" charset="0"/>
              </a:rPr>
              <a:t>76</a:t>
            </a:r>
            <a:r>
              <a:rPr lang="en-US" sz="3200">
                <a:solidFill>
                  <a:schemeClr val="bg1"/>
                </a:solidFill>
                <a:latin typeface="Franklin Gothic Demi Cond" panose="020B0706030402020204" pitchFamily="34" charset="0"/>
              </a:rPr>
              <a:t>%</a:t>
            </a:r>
            <a:endParaRPr lang="en-US" sz="44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AE933C7-312E-420C-98FA-3B92D09A9EFC}"/>
              </a:ext>
            </a:extLst>
          </p:cNvPr>
          <p:cNvSpPr txBox="1"/>
          <p:nvPr/>
        </p:nvSpPr>
        <p:spPr>
          <a:xfrm>
            <a:off x="8143975" y="5009030"/>
            <a:ext cx="15541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Franklin Gothic Demi Cond" panose="020B0706030402020204" pitchFamily="34" charset="0"/>
              </a:rPr>
              <a:t>Not constrained</a:t>
            </a:r>
            <a:br>
              <a:rPr lang="en-US" sz="2000">
                <a:solidFill>
                  <a:schemeClr val="bg1"/>
                </a:solidFill>
                <a:latin typeface="Franklin Gothic Demi Cond" panose="020B0706030402020204" pitchFamily="34" charset="0"/>
              </a:rPr>
            </a:br>
            <a:r>
              <a:rPr lang="en-US" sz="2000">
                <a:solidFill>
                  <a:schemeClr val="bg1"/>
                </a:solidFill>
                <a:latin typeface="Franklin Gothic Demi Cond" panose="020B0706030402020204" pitchFamily="34" charset="0"/>
              </a:rPr>
              <a:t>(15 counties)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61CC24F-03DF-45B4-931A-2655F2361616}"/>
              </a:ext>
            </a:extLst>
          </p:cNvPr>
          <p:cNvSpPr txBox="1"/>
          <p:nvPr/>
        </p:nvSpPr>
        <p:spPr>
          <a:xfrm>
            <a:off x="8143975" y="3659950"/>
            <a:ext cx="16997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Franklin Gothic Demi Cond" panose="020B0706030402020204" pitchFamily="34" charset="0"/>
              </a:rPr>
              <a:t>57</a:t>
            </a:r>
            <a:r>
              <a:rPr lang="en-US" sz="3200">
                <a:solidFill>
                  <a:schemeClr val="bg1"/>
                </a:solidFill>
                <a:latin typeface="Franklin Gothic Demi Cond" panose="020B0706030402020204" pitchFamily="34" charset="0"/>
              </a:rPr>
              <a:t>%</a:t>
            </a:r>
            <a:endParaRPr lang="en-US" sz="44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E2E99D1-E08E-471A-8FBC-327CD5681EC7}"/>
              </a:ext>
            </a:extLst>
          </p:cNvPr>
          <p:cNvSpPr txBox="1"/>
          <p:nvPr/>
        </p:nvSpPr>
        <p:spPr>
          <a:xfrm>
            <a:off x="588353" y="5966825"/>
            <a:ext cx="67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B9B476-19DE-4D65-A2F5-63753ACB3B39}" type="slidenum"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 Cond" panose="020B0706030402020204" pitchFamily="34" charset="0"/>
              </a:rPr>
              <a:t>31</a:t>
            </a:fld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7975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268138-46B8-4562-8A0C-905676288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21" y="5694291"/>
            <a:ext cx="945026" cy="9144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6BC7B00-31ED-45E9-831E-CF10580C0C21}"/>
              </a:ext>
            </a:extLst>
          </p:cNvPr>
          <p:cNvGrpSpPr/>
          <p:nvPr/>
        </p:nvGrpSpPr>
        <p:grpSpPr>
          <a:xfrm>
            <a:off x="-2814365" y="7559418"/>
            <a:ext cx="3949700" cy="2755822"/>
            <a:chOff x="4119835" y="2502032"/>
            <a:chExt cx="3949700" cy="2755822"/>
          </a:xfrm>
        </p:grpSpPr>
        <p:sp>
          <p:nvSpPr>
            <p:cNvPr id="23" name="Flowchart: Process 22">
              <a:extLst>
                <a:ext uri="{FF2B5EF4-FFF2-40B4-BE49-F238E27FC236}">
                  <a16:creationId xmlns:a16="http://schemas.microsoft.com/office/drawing/2014/main" id="{5DE11B95-260D-4246-ACAD-CED41A3B044A}"/>
                </a:ext>
              </a:extLst>
            </p:cNvPr>
            <p:cNvSpPr/>
            <p:nvPr/>
          </p:nvSpPr>
          <p:spPr>
            <a:xfrm>
              <a:off x="4972767" y="2502032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33" name="Flowchart: Process 32">
              <a:extLst>
                <a:ext uri="{FF2B5EF4-FFF2-40B4-BE49-F238E27FC236}">
                  <a16:creationId xmlns:a16="http://schemas.microsoft.com/office/drawing/2014/main" id="{031DB175-2B2C-4CC5-A715-A5A9F9F83E49}"/>
                </a:ext>
              </a:extLst>
            </p:cNvPr>
            <p:cNvSpPr/>
            <p:nvPr/>
          </p:nvSpPr>
          <p:spPr>
            <a:xfrm>
              <a:off x="4972767" y="3237759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38" name="Flowchart: Process 37">
              <a:extLst>
                <a:ext uri="{FF2B5EF4-FFF2-40B4-BE49-F238E27FC236}">
                  <a16:creationId xmlns:a16="http://schemas.microsoft.com/office/drawing/2014/main" id="{8D842E65-A585-4E97-A2AB-1919111EB6E5}"/>
                </a:ext>
              </a:extLst>
            </p:cNvPr>
            <p:cNvSpPr/>
            <p:nvPr/>
          </p:nvSpPr>
          <p:spPr>
            <a:xfrm>
              <a:off x="4969719" y="3973486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3" name="Flowchart: Process 72">
              <a:extLst>
                <a:ext uri="{FF2B5EF4-FFF2-40B4-BE49-F238E27FC236}">
                  <a16:creationId xmlns:a16="http://schemas.microsoft.com/office/drawing/2014/main" id="{5FD8C8E5-F98B-46B3-A7AB-499082B24D15}"/>
                </a:ext>
              </a:extLst>
            </p:cNvPr>
            <p:cNvSpPr/>
            <p:nvPr/>
          </p:nvSpPr>
          <p:spPr>
            <a:xfrm>
              <a:off x="5822143" y="2502032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4" name="Flowchart: Process 73">
              <a:extLst>
                <a:ext uri="{FF2B5EF4-FFF2-40B4-BE49-F238E27FC236}">
                  <a16:creationId xmlns:a16="http://schemas.microsoft.com/office/drawing/2014/main" id="{07DB6DD2-5BA4-4170-8BD5-39F270E98CA8}"/>
                </a:ext>
              </a:extLst>
            </p:cNvPr>
            <p:cNvSpPr/>
            <p:nvPr/>
          </p:nvSpPr>
          <p:spPr>
            <a:xfrm>
              <a:off x="6671519" y="2502032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5" name="Flowchart: Process 74">
              <a:extLst>
                <a:ext uri="{FF2B5EF4-FFF2-40B4-BE49-F238E27FC236}">
                  <a16:creationId xmlns:a16="http://schemas.microsoft.com/office/drawing/2014/main" id="{EA422DC0-9692-4D3B-9A29-D113D2227E3A}"/>
                </a:ext>
              </a:extLst>
            </p:cNvPr>
            <p:cNvSpPr/>
            <p:nvPr/>
          </p:nvSpPr>
          <p:spPr>
            <a:xfrm>
              <a:off x="7520895" y="2502032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8" name="Flowchart: Process 77">
              <a:extLst>
                <a:ext uri="{FF2B5EF4-FFF2-40B4-BE49-F238E27FC236}">
                  <a16:creationId xmlns:a16="http://schemas.microsoft.com/office/drawing/2014/main" id="{88596772-554A-4E53-A8FD-4095D31ED0EF}"/>
                </a:ext>
              </a:extLst>
            </p:cNvPr>
            <p:cNvSpPr/>
            <p:nvPr/>
          </p:nvSpPr>
          <p:spPr>
            <a:xfrm>
              <a:off x="5822143" y="3237759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9" name="Flowchart: Process 78">
              <a:extLst>
                <a:ext uri="{FF2B5EF4-FFF2-40B4-BE49-F238E27FC236}">
                  <a16:creationId xmlns:a16="http://schemas.microsoft.com/office/drawing/2014/main" id="{4D18EC2E-B9BD-4F80-89E7-0F3C041500F9}"/>
                </a:ext>
              </a:extLst>
            </p:cNvPr>
            <p:cNvSpPr/>
            <p:nvPr/>
          </p:nvSpPr>
          <p:spPr>
            <a:xfrm>
              <a:off x="6671519" y="3237759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3" name="Flowchart: Process 82">
              <a:extLst>
                <a:ext uri="{FF2B5EF4-FFF2-40B4-BE49-F238E27FC236}">
                  <a16:creationId xmlns:a16="http://schemas.microsoft.com/office/drawing/2014/main" id="{BE5A02D3-D19F-4314-B1A4-BF21C70AF1E3}"/>
                </a:ext>
              </a:extLst>
            </p:cNvPr>
            <p:cNvSpPr/>
            <p:nvPr/>
          </p:nvSpPr>
          <p:spPr>
            <a:xfrm>
              <a:off x="5819603" y="3973486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4" name="Flowchart: Process 83">
              <a:extLst>
                <a:ext uri="{FF2B5EF4-FFF2-40B4-BE49-F238E27FC236}">
                  <a16:creationId xmlns:a16="http://schemas.microsoft.com/office/drawing/2014/main" id="{A94847AC-3D16-4C40-B7E6-0D6FBA1686BB}"/>
                </a:ext>
              </a:extLst>
            </p:cNvPr>
            <p:cNvSpPr/>
            <p:nvPr/>
          </p:nvSpPr>
          <p:spPr>
            <a:xfrm>
              <a:off x="6669487" y="3973486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4" name="Flowchart: Process 93">
              <a:extLst>
                <a:ext uri="{FF2B5EF4-FFF2-40B4-BE49-F238E27FC236}">
                  <a16:creationId xmlns:a16="http://schemas.microsoft.com/office/drawing/2014/main" id="{F5047110-BB44-4E0A-8EEC-F4087306AA9A}"/>
                </a:ext>
              </a:extLst>
            </p:cNvPr>
            <p:cNvSpPr/>
            <p:nvPr/>
          </p:nvSpPr>
          <p:spPr>
            <a:xfrm>
              <a:off x="4119835" y="4709214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5" name="Flowchart: Process 94">
              <a:extLst>
                <a:ext uri="{FF2B5EF4-FFF2-40B4-BE49-F238E27FC236}">
                  <a16:creationId xmlns:a16="http://schemas.microsoft.com/office/drawing/2014/main" id="{0EF4BA52-3AFC-4410-9314-F2079FA721E1}"/>
                </a:ext>
              </a:extLst>
            </p:cNvPr>
            <p:cNvSpPr/>
            <p:nvPr/>
          </p:nvSpPr>
          <p:spPr>
            <a:xfrm>
              <a:off x="4969719" y="4709214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6" name="Flowchart: Process 95">
              <a:extLst>
                <a:ext uri="{FF2B5EF4-FFF2-40B4-BE49-F238E27FC236}">
                  <a16:creationId xmlns:a16="http://schemas.microsoft.com/office/drawing/2014/main" id="{707AC5A9-92D4-4EF4-ADEF-4AA81429F562}"/>
                </a:ext>
              </a:extLst>
            </p:cNvPr>
            <p:cNvSpPr/>
            <p:nvPr/>
          </p:nvSpPr>
          <p:spPr>
            <a:xfrm>
              <a:off x="5819603" y="4709214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7" name="Flowchart: Process 96">
              <a:extLst>
                <a:ext uri="{FF2B5EF4-FFF2-40B4-BE49-F238E27FC236}">
                  <a16:creationId xmlns:a16="http://schemas.microsoft.com/office/drawing/2014/main" id="{96FFBB85-831A-4307-8E5F-245F1892CE59}"/>
                </a:ext>
              </a:extLst>
            </p:cNvPr>
            <p:cNvSpPr/>
            <p:nvPr/>
          </p:nvSpPr>
          <p:spPr>
            <a:xfrm>
              <a:off x="6669487" y="4709214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92D2CC7-671A-4B31-AA8F-647CAF6148CD}"/>
              </a:ext>
            </a:extLst>
          </p:cNvPr>
          <p:cNvGrpSpPr/>
          <p:nvPr/>
        </p:nvGrpSpPr>
        <p:grpSpPr>
          <a:xfrm>
            <a:off x="2083052" y="8569465"/>
            <a:ext cx="3098292" cy="2755822"/>
            <a:chOff x="7519371" y="2502032"/>
            <a:chExt cx="3098292" cy="2755822"/>
          </a:xfrm>
        </p:grpSpPr>
        <p:sp>
          <p:nvSpPr>
            <p:cNvPr id="76" name="Flowchart: Process 75">
              <a:extLst>
                <a:ext uri="{FF2B5EF4-FFF2-40B4-BE49-F238E27FC236}">
                  <a16:creationId xmlns:a16="http://schemas.microsoft.com/office/drawing/2014/main" id="{E812FFC1-81BD-44EB-A63B-2AD395966B56}"/>
                </a:ext>
              </a:extLst>
            </p:cNvPr>
            <p:cNvSpPr/>
            <p:nvPr/>
          </p:nvSpPr>
          <p:spPr>
            <a:xfrm>
              <a:off x="8370271" y="2502032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7" name="Flowchart: Process 76">
              <a:extLst>
                <a:ext uri="{FF2B5EF4-FFF2-40B4-BE49-F238E27FC236}">
                  <a16:creationId xmlns:a16="http://schemas.microsoft.com/office/drawing/2014/main" id="{1FE9A56C-357D-464E-A53A-BBF03F74F324}"/>
                </a:ext>
              </a:extLst>
            </p:cNvPr>
            <p:cNvSpPr/>
            <p:nvPr/>
          </p:nvSpPr>
          <p:spPr>
            <a:xfrm>
              <a:off x="9219647" y="2502032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0" name="Flowchart: Process 79">
              <a:extLst>
                <a:ext uri="{FF2B5EF4-FFF2-40B4-BE49-F238E27FC236}">
                  <a16:creationId xmlns:a16="http://schemas.microsoft.com/office/drawing/2014/main" id="{3D3A1800-7105-4433-92E5-69626332E424}"/>
                </a:ext>
              </a:extLst>
            </p:cNvPr>
            <p:cNvSpPr/>
            <p:nvPr/>
          </p:nvSpPr>
          <p:spPr>
            <a:xfrm>
              <a:off x="7520895" y="3237759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1" name="Flowchart: Process 80">
              <a:extLst>
                <a:ext uri="{FF2B5EF4-FFF2-40B4-BE49-F238E27FC236}">
                  <a16:creationId xmlns:a16="http://schemas.microsoft.com/office/drawing/2014/main" id="{B03149E5-611D-48A2-825F-3AF10BE64732}"/>
                </a:ext>
              </a:extLst>
            </p:cNvPr>
            <p:cNvSpPr/>
            <p:nvPr/>
          </p:nvSpPr>
          <p:spPr>
            <a:xfrm>
              <a:off x="8370271" y="3237759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2" name="Flowchart: Process 81">
              <a:extLst>
                <a:ext uri="{FF2B5EF4-FFF2-40B4-BE49-F238E27FC236}">
                  <a16:creationId xmlns:a16="http://schemas.microsoft.com/office/drawing/2014/main" id="{02773B42-D9B4-4AD4-A4B9-E0CF07FEAAB3}"/>
                </a:ext>
              </a:extLst>
            </p:cNvPr>
            <p:cNvSpPr/>
            <p:nvPr/>
          </p:nvSpPr>
          <p:spPr>
            <a:xfrm>
              <a:off x="9219647" y="3237759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5" name="Flowchart: Process 84">
              <a:extLst>
                <a:ext uri="{FF2B5EF4-FFF2-40B4-BE49-F238E27FC236}">
                  <a16:creationId xmlns:a16="http://schemas.microsoft.com/office/drawing/2014/main" id="{EEF40B30-758F-4C53-94DA-729F7B2EAFA4}"/>
                </a:ext>
              </a:extLst>
            </p:cNvPr>
            <p:cNvSpPr/>
            <p:nvPr/>
          </p:nvSpPr>
          <p:spPr>
            <a:xfrm>
              <a:off x="7519371" y="3973486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6" name="Flowchart: Process 85">
              <a:extLst>
                <a:ext uri="{FF2B5EF4-FFF2-40B4-BE49-F238E27FC236}">
                  <a16:creationId xmlns:a16="http://schemas.microsoft.com/office/drawing/2014/main" id="{CA12C829-0192-475A-ADCF-585AD563285D}"/>
                </a:ext>
              </a:extLst>
            </p:cNvPr>
            <p:cNvSpPr/>
            <p:nvPr/>
          </p:nvSpPr>
          <p:spPr>
            <a:xfrm>
              <a:off x="8369255" y="3973486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7" name="Flowchart: Process 86">
              <a:extLst>
                <a:ext uri="{FF2B5EF4-FFF2-40B4-BE49-F238E27FC236}">
                  <a16:creationId xmlns:a16="http://schemas.microsoft.com/office/drawing/2014/main" id="{5F2AB498-4049-4F32-B1EC-0E284DD0A9DD}"/>
                </a:ext>
              </a:extLst>
            </p:cNvPr>
            <p:cNvSpPr/>
            <p:nvPr/>
          </p:nvSpPr>
          <p:spPr>
            <a:xfrm>
              <a:off x="9219139" y="3973486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8" name="Flowchart: Process 87">
              <a:extLst>
                <a:ext uri="{FF2B5EF4-FFF2-40B4-BE49-F238E27FC236}">
                  <a16:creationId xmlns:a16="http://schemas.microsoft.com/office/drawing/2014/main" id="{97E1D966-6357-48DC-85F1-192BF5A85221}"/>
                </a:ext>
              </a:extLst>
            </p:cNvPr>
            <p:cNvSpPr/>
            <p:nvPr/>
          </p:nvSpPr>
          <p:spPr>
            <a:xfrm>
              <a:off x="10069023" y="2516973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9" name="Flowchart: Process 88">
              <a:extLst>
                <a:ext uri="{FF2B5EF4-FFF2-40B4-BE49-F238E27FC236}">
                  <a16:creationId xmlns:a16="http://schemas.microsoft.com/office/drawing/2014/main" id="{506288EA-620A-4DA6-846D-A0296A190ACC}"/>
                </a:ext>
              </a:extLst>
            </p:cNvPr>
            <p:cNvSpPr/>
            <p:nvPr/>
          </p:nvSpPr>
          <p:spPr>
            <a:xfrm>
              <a:off x="10069023" y="3237759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0" name="Flowchart: Process 89">
              <a:extLst>
                <a:ext uri="{FF2B5EF4-FFF2-40B4-BE49-F238E27FC236}">
                  <a16:creationId xmlns:a16="http://schemas.microsoft.com/office/drawing/2014/main" id="{5767128E-01F5-4DD6-8D76-815ADE12F879}"/>
                </a:ext>
              </a:extLst>
            </p:cNvPr>
            <p:cNvSpPr/>
            <p:nvPr/>
          </p:nvSpPr>
          <p:spPr>
            <a:xfrm>
              <a:off x="10069023" y="3973486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8" name="Flowchart: Process 97">
              <a:extLst>
                <a:ext uri="{FF2B5EF4-FFF2-40B4-BE49-F238E27FC236}">
                  <a16:creationId xmlns:a16="http://schemas.microsoft.com/office/drawing/2014/main" id="{DB561618-ED6C-444E-B91F-79918B73B257}"/>
                </a:ext>
              </a:extLst>
            </p:cNvPr>
            <p:cNvSpPr/>
            <p:nvPr/>
          </p:nvSpPr>
          <p:spPr>
            <a:xfrm>
              <a:off x="7519371" y="4709214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9" name="Flowchart: Process 98">
              <a:extLst>
                <a:ext uri="{FF2B5EF4-FFF2-40B4-BE49-F238E27FC236}">
                  <a16:creationId xmlns:a16="http://schemas.microsoft.com/office/drawing/2014/main" id="{B06EA7E0-265D-406F-98DF-8DD86C2EA86B}"/>
                </a:ext>
              </a:extLst>
            </p:cNvPr>
            <p:cNvSpPr/>
            <p:nvPr/>
          </p:nvSpPr>
          <p:spPr>
            <a:xfrm>
              <a:off x="8369255" y="4709214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100" name="Flowchart: Process 99">
              <a:extLst>
                <a:ext uri="{FF2B5EF4-FFF2-40B4-BE49-F238E27FC236}">
                  <a16:creationId xmlns:a16="http://schemas.microsoft.com/office/drawing/2014/main" id="{82954BEC-068E-4DA6-B232-7A6D7216086A}"/>
                </a:ext>
              </a:extLst>
            </p:cNvPr>
            <p:cNvSpPr/>
            <p:nvPr/>
          </p:nvSpPr>
          <p:spPr>
            <a:xfrm>
              <a:off x="9219139" y="4709214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101" name="Flowchart: Process 100">
              <a:extLst>
                <a:ext uri="{FF2B5EF4-FFF2-40B4-BE49-F238E27FC236}">
                  <a16:creationId xmlns:a16="http://schemas.microsoft.com/office/drawing/2014/main" id="{8D87FB58-B898-46A8-B811-B8C9817972B8}"/>
                </a:ext>
              </a:extLst>
            </p:cNvPr>
            <p:cNvSpPr/>
            <p:nvPr/>
          </p:nvSpPr>
          <p:spPr>
            <a:xfrm>
              <a:off x="10069023" y="4709214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E37DCCB2-95CF-44B3-903A-503933139EC1}"/>
              </a:ext>
            </a:extLst>
          </p:cNvPr>
          <p:cNvSpPr txBox="1"/>
          <p:nvPr/>
        </p:nvSpPr>
        <p:spPr>
          <a:xfrm>
            <a:off x="584200" y="478972"/>
            <a:ext cx="110194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27A2A7"/>
                </a:solidFill>
                <a:latin typeface="Franklin Gothic Demi Cond" panose="020B0706030402020204" pitchFamily="34" charset="0"/>
              </a:rPr>
              <a:t>Counties constrained by the current expense levy limit </a:t>
            </a:r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anose="020B0706030402020204" pitchFamily="34" charset="0"/>
              </a:rPr>
              <a:t>budgeted less new construction property taxes.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31EA961-5FA5-44FB-8950-2A623C8BB410}"/>
              </a:ext>
            </a:extLst>
          </p:cNvPr>
          <p:cNvSpPr/>
          <p:nvPr/>
        </p:nvSpPr>
        <p:spPr>
          <a:xfrm>
            <a:off x="585359" y="1584518"/>
            <a:ext cx="11018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bg1">
                    <a:lumMod val="65000"/>
                  </a:schemeClr>
                </a:solidFill>
                <a:latin typeface="Franklin Gothic Demi Cond" panose="020B0706030402020204" pitchFamily="34" charset="0"/>
              </a:rPr>
              <a:t>Median new construction property taxes in county fiscal year 2018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A154E313-1440-4EC6-AB7F-694C541457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0822190"/>
              </p:ext>
            </p:extLst>
          </p:nvPr>
        </p:nvGraphicFramePr>
        <p:xfrm>
          <a:off x="2029923" y="1857845"/>
          <a:ext cx="8128000" cy="4246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22247CB-0BC4-40D2-98E1-59A53BC2F12D}"/>
              </a:ext>
            </a:extLst>
          </p:cNvPr>
          <p:cNvSpPr txBox="1"/>
          <p:nvPr/>
        </p:nvSpPr>
        <p:spPr>
          <a:xfrm>
            <a:off x="2543077" y="4676062"/>
            <a:ext cx="1699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27A2A7"/>
                </a:solidFill>
                <a:latin typeface="Franklin Gothic Demi Cond" panose="020B0706030402020204" pitchFamily="34" charset="0"/>
              </a:rPr>
              <a:t>$18,599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090023B-62FA-45CA-B42C-0C32DE9C474E}"/>
              </a:ext>
            </a:extLst>
          </p:cNvPr>
          <p:cNvSpPr txBox="1"/>
          <p:nvPr/>
        </p:nvSpPr>
        <p:spPr>
          <a:xfrm>
            <a:off x="7130290" y="1777670"/>
            <a:ext cx="2348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Franklin Gothic Demi Cond" panose="020B0706030402020204" pitchFamily="34" charset="0"/>
              </a:rPr>
              <a:t>$490,294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B6A79D6-895C-4AEC-B417-3369F3FEDF9B}"/>
              </a:ext>
            </a:extLst>
          </p:cNvPr>
          <p:cNvSpPr txBox="1"/>
          <p:nvPr/>
        </p:nvSpPr>
        <p:spPr>
          <a:xfrm>
            <a:off x="5356076" y="5108143"/>
            <a:ext cx="1554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Franklin Gothic Demi Cond" panose="020B0706030402020204" pitchFamily="34" charset="0"/>
              </a:rPr>
              <a:t>Budget cap</a:t>
            </a:r>
            <a:br>
              <a:rPr lang="en-US">
                <a:solidFill>
                  <a:schemeClr val="bg1"/>
                </a:solidFill>
                <a:latin typeface="Franklin Gothic Demi Cond" panose="020B0706030402020204" pitchFamily="34" charset="0"/>
              </a:rPr>
            </a:br>
            <a:r>
              <a:rPr lang="en-US">
                <a:solidFill>
                  <a:schemeClr val="bg1"/>
                </a:solidFill>
                <a:latin typeface="Franklin Gothic Demi Cond" panose="020B0706030402020204" pitchFamily="34" charset="0"/>
              </a:rPr>
              <a:t>constrained</a:t>
            </a:r>
            <a:br>
              <a:rPr lang="en-US">
                <a:solidFill>
                  <a:schemeClr val="bg1"/>
                </a:solidFill>
                <a:latin typeface="Franklin Gothic Demi Cond" panose="020B0706030402020204" pitchFamily="34" charset="0"/>
              </a:rPr>
            </a:br>
            <a:r>
              <a:rPr lang="en-US">
                <a:solidFill>
                  <a:schemeClr val="bg1"/>
                </a:solidFill>
                <a:latin typeface="Franklin Gothic Demi Cond" panose="020B0706030402020204" pitchFamily="34" charset="0"/>
              </a:rPr>
              <a:t>(15 counties)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B6ACF5E-0DA4-419E-911D-FED29E313013}"/>
              </a:ext>
            </a:extLst>
          </p:cNvPr>
          <p:cNvSpPr txBox="1"/>
          <p:nvPr/>
        </p:nvSpPr>
        <p:spPr>
          <a:xfrm>
            <a:off x="2543077" y="5108143"/>
            <a:ext cx="1504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Franklin Gothic Demi Cond" panose="020B0706030402020204" pitchFamily="34" charset="0"/>
              </a:rPr>
              <a:t>Levy limit constrained</a:t>
            </a:r>
            <a:br>
              <a:rPr lang="en-US">
                <a:solidFill>
                  <a:schemeClr val="bg1"/>
                </a:solidFill>
                <a:latin typeface="Franklin Gothic Demi Cond" panose="020B0706030402020204" pitchFamily="34" charset="0"/>
              </a:rPr>
            </a:br>
            <a:r>
              <a:rPr lang="en-US">
                <a:solidFill>
                  <a:schemeClr val="bg1"/>
                </a:solidFill>
                <a:latin typeface="Franklin Gothic Demi Cond" panose="020B0706030402020204" pitchFamily="34" charset="0"/>
              </a:rPr>
              <a:t>(14 counties)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2546282-AD43-40D3-A9CA-6337DC6F118A}"/>
              </a:ext>
            </a:extLst>
          </p:cNvPr>
          <p:cNvSpPr txBox="1"/>
          <p:nvPr/>
        </p:nvSpPr>
        <p:spPr>
          <a:xfrm>
            <a:off x="5356076" y="4044670"/>
            <a:ext cx="1699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$48,045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AE933C7-312E-420C-98FA-3B92D09A9EFC}"/>
              </a:ext>
            </a:extLst>
          </p:cNvPr>
          <p:cNvSpPr txBox="1"/>
          <p:nvPr/>
        </p:nvSpPr>
        <p:spPr>
          <a:xfrm>
            <a:off x="8143975" y="5108143"/>
            <a:ext cx="1554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Franklin Gothic Demi Cond" panose="020B0706030402020204" pitchFamily="34" charset="0"/>
              </a:rPr>
              <a:t>Not constrained</a:t>
            </a:r>
            <a:br>
              <a:rPr lang="en-US">
                <a:solidFill>
                  <a:schemeClr val="bg1"/>
                </a:solidFill>
                <a:latin typeface="Franklin Gothic Demi Cond" panose="020B0706030402020204" pitchFamily="34" charset="0"/>
              </a:rPr>
            </a:br>
            <a:r>
              <a:rPr lang="en-US">
                <a:solidFill>
                  <a:schemeClr val="bg1"/>
                </a:solidFill>
                <a:latin typeface="Franklin Gothic Demi Cond" panose="020B0706030402020204" pitchFamily="34" charset="0"/>
              </a:rPr>
              <a:t>(15 counties)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61CC24F-03DF-45B4-931A-2655F2361616}"/>
              </a:ext>
            </a:extLst>
          </p:cNvPr>
          <p:cNvSpPr txBox="1"/>
          <p:nvPr/>
        </p:nvSpPr>
        <p:spPr>
          <a:xfrm>
            <a:off x="8143975" y="2547306"/>
            <a:ext cx="1699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$86,411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DC44C1C-1AA6-4EAF-9B70-C93BB659691D}"/>
              </a:ext>
            </a:extLst>
          </p:cNvPr>
          <p:cNvSpPr txBox="1"/>
          <p:nvPr/>
        </p:nvSpPr>
        <p:spPr>
          <a:xfrm>
            <a:off x="588353" y="5966825"/>
            <a:ext cx="67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B9B476-19DE-4D65-A2F5-63753ACB3B39}" type="slidenum"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 Cond" panose="020B0706030402020204" pitchFamily="34" charset="0"/>
              </a:rPr>
              <a:t>32</a:t>
            </a:fld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3442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268138-46B8-4562-8A0C-905676288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21" y="5694291"/>
            <a:ext cx="945026" cy="9144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6BC7B00-31ED-45E9-831E-CF10580C0C21}"/>
              </a:ext>
            </a:extLst>
          </p:cNvPr>
          <p:cNvGrpSpPr/>
          <p:nvPr/>
        </p:nvGrpSpPr>
        <p:grpSpPr>
          <a:xfrm>
            <a:off x="-2814365" y="7559418"/>
            <a:ext cx="3949700" cy="2755822"/>
            <a:chOff x="4119835" y="2502032"/>
            <a:chExt cx="3949700" cy="2755822"/>
          </a:xfrm>
        </p:grpSpPr>
        <p:sp>
          <p:nvSpPr>
            <p:cNvPr id="23" name="Flowchart: Process 22">
              <a:extLst>
                <a:ext uri="{FF2B5EF4-FFF2-40B4-BE49-F238E27FC236}">
                  <a16:creationId xmlns:a16="http://schemas.microsoft.com/office/drawing/2014/main" id="{5DE11B95-260D-4246-ACAD-CED41A3B044A}"/>
                </a:ext>
              </a:extLst>
            </p:cNvPr>
            <p:cNvSpPr/>
            <p:nvPr/>
          </p:nvSpPr>
          <p:spPr>
            <a:xfrm>
              <a:off x="4972767" y="2502032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33" name="Flowchart: Process 32">
              <a:extLst>
                <a:ext uri="{FF2B5EF4-FFF2-40B4-BE49-F238E27FC236}">
                  <a16:creationId xmlns:a16="http://schemas.microsoft.com/office/drawing/2014/main" id="{031DB175-2B2C-4CC5-A715-A5A9F9F83E49}"/>
                </a:ext>
              </a:extLst>
            </p:cNvPr>
            <p:cNvSpPr/>
            <p:nvPr/>
          </p:nvSpPr>
          <p:spPr>
            <a:xfrm>
              <a:off x="4972767" y="3237759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38" name="Flowchart: Process 37">
              <a:extLst>
                <a:ext uri="{FF2B5EF4-FFF2-40B4-BE49-F238E27FC236}">
                  <a16:creationId xmlns:a16="http://schemas.microsoft.com/office/drawing/2014/main" id="{8D842E65-A585-4E97-A2AB-1919111EB6E5}"/>
                </a:ext>
              </a:extLst>
            </p:cNvPr>
            <p:cNvSpPr/>
            <p:nvPr/>
          </p:nvSpPr>
          <p:spPr>
            <a:xfrm>
              <a:off x="4969719" y="3973486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3" name="Flowchart: Process 72">
              <a:extLst>
                <a:ext uri="{FF2B5EF4-FFF2-40B4-BE49-F238E27FC236}">
                  <a16:creationId xmlns:a16="http://schemas.microsoft.com/office/drawing/2014/main" id="{5FD8C8E5-F98B-46B3-A7AB-499082B24D15}"/>
                </a:ext>
              </a:extLst>
            </p:cNvPr>
            <p:cNvSpPr/>
            <p:nvPr/>
          </p:nvSpPr>
          <p:spPr>
            <a:xfrm>
              <a:off x="5822143" y="2502032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4" name="Flowchart: Process 73">
              <a:extLst>
                <a:ext uri="{FF2B5EF4-FFF2-40B4-BE49-F238E27FC236}">
                  <a16:creationId xmlns:a16="http://schemas.microsoft.com/office/drawing/2014/main" id="{07DB6DD2-5BA4-4170-8BD5-39F270E98CA8}"/>
                </a:ext>
              </a:extLst>
            </p:cNvPr>
            <p:cNvSpPr/>
            <p:nvPr/>
          </p:nvSpPr>
          <p:spPr>
            <a:xfrm>
              <a:off x="6671519" y="2502032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5" name="Flowchart: Process 74">
              <a:extLst>
                <a:ext uri="{FF2B5EF4-FFF2-40B4-BE49-F238E27FC236}">
                  <a16:creationId xmlns:a16="http://schemas.microsoft.com/office/drawing/2014/main" id="{EA422DC0-9692-4D3B-9A29-D113D2227E3A}"/>
                </a:ext>
              </a:extLst>
            </p:cNvPr>
            <p:cNvSpPr/>
            <p:nvPr/>
          </p:nvSpPr>
          <p:spPr>
            <a:xfrm>
              <a:off x="7520895" y="2502032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8" name="Flowchart: Process 77">
              <a:extLst>
                <a:ext uri="{FF2B5EF4-FFF2-40B4-BE49-F238E27FC236}">
                  <a16:creationId xmlns:a16="http://schemas.microsoft.com/office/drawing/2014/main" id="{88596772-554A-4E53-A8FD-4095D31ED0EF}"/>
                </a:ext>
              </a:extLst>
            </p:cNvPr>
            <p:cNvSpPr/>
            <p:nvPr/>
          </p:nvSpPr>
          <p:spPr>
            <a:xfrm>
              <a:off x="5822143" y="3237759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9" name="Flowchart: Process 78">
              <a:extLst>
                <a:ext uri="{FF2B5EF4-FFF2-40B4-BE49-F238E27FC236}">
                  <a16:creationId xmlns:a16="http://schemas.microsoft.com/office/drawing/2014/main" id="{4D18EC2E-B9BD-4F80-89E7-0F3C041500F9}"/>
                </a:ext>
              </a:extLst>
            </p:cNvPr>
            <p:cNvSpPr/>
            <p:nvPr/>
          </p:nvSpPr>
          <p:spPr>
            <a:xfrm>
              <a:off x="6671519" y="3237759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3" name="Flowchart: Process 82">
              <a:extLst>
                <a:ext uri="{FF2B5EF4-FFF2-40B4-BE49-F238E27FC236}">
                  <a16:creationId xmlns:a16="http://schemas.microsoft.com/office/drawing/2014/main" id="{BE5A02D3-D19F-4314-B1A4-BF21C70AF1E3}"/>
                </a:ext>
              </a:extLst>
            </p:cNvPr>
            <p:cNvSpPr/>
            <p:nvPr/>
          </p:nvSpPr>
          <p:spPr>
            <a:xfrm>
              <a:off x="5819603" y="3973486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4" name="Flowchart: Process 83">
              <a:extLst>
                <a:ext uri="{FF2B5EF4-FFF2-40B4-BE49-F238E27FC236}">
                  <a16:creationId xmlns:a16="http://schemas.microsoft.com/office/drawing/2014/main" id="{A94847AC-3D16-4C40-B7E6-0D6FBA1686BB}"/>
                </a:ext>
              </a:extLst>
            </p:cNvPr>
            <p:cNvSpPr/>
            <p:nvPr/>
          </p:nvSpPr>
          <p:spPr>
            <a:xfrm>
              <a:off x="6669487" y="3973486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4" name="Flowchart: Process 93">
              <a:extLst>
                <a:ext uri="{FF2B5EF4-FFF2-40B4-BE49-F238E27FC236}">
                  <a16:creationId xmlns:a16="http://schemas.microsoft.com/office/drawing/2014/main" id="{F5047110-BB44-4E0A-8EEC-F4087306AA9A}"/>
                </a:ext>
              </a:extLst>
            </p:cNvPr>
            <p:cNvSpPr/>
            <p:nvPr/>
          </p:nvSpPr>
          <p:spPr>
            <a:xfrm>
              <a:off x="4119835" y="4709214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5" name="Flowchart: Process 94">
              <a:extLst>
                <a:ext uri="{FF2B5EF4-FFF2-40B4-BE49-F238E27FC236}">
                  <a16:creationId xmlns:a16="http://schemas.microsoft.com/office/drawing/2014/main" id="{0EF4BA52-3AFC-4410-9314-F2079FA721E1}"/>
                </a:ext>
              </a:extLst>
            </p:cNvPr>
            <p:cNvSpPr/>
            <p:nvPr/>
          </p:nvSpPr>
          <p:spPr>
            <a:xfrm>
              <a:off x="4969719" y="4709214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6" name="Flowchart: Process 95">
              <a:extLst>
                <a:ext uri="{FF2B5EF4-FFF2-40B4-BE49-F238E27FC236}">
                  <a16:creationId xmlns:a16="http://schemas.microsoft.com/office/drawing/2014/main" id="{707AC5A9-92D4-4EF4-ADEF-4AA81429F562}"/>
                </a:ext>
              </a:extLst>
            </p:cNvPr>
            <p:cNvSpPr/>
            <p:nvPr/>
          </p:nvSpPr>
          <p:spPr>
            <a:xfrm>
              <a:off x="5819603" y="4709214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7" name="Flowchart: Process 96">
              <a:extLst>
                <a:ext uri="{FF2B5EF4-FFF2-40B4-BE49-F238E27FC236}">
                  <a16:creationId xmlns:a16="http://schemas.microsoft.com/office/drawing/2014/main" id="{96FFBB85-831A-4307-8E5F-245F1892CE59}"/>
                </a:ext>
              </a:extLst>
            </p:cNvPr>
            <p:cNvSpPr/>
            <p:nvPr/>
          </p:nvSpPr>
          <p:spPr>
            <a:xfrm>
              <a:off x="6669487" y="4709214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92D2CC7-671A-4B31-AA8F-647CAF6148CD}"/>
              </a:ext>
            </a:extLst>
          </p:cNvPr>
          <p:cNvGrpSpPr/>
          <p:nvPr/>
        </p:nvGrpSpPr>
        <p:grpSpPr>
          <a:xfrm>
            <a:off x="2083052" y="8569465"/>
            <a:ext cx="3098292" cy="2755822"/>
            <a:chOff x="7519371" y="2502032"/>
            <a:chExt cx="3098292" cy="2755822"/>
          </a:xfrm>
        </p:grpSpPr>
        <p:sp>
          <p:nvSpPr>
            <p:cNvPr id="76" name="Flowchart: Process 75">
              <a:extLst>
                <a:ext uri="{FF2B5EF4-FFF2-40B4-BE49-F238E27FC236}">
                  <a16:creationId xmlns:a16="http://schemas.microsoft.com/office/drawing/2014/main" id="{E812FFC1-81BD-44EB-A63B-2AD395966B56}"/>
                </a:ext>
              </a:extLst>
            </p:cNvPr>
            <p:cNvSpPr/>
            <p:nvPr/>
          </p:nvSpPr>
          <p:spPr>
            <a:xfrm>
              <a:off x="8370271" y="2502032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7" name="Flowchart: Process 76">
              <a:extLst>
                <a:ext uri="{FF2B5EF4-FFF2-40B4-BE49-F238E27FC236}">
                  <a16:creationId xmlns:a16="http://schemas.microsoft.com/office/drawing/2014/main" id="{1FE9A56C-357D-464E-A53A-BBF03F74F324}"/>
                </a:ext>
              </a:extLst>
            </p:cNvPr>
            <p:cNvSpPr/>
            <p:nvPr/>
          </p:nvSpPr>
          <p:spPr>
            <a:xfrm>
              <a:off x="9219647" y="2502032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0" name="Flowchart: Process 79">
              <a:extLst>
                <a:ext uri="{FF2B5EF4-FFF2-40B4-BE49-F238E27FC236}">
                  <a16:creationId xmlns:a16="http://schemas.microsoft.com/office/drawing/2014/main" id="{3D3A1800-7105-4433-92E5-69626332E424}"/>
                </a:ext>
              </a:extLst>
            </p:cNvPr>
            <p:cNvSpPr/>
            <p:nvPr/>
          </p:nvSpPr>
          <p:spPr>
            <a:xfrm>
              <a:off x="7520895" y="3237759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1" name="Flowchart: Process 80">
              <a:extLst>
                <a:ext uri="{FF2B5EF4-FFF2-40B4-BE49-F238E27FC236}">
                  <a16:creationId xmlns:a16="http://schemas.microsoft.com/office/drawing/2014/main" id="{B03149E5-611D-48A2-825F-3AF10BE64732}"/>
                </a:ext>
              </a:extLst>
            </p:cNvPr>
            <p:cNvSpPr/>
            <p:nvPr/>
          </p:nvSpPr>
          <p:spPr>
            <a:xfrm>
              <a:off x="8370271" y="3237759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2" name="Flowchart: Process 81">
              <a:extLst>
                <a:ext uri="{FF2B5EF4-FFF2-40B4-BE49-F238E27FC236}">
                  <a16:creationId xmlns:a16="http://schemas.microsoft.com/office/drawing/2014/main" id="{02773B42-D9B4-4AD4-A4B9-E0CF07FEAAB3}"/>
                </a:ext>
              </a:extLst>
            </p:cNvPr>
            <p:cNvSpPr/>
            <p:nvPr/>
          </p:nvSpPr>
          <p:spPr>
            <a:xfrm>
              <a:off x="9219647" y="3237759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5" name="Flowchart: Process 84">
              <a:extLst>
                <a:ext uri="{FF2B5EF4-FFF2-40B4-BE49-F238E27FC236}">
                  <a16:creationId xmlns:a16="http://schemas.microsoft.com/office/drawing/2014/main" id="{EEF40B30-758F-4C53-94DA-729F7B2EAFA4}"/>
                </a:ext>
              </a:extLst>
            </p:cNvPr>
            <p:cNvSpPr/>
            <p:nvPr/>
          </p:nvSpPr>
          <p:spPr>
            <a:xfrm>
              <a:off x="7519371" y="3973486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6" name="Flowchart: Process 85">
              <a:extLst>
                <a:ext uri="{FF2B5EF4-FFF2-40B4-BE49-F238E27FC236}">
                  <a16:creationId xmlns:a16="http://schemas.microsoft.com/office/drawing/2014/main" id="{CA12C829-0192-475A-ADCF-585AD563285D}"/>
                </a:ext>
              </a:extLst>
            </p:cNvPr>
            <p:cNvSpPr/>
            <p:nvPr/>
          </p:nvSpPr>
          <p:spPr>
            <a:xfrm>
              <a:off x="8369255" y="3973486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7" name="Flowchart: Process 86">
              <a:extLst>
                <a:ext uri="{FF2B5EF4-FFF2-40B4-BE49-F238E27FC236}">
                  <a16:creationId xmlns:a16="http://schemas.microsoft.com/office/drawing/2014/main" id="{5F2AB498-4049-4F32-B1EC-0E284DD0A9DD}"/>
                </a:ext>
              </a:extLst>
            </p:cNvPr>
            <p:cNvSpPr/>
            <p:nvPr/>
          </p:nvSpPr>
          <p:spPr>
            <a:xfrm>
              <a:off x="9219139" y="3973486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8" name="Flowchart: Process 87">
              <a:extLst>
                <a:ext uri="{FF2B5EF4-FFF2-40B4-BE49-F238E27FC236}">
                  <a16:creationId xmlns:a16="http://schemas.microsoft.com/office/drawing/2014/main" id="{97E1D966-6357-48DC-85F1-192BF5A85221}"/>
                </a:ext>
              </a:extLst>
            </p:cNvPr>
            <p:cNvSpPr/>
            <p:nvPr/>
          </p:nvSpPr>
          <p:spPr>
            <a:xfrm>
              <a:off x="10069023" y="2516973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9" name="Flowchart: Process 88">
              <a:extLst>
                <a:ext uri="{FF2B5EF4-FFF2-40B4-BE49-F238E27FC236}">
                  <a16:creationId xmlns:a16="http://schemas.microsoft.com/office/drawing/2014/main" id="{506288EA-620A-4DA6-846D-A0296A190ACC}"/>
                </a:ext>
              </a:extLst>
            </p:cNvPr>
            <p:cNvSpPr/>
            <p:nvPr/>
          </p:nvSpPr>
          <p:spPr>
            <a:xfrm>
              <a:off x="10069023" y="3237759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0" name="Flowchart: Process 89">
              <a:extLst>
                <a:ext uri="{FF2B5EF4-FFF2-40B4-BE49-F238E27FC236}">
                  <a16:creationId xmlns:a16="http://schemas.microsoft.com/office/drawing/2014/main" id="{5767128E-01F5-4DD6-8D76-815ADE12F879}"/>
                </a:ext>
              </a:extLst>
            </p:cNvPr>
            <p:cNvSpPr/>
            <p:nvPr/>
          </p:nvSpPr>
          <p:spPr>
            <a:xfrm>
              <a:off x="10069023" y="3973486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8" name="Flowchart: Process 97">
              <a:extLst>
                <a:ext uri="{FF2B5EF4-FFF2-40B4-BE49-F238E27FC236}">
                  <a16:creationId xmlns:a16="http://schemas.microsoft.com/office/drawing/2014/main" id="{DB561618-ED6C-444E-B91F-79918B73B257}"/>
                </a:ext>
              </a:extLst>
            </p:cNvPr>
            <p:cNvSpPr/>
            <p:nvPr/>
          </p:nvSpPr>
          <p:spPr>
            <a:xfrm>
              <a:off x="7519371" y="4709214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9" name="Flowchart: Process 98">
              <a:extLst>
                <a:ext uri="{FF2B5EF4-FFF2-40B4-BE49-F238E27FC236}">
                  <a16:creationId xmlns:a16="http://schemas.microsoft.com/office/drawing/2014/main" id="{B06EA7E0-265D-406F-98DF-8DD86C2EA86B}"/>
                </a:ext>
              </a:extLst>
            </p:cNvPr>
            <p:cNvSpPr/>
            <p:nvPr/>
          </p:nvSpPr>
          <p:spPr>
            <a:xfrm>
              <a:off x="8369255" y="4709214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100" name="Flowchart: Process 99">
              <a:extLst>
                <a:ext uri="{FF2B5EF4-FFF2-40B4-BE49-F238E27FC236}">
                  <a16:creationId xmlns:a16="http://schemas.microsoft.com/office/drawing/2014/main" id="{82954BEC-068E-4DA6-B232-7A6D7216086A}"/>
                </a:ext>
              </a:extLst>
            </p:cNvPr>
            <p:cNvSpPr/>
            <p:nvPr/>
          </p:nvSpPr>
          <p:spPr>
            <a:xfrm>
              <a:off x="9219139" y="4709214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101" name="Flowchart: Process 100">
              <a:extLst>
                <a:ext uri="{FF2B5EF4-FFF2-40B4-BE49-F238E27FC236}">
                  <a16:creationId xmlns:a16="http://schemas.microsoft.com/office/drawing/2014/main" id="{8D87FB58-B898-46A8-B811-B8C9817972B8}"/>
                </a:ext>
              </a:extLst>
            </p:cNvPr>
            <p:cNvSpPr/>
            <p:nvPr/>
          </p:nvSpPr>
          <p:spPr>
            <a:xfrm>
              <a:off x="10069023" y="4709214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E37DCCB2-95CF-44B3-903A-503933139EC1}"/>
              </a:ext>
            </a:extLst>
          </p:cNvPr>
          <p:cNvSpPr txBox="1"/>
          <p:nvPr/>
        </p:nvSpPr>
        <p:spPr>
          <a:xfrm>
            <a:off x="584200" y="478972"/>
            <a:ext cx="11019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anose="020B0706030402020204" pitchFamily="34" charset="0"/>
              </a:rPr>
              <a:t>Counties can decide which levies to use.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31EA961-5FA5-44FB-8950-2A623C8BB410}"/>
              </a:ext>
            </a:extLst>
          </p:cNvPr>
          <p:cNvSpPr/>
          <p:nvPr/>
        </p:nvSpPr>
        <p:spPr>
          <a:xfrm>
            <a:off x="585359" y="1367703"/>
            <a:ext cx="11018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Franklin Gothic Demi Cond" panose="020B0706030402020204" pitchFamily="34" charset="0"/>
              </a:rPr>
              <a:t>Of the 14 counties constrained by the current expense levy limit:</a:t>
            </a:r>
          </a:p>
        </p:txBody>
      </p:sp>
      <p:graphicFrame>
        <p:nvGraphicFramePr>
          <p:cNvPr id="49" name="Chart 48">
            <a:extLst>
              <a:ext uri="{FF2B5EF4-FFF2-40B4-BE49-F238E27FC236}">
                <a16:creationId xmlns:a16="http://schemas.microsoft.com/office/drawing/2014/main" id="{AA39B786-5482-433F-A536-1A834E41EF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2784167"/>
              </p:ext>
            </p:extLst>
          </p:nvPr>
        </p:nvGraphicFramePr>
        <p:xfrm>
          <a:off x="2029923" y="1857845"/>
          <a:ext cx="8128000" cy="4246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980B5FC7-E203-4603-BF85-9838B835939E}"/>
              </a:ext>
            </a:extLst>
          </p:cNvPr>
          <p:cNvSpPr txBox="1"/>
          <p:nvPr/>
        </p:nvSpPr>
        <p:spPr>
          <a:xfrm>
            <a:off x="7618509" y="2265985"/>
            <a:ext cx="1355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14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A0F7D2-F182-43AB-AC0F-3FC25C1E36D7}"/>
              </a:ext>
            </a:extLst>
          </p:cNvPr>
          <p:cNvSpPr txBox="1"/>
          <p:nvPr/>
        </p:nvSpPr>
        <p:spPr>
          <a:xfrm>
            <a:off x="6622699" y="3583094"/>
            <a:ext cx="1355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12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9728CD3-8AB3-43C1-B48A-4EDD8F83A14F}"/>
              </a:ext>
            </a:extLst>
          </p:cNvPr>
          <p:cNvSpPr txBox="1"/>
          <p:nvPr/>
        </p:nvSpPr>
        <p:spPr>
          <a:xfrm>
            <a:off x="5643876" y="4913847"/>
            <a:ext cx="1355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10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0E46376-E31F-46C0-9248-3702BFEF800F}"/>
              </a:ext>
            </a:extLst>
          </p:cNvPr>
          <p:cNvSpPr txBox="1"/>
          <p:nvPr/>
        </p:nvSpPr>
        <p:spPr>
          <a:xfrm>
            <a:off x="2095912" y="2265985"/>
            <a:ext cx="2347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District court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2BE375A-73A9-4A1B-B2A0-A0A30F1BAEB3}"/>
              </a:ext>
            </a:extLst>
          </p:cNvPr>
          <p:cNvSpPr txBox="1"/>
          <p:nvPr/>
        </p:nvSpPr>
        <p:spPr>
          <a:xfrm>
            <a:off x="2095911" y="3583094"/>
            <a:ext cx="4201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Charity and indigent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79B82A1-867B-45D2-B09E-BBA63CD5D5CA}"/>
              </a:ext>
            </a:extLst>
          </p:cNvPr>
          <p:cNvSpPr txBox="1"/>
          <p:nvPr/>
        </p:nvSpPr>
        <p:spPr>
          <a:xfrm>
            <a:off x="2095912" y="4913847"/>
            <a:ext cx="2347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Justice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725CE78-E328-4253-89EC-01100EBC3D6F}"/>
              </a:ext>
            </a:extLst>
          </p:cNvPr>
          <p:cNvSpPr txBox="1"/>
          <p:nvPr/>
        </p:nvSpPr>
        <p:spPr>
          <a:xfrm>
            <a:off x="588353" y="5966825"/>
            <a:ext cx="67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B9B476-19DE-4D65-A2F5-63753ACB3B39}" type="slidenum"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 Cond" panose="020B0706030402020204" pitchFamily="34" charset="0"/>
              </a:rPr>
              <a:t>33</a:t>
            </a:fld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5735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268138-46B8-4562-8A0C-905676288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21" y="5694291"/>
            <a:ext cx="945026" cy="9144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6BC7B00-31ED-45E9-831E-CF10580C0C21}"/>
              </a:ext>
            </a:extLst>
          </p:cNvPr>
          <p:cNvGrpSpPr/>
          <p:nvPr/>
        </p:nvGrpSpPr>
        <p:grpSpPr>
          <a:xfrm>
            <a:off x="-2814365" y="7559418"/>
            <a:ext cx="3949700" cy="2755822"/>
            <a:chOff x="4119835" y="2502032"/>
            <a:chExt cx="3949700" cy="2755822"/>
          </a:xfrm>
        </p:grpSpPr>
        <p:sp>
          <p:nvSpPr>
            <p:cNvPr id="23" name="Flowchart: Process 22">
              <a:extLst>
                <a:ext uri="{FF2B5EF4-FFF2-40B4-BE49-F238E27FC236}">
                  <a16:creationId xmlns:a16="http://schemas.microsoft.com/office/drawing/2014/main" id="{5DE11B95-260D-4246-ACAD-CED41A3B044A}"/>
                </a:ext>
              </a:extLst>
            </p:cNvPr>
            <p:cNvSpPr/>
            <p:nvPr/>
          </p:nvSpPr>
          <p:spPr>
            <a:xfrm>
              <a:off x="4972767" y="2502032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33" name="Flowchart: Process 32">
              <a:extLst>
                <a:ext uri="{FF2B5EF4-FFF2-40B4-BE49-F238E27FC236}">
                  <a16:creationId xmlns:a16="http://schemas.microsoft.com/office/drawing/2014/main" id="{031DB175-2B2C-4CC5-A715-A5A9F9F83E49}"/>
                </a:ext>
              </a:extLst>
            </p:cNvPr>
            <p:cNvSpPr/>
            <p:nvPr/>
          </p:nvSpPr>
          <p:spPr>
            <a:xfrm>
              <a:off x="4972767" y="3237759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38" name="Flowchart: Process 37">
              <a:extLst>
                <a:ext uri="{FF2B5EF4-FFF2-40B4-BE49-F238E27FC236}">
                  <a16:creationId xmlns:a16="http://schemas.microsoft.com/office/drawing/2014/main" id="{8D842E65-A585-4E97-A2AB-1919111EB6E5}"/>
                </a:ext>
              </a:extLst>
            </p:cNvPr>
            <p:cNvSpPr/>
            <p:nvPr/>
          </p:nvSpPr>
          <p:spPr>
            <a:xfrm>
              <a:off x="4969719" y="3973486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3" name="Flowchart: Process 72">
              <a:extLst>
                <a:ext uri="{FF2B5EF4-FFF2-40B4-BE49-F238E27FC236}">
                  <a16:creationId xmlns:a16="http://schemas.microsoft.com/office/drawing/2014/main" id="{5FD8C8E5-F98B-46B3-A7AB-499082B24D15}"/>
                </a:ext>
              </a:extLst>
            </p:cNvPr>
            <p:cNvSpPr/>
            <p:nvPr/>
          </p:nvSpPr>
          <p:spPr>
            <a:xfrm>
              <a:off x="5822143" y="2502032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4" name="Flowchart: Process 73">
              <a:extLst>
                <a:ext uri="{FF2B5EF4-FFF2-40B4-BE49-F238E27FC236}">
                  <a16:creationId xmlns:a16="http://schemas.microsoft.com/office/drawing/2014/main" id="{07DB6DD2-5BA4-4170-8BD5-39F270E98CA8}"/>
                </a:ext>
              </a:extLst>
            </p:cNvPr>
            <p:cNvSpPr/>
            <p:nvPr/>
          </p:nvSpPr>
          <p:spPr>
            <a:xfrm>
              <a:off x="6671519" y="2502032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5" name="Flowchart: Process 74">
              <a:extLst>
                <a:ext uri="{FF2B5EF4-FFF2-40B4-BE49-F238E27FC236}">
                  <a16:creationId xmlns:a16="http://schemas.microsoft.com/office/drawing/2014/main" id="{EA422DC0-9692-4D3B-9A29-D113D2227E3A}"/>
                </a:ext>
              </a:extLst>
            </p:cNvPr>
            <p:cNvSpPr/>
            <p:nvPr/>
          </p:nvSpPr>
          <p:spPr>
            <a:xfrm>
              <a:off x="7520895" y="2502032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8" name="Flowchart: Process 77">
              <a:extLst>
                <a:ext uri="{FF2B5EF4-FFF2-40B4-BE49-F238E27FC236}">
                  <a16:creationId xmlns:a16="http://schemas.microsoft.com/office/drawing/2014/main" id="{88596772-554A-4E53-A8FD-4095D31ED0EF}"/>
                </a:ext>
              </a:extLst>
            </p:cNvPr>
            <p:cNvSpPr/>
            <p:nvPr/>
          </p:nvSpPr>
          <p:spPr>
            <a:xfrm>
              <a:off x="5822143" y="3237759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9" name="Flowchart: Process 78">
              <a:extLst>
                <a:ext uri="{FF2B5EF4-FFF2-40B4-BE49-F238E27FC236}">
                  <a16:creationId xmlns:a16="http://schemas.microsoft.com/office/drawing/2014/main" id="{4D18EC2E-B9BD-4F80-89E7-0F3C041500F9}"/>
                </a:ext>
              </a:extLst>
            </p:cNvPr>
            <p:cNvSpPr/>
            <p:nvPr/>
          </p:nvSpPr>
          <p:spPr>
            <a:xfrm>
              <a:off x="6671519" y="3237759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3" name="Flowchart: Process 82">
              <a:extLst>
                <a:ext uri="{FF2B5EF4-FFF2-40B4-BE49-F238E27FC236}">
                  <a16:creationId xmlns:a16="http://schemas.microsoft.com/office/drawing/2014/main" id="{BE5A02D3-D19F-4314-B1A4-BF21C70AF1E3}"/>
                </a:ext>
              </a:extLst>
            </p:cNvPr>
            <p:cNvSpPr/>
            <p:nvPr/>
          </p:nvSpPr>
          <p:spPr>
            <a:xfrm>
              <a:off x="5819603" y="3973486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4" name="Flowchart: Process 83">
              <a:extLst>
                <a:ext uri="{FF2B5EF4-FFF2-40B4-BE49-F238E27FC236}">
                  <a16:creationId xmlns:a16="http://schemas.microsoft.com/office/drawing/2014/main" id="{A94847AC-3D16-4C40-B7E6-0D6FBA1686BB}"/>
                </a:ext>
              </a:extLst>
            </p:cNvPr>
            <p:cNvSpPr/>
            <p:nvPr/>
          </p:nvSpPr>
          <p:spPr>
            <a:xfrm>
              <a:off x="6669487" y="3973486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4" name="Flowchart: Process 93">
              <a:extLst>
                <a:ext uri="{FF2B5EF4-FFF2-40B4-BE49-F238E27FC236}">
                  <a16:creationId xmlns:a16="http://schemas.microsoft.com/office/drawing/2014/main" id="{F5047110-BB44-4E0A-8EEC-F4087306AA9A}"/>
                </a:ext>
              </a:extLst>
            </p:cNvPr>
            <p:cNvSpPr/>
            <p:nvPr/>
          </p:nvSpPr>
          <p:spPr>
            <a:xfrm>
              <a:off x="4119835" y="4709214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5" name="Flowchart: Process 94">
              <a:extLst>
                <a:ext uri="{FF2B5EF4-FFF2-40B4-BE49-F238E27FC236}">
                  <a16:creationId xmlns:a16="http://schemas.microsoft.com/office/drawing/2014/main" id="{0EF4BA52-3AFC-4410-9314-F2079FA721E1}"/>
                </a:ext>
              </a:extLst>
            </p:cNvPr>
            <p:cNvSpPr/>
            <p:nvPr/>
          </p:nvSpPr>
          <p:spPr>
            <a:xfrm>
              <a:off x="4969719" y="4709214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6" name="Flowchart: Process 95">
              <a:extLst>
                <a:ext uri="{FF2B5EF4-FFF2-40B4-BE49-F238E27FC236}">
                  <a16:creationId xmlns:a16="http://schemas.microsoft.com/office/drawing/2014/main" id="{707AC5A9-92D4-4EF4-ADEF-4AA81429F562}"/>
                </a:ext>
              </a:extLst>
            </p:cNvPr>
            <p:cNvSpPr/>
            <p:nvPr/>
          </p:nvSpPr>
          <p:spPr>
            <a:xfrm>
              <a:off x="5819603" y="4709214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7" name="Flowchart: Process 96">
              <a:extLst>
                <a:ext uri="{FF2B5EF4-FFF2-40B4-BE49-F238E27FC236}">
                  <a16:creationId xmlns:a16="http://schemas.microsoft.com/office/drawing/2014/main" id="{96FFBB85-831A-4307-8E5F-245F1892CE59}"/>
                </a:ext>
              </a:extLst>
            </p:cNvPr>
            <p:cNvSpPr/>
            <p:nvPr/>
          </p:nvSpPr>
          <p:spPr>
            <a:xfrm>
              <a:off x="6669487" y="4709214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92D2CC7-671A-4B31-AA8F-647CAF6148CD}"/>
              </a:ext>
            </a:extLst>
          </p:cNvPr>
          <p:cNvGrpSpPr/>
          <p:nvPr/>
        </p:nvGrpSpPr>
        <p:grpSpPr>
          <a:xfrm>
            <a:off x="2083052" y="8569465"/>
            <a:ext cx="3098292" cy="2755822"/>
            <a:chOff x="7519371" y="2502032"/>
            <a:chExt cx="3098292" cy="2755822"/>
          </a:xfrm>
        </p:grpSpPr>
        <p:sp>
          <p:nvSpPr>
            <p:cNvPr id="76" name="Flowchart: Process 75">
              <a:extLst>
                <a:ext uri="{FF2B5EF4-FFF2-40B4-BE49-F238E27FC236}">
                  <a16:creationId xmlns:a16="http://schemas.microsoft.com/office/drawing/2014/main" id="{E812FFC1-81BD-44EB-A63B-2AD395966B56}"/>
                </a:ext>
              </a:extLst>
            </p:cNvPr>
            <p:cNvSpPr/>
            <p:nvPr/>
          </p:nvSpPr>
          <p:spPr>
            <a:xfrm>
              <a:off x="8370271" y="2502032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7" name="Flowchart: Process 76">
              <a:extLst>
                <a:ext uri="{FF2B5EF4-FFF2-40B4-BE49-F238E27FC236}">
                  <a16:creationId xmlns:a16="http://schemas.microsoft.com/office/drawing/2014/main" id="{1FE9A56C-357D-464E-A53A-BBF03F74F324}"/>
                </a:ext>
              </a:extLst>
            </p:cNvPr>
            <p:cNvSpPr/>
            <p:nvPr/>
          </p:nvSpPr>
          <p:spPr>
            <a:xfrm>
              <a:off x="9219647" y="2502032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0" name="Flowchart: Process 79">
              <a:extLst>
                <a:ext uri="{FF2B5EF4-FFF2-40B4-BE49-F238E27FC236}">
                  <a16:creationId xmlns:a16="http://schemas.microsoft.com/office/drawing/2014/main" id="{3D3A1800-7105-4433-92E5-69626332E424}"/>
                </a:ext>
              </a:extLst>
            </p:cNvPr>
            <p:cNvSpPr/>
            <p:nvPr/>
          </p:nvSpPr>
          <p:spPr>
            <a:xfrm>
              <a:off x="7520895" y="3237759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1" name="Flowchart: Process 80">
              <a:extLst>
                <a:ext uri="{FF2B5EF4-FFF2-40B4-BE49-F238E27FC236}">
                  <a16:creationId xmlns:a16="http://schemas.microsoft.com/office/drawing/2014/main" id="{B03149E5-611D-48A2-825F-3AF10BE64732}"/>
                </a:ext>
              </a:extLst>
            </p:cNvPr>
            <p:cNvSpPr/>
            <p:nvPr/>
          </p:nvSpPr>
          <p:spPr>
            <a:xfrm>
              <a:off x="8370271" y="3237759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2" name="Flowchart: Process 81">
              <a:extLst>
                <a:ext uri="{FF2B5EF4-FFF2-40B4-BE49-F238E27FC236}">
                  <a16:creationId xmlns:a16="http://schemas.microsoft.com/office/drawing/2014/main" id="{02773B42-D9B4-4AD4-A4B9-E0CF07FEAAB3}"/>
                </a:ext>
              </a:extLst>
            </p:cNvPr>
            <p:cNvSpPr/>
            <p:nvPr/>
          </p:nvSpPr>
          <p:spPr>
            <a:xfrm>
              <a:off x="9219647" y="3237759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5" name="Flowchart: Process 84">
              <a:extLst>
                <a:ext uri="{FF2B5EF4-FFF2-40B4-BE49-F238E27FC236}">
                  <a16:creationId xmlns:a16="http://schemas.microsoft.com/office/drawing/2014/main" id="{EEF40B30-758F-4C53-94DA-729F7B2EAFA4}"/>
                </a:ext>
              </a:extLst>
            </p:cNvPr>
            <p:cNvSpPr/>
            <p:nvPr/>
          </p:nvSpPr>
          <p:spPr>
            <a:xfrm>
              <a:off x="7519371" y="3973486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6" name="Flowchart: Process 85">
              <a:extLst>
                <a:ext uri="{FF2B5EF4-FFF2-40B4-BE49-F238E27FC236}">
                  <a16:creationId xmlns:a16="http://schemas.microsoft.com/office/drawing/2014/main" id="{CA12C829-0192-475A-ADCF-585AD563285D}"/>
                </a:ext>
              </a:extLst>
            </p:cNvPr>
            <p:cNvSpPr/>
            <p:nvPr/>
          </p:nvSpPr>
          <p:spPr>
            <a:xfrm>
              <a:off x="8369255" y="3973486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7" name="Flowchart: Process 86">
              <a:extLst>
                <a:ext uri="{FF2B5EF4-FFF2-40B4-BE49-F238E27FC236}">
                  <a16:creationId xmlns:a16="http://schemas.microsoft.com/office/drawing/2014/main" id="{5F2AB498-4049-4F32-B1EC-0E284DD0A9DD}"/>
                </a:ext>
              </a:extLst>
            </p:cNvPr>
            <p:cNvSpPr/>
            <p:nvPr/>
          </p:nvSpPr>
          <p:spPr>
            <a:xfrm>
              <a:off x="9219139" y="3973486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8" name="Flowchart: Process 87">
              <a:extLst>
                <a:ext uri="{FF2B5EF4-FFF2-40B4-BE49-F238E27FC236}">
                  <a16:creationId xmlns:a16="http://schemas.microsoft.com/office/drawing/2014/main" id="{97E1D966-6357-48DC-85F1-192BF5A85221}"/>
                </a:ext>
              </a:extLst>
            </p:cNvPr>
            <p:cNvSpPr/>
            <p:nvPr/>
          </p:nvSpPr>
          <p:spPr>
            <a:xfrm>
              <a:off x="10069023" y="2516973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9" name="Flowchart: Process 88">
              <a:extLst>
                <a:ext uri="{FF2B5EF4-FFF2-40B4-BE49-F238E27FC236}">
                  <a16:creationId xmlns:a16="http://schemas.microsoft.com/office/drawing/2014/main" id="{506288EA-620A-4DA6-846D-A0296A190ACC}"/>
                </a:ext>
              </a:extLst>
            </p:cNvPr>
            <p:cNvSpPr/>
            <p:nvPr/>
          </p:nvSpPr>
          <p:spPr>
            <a:xfrm>
              <a:off x="10069023" y="3237759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0" name="Flowchart: Process 89">
              <a:extLst>
                <a:ext uri="{FF2B5EF4-FFF2-40B4-BE49-F238E27FC236}">
                  <a16:creationId xmlns:a16="http://schemas.microsoft.com/office/drawing/2014/main" id="{5767128E-01F5-4DD6-8D76-815ADE12F879}"/>
                </a:ext>
              </a:extLst>
            </p:cNvPr>
            <p:cNvSpPr/>
            <p:nvPr/>
          </p:nvSpPr>
          <p:spPr>
            <a:xfrm>
              <a:off x="10069023" y="3973486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8" name="Flowchart: Process 97">
              <a:extLst>
                <a:ext uri="{FF2B5EF4-FFF2-40B4-BE49-F238E27FC236}">
                  <a16:creationId xmlns:a16="http://schemas.microsoft.com/office/drawing/2014/main" id="{DB561618-ED6C-444E-B91F-79918B73B257}"/>
                </a:ext>
              </a:extLst>
            </p:cNvPr>
            <p:cNvSpPr/>
            <p:nvPr/>
          </p:nvSpPr>
          <p:spPr>
            <a:xfrm>
              <a:off x="7519371" y="4709214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9" name="Flowchart: Process 98">
              <a:extLst>
                <a:ext uri="{FF2B5EF4-FFF2-40B4-BE49-F238E27FC236}">
                  <a16:creationId xmlns:a16="http://schemas.microsoft.com/office/drawing/2014/main" id="{B06EA7E0-265D-406F-98DF-8DD86C2EA86B}"/>
                </a:ext>
              </a:extLst>
            </p:cNvPr>
            <p:cNvSpPr/>
            <p:nvPr/>
          </p:nvSpPr>
          <p:spPr>
            <a:xfrm>
              <a:off x="8369255" y="4709214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100" name="Flowchart: Process 99">
              <a:extLst>
                <a:ext uri="{FF2B5EF4-FFF2-40B4-BE49-F238E27FC236}">
                  <a16:creationId xmlns:a16="http://schemas.microsoft.com/office/drawing/2014/main" id="{82954BEC-068E-4DA6-B232-7A6D7216086A}"/>
                </a:ext>
              </a:extLst>
            </p:cNvPr>
            <p:cNvSpPr/>
            <p:nvPr/>
          </p:nvSpPr>
          <p:spPr>
            <a:xfrm>
              <a:off x="9219139" y="4709214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101" name="Flowchart: Process 100">
              <a:extLst>
                <a:ext uri="{FF2B5EF4-FFF2-40B4-BE49-F238E27FC236}">
                  <a16:creationId xmlns:a16="http://schemas.microsoft.com/office/drawing/2014/main" id="{8D87FB58-B898-46A8-B811-B8C9817972B8}"/>
                </a:ext>
              </a:extLst>
            </p:cNvPr>
            <p:cNvSpPr/>
            <p:nvPr/>
          </p:nvSpPr>
          <p:spPr>
            <a:xfrm>
              <a:off x="10069023" y="4709214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E37DCCB2-95CF-44B3-903A-503933139EC1}"/>
              </a:ext>
            </a:extLst>
          </p:cNvPr>
          <p:cNvSpPr txBox="1"/>
          <p:nvPr/>
        </p:nvSpPr>
        <p:spPr>
          <a:xfrm>
            <a:off x="584200" y="478972"/>
            <a:ext cx="110194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anose="020B0706030402020204" pitchFamily="34" charset="0"/>
              </a:rPr>
              <a:t>Counties may relieve some pressure on the current expense by using all available levies.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31EA961-5FA5-44FB-8950-2A623C8BB410}"/>
              </a:ext>
            </a:extLst>
          </p:cNvPr>
          <p:cNvSpPr/>
          <p:nvPr/>
        </p:nvSpPr>
        <p:spPr>
          <a:xfrm>
            <a:off x="585359" y="1584518"/>
            <a:ext cx="11018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bg1">
                    <a:lumMod val="65000"/>
                  </a:schemeClr>
                </a:solidFill>
                <a:latin typeface="Franklin Gothic Demi Cond" panose="020B0706030402020204" pitchFamily="34" charset="0"/>
              </a:rPr>
              <a:t>Of the 14 counties constrained by the current expense levy limit:</a:t>
            </a:r>
          </a:p>
        </p:txBody>
      </p:sp>
      <p:graphicFrame>
        <p:nvGraphicFramePr>
          <p:cNvPr id="52" name="Chart 51">
            <a:extLst>
              <a:ext uri="{FF2B5EF4-FFF2-40B4-BE49-F238E27FC236}">
                <a16:creationId xmlns:a16="http://schemas.microsoft.com/office/drawing/2014/main" id="{3DEBF8E0-E6CD-4F71-B0AF-73AC9F44E7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6036509"/>
              </p:ext>
            </p:extLst>
          </p:nvPr>
        </p:nvGraphicFramePr>
        <p:xfrm>
          <a:off x="2029923" y="1857845"/>
          <a:ext cx="8128000" cy="4246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5" name="TextBox 54">
            <a:extLst>
              <a:ext uri="{FF2B5EF4-FFF2-40B4-BE49-F238E27FC236}">
                <a16:creationId xmlns:a16="http://schemas.microsoft.com/office/drawing/2014/main" id="{71DEC07E-C379-4F57-B016-BE8BD9DA3FA6}"/>
              </a:ext>
            </a:extLst>
          </p:cNvPr>
          <p:cNvSpPr txBox="1"/>
          <p:nvPr/>
        </p:nvSpPr>
        <p:spPr>
          <a:xfrm>
            <a:off x="7618509" y="2265985"/>
            <a:ext cx="1355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14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078A1DE-D4F0-44F9-94F8-6125FD3DD3B0}"/>
              </a:ext>
            </a:extLst>
          </p:cNvPr>
          <p:cNvSpPr txBox="1"/>
          <p:nvPr/>
        </p:nvSpPr>
        <p:spPr>
          <a:xfrm>
            <a:off x="6622699" y="3583094"/>
            <a:ext cx="1355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12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380ECDF-06C2-4A73-9C93-224E1F0BE6F8}"/>
              </a:ext>
            </a:extLst>
          </p:cNvPr>
          <p:cNvSpPr txBox="1"/>
          <p:nvPr/>
        </p:nvSpPr>
        <p:spPr>
          <a:xfrm>
            <a:off x="5643876" y="4913847"/>
            <a:ext cx="1355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10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7E5905C-2892-4DE1-9164-351FA5912387}"/>
              </a:ext>
            </a:extLst>
          </p:cNvPr>
          <p:cNvSpPr txBox="1"/>
          <p:nvPr/>
        </p:nvSpPr>
        <p:spPr>
          <a:xfrm>
            <a:off x="2095912" y="2265985"/>
            <a:ext cx="2347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District court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3E5D21E-DD95-416B-9E0E-2F1A0C1A6406}"/>
              </a:ext>
            </a:extLst>
          </p:cNvPr>
          <p:cNvSpPr txBox="1"/>
          <p:nvPr/>
        </p:nvSpPr>
        <p:spPr>
          <a:xfrm>
            <a:off x="2095911" y="3583094"/>
            <a:ext cx="4201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Charity and indigent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5983FCB-0F0F-4F5A-8437-4C836C58458B}"/>
              </a:ext>
            </a:extLst>
          </p:cNvPr>
          <p:cNvSpPr txBox="1"/>
          <p:nvPr/>
        </p:nvSpPr>
        <p:spPr>
          <a:xfrm>
            <a:off x="2095912" y="4913847"/>
            <a:ext cx="2347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Justice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F0A56AF-9671-40E5-B579-8AB502F2433B}"/>
              </a:ext>
            </a:extLst>
          </p:cNvPr>
          <p:cNvSpPr txBox="1"/>
          <p:nvPr/>
        </p:nvSpPr>
        <p:spPr>
          <a:xfrm>
            <a:off x="588353" y="5966825"/>
            <a:ext cx="67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B9B476-19DE-4D65-A2F5-63753ACB3B39}" type="slidenum"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 Cond" panose="020B0706030402020204" pitchFamily="34" charset="0"/>
              </a:rPr>
              <a:t>34</a:t>
            </a:fld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7324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268138-46B8-4562-8A0C-905676288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21" y="5694291"/>
            <a:ext cx="945026" cy="9144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6BC7B00-31ED-45E9-831E-CF10580C0C21}"/>
              </a:ext>
            </a:extLst>
          </p:cNvPr>
          <p:cNvGrpSpPr/>
          <p:nvPr/>
        </p:nvGrpSpPr>
        <p:grpSpPr>
          <a:xfrm>
            <a:off x="-2814365" y="7559418"/>
            <a:ext cx="3949700" cy="2755822"/>
            <a:chOff x="4119835" y="2502032"/>
            <a:chExt cx="3949700" cy="2755822"/>
          </a:xfrm>
        </p:grpSpPr>
        <p:sp>
          <p:nvSpPr>
            <p:cNvPr id="23" name="Flowchart: Process 22">
              <a:extLst>
                <a:ext uri="{FF2B5EF4-FFF2-40B4-BE49-F238E27FC236}">
                  <a16:creationId xmlns:a16="http://schemas.microsoft.com/office/drawing/2014/main" id="{5DE11B95-260D-4246-ACAD-CED41A3B044A}"/>
                </a:ext>
              </a:extLst>
            </p:cNvPr>
            <p:cNvSpPr/>
            <p:nvPr/>
          </p:nvSpPr>
          <p:spPr>
            <a:xfrm>
              <a:off x="4972767" y="2502032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33" name="Flowchart: Process 32">
              <a:extLst>
                <a:ext uri="{FF2B5EF4-FFF2-40B4-BE49-F238E27FC236}">
                  <a16:creationId xmlns:a16="http://schemas.microsoft.com/office/drawing/2014/main" id="{031DB175-2B2C-4CC5-A715-A5A9F9F83E49}"/>
                </a:ext>
              </a:extLst>
            </p:cNvPr>
            <p:cNvSpPr/>
            <p:nvPr/>
          </p:nvSpPr>
          <p:spPr>
            <a:xfrm>
              <a:off x="4972767" y="3237759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38" name="Flowchart: Process 37">
              <a:extLst>
                <a:ext uri="{FF2B5EF4-FFF2-40B4-BE49-F238E27FC236}">
                  <a16:creationId xmlns:a16="http://schemas.microsoft.com/office/drawing/2014/main" id="{8D842E65-A585-4E97-A2AB-1919111EB6E5}"/>
                </a:ext>
              </a:extLst>
            </p:cNvPr>
            <p:cNvSpPr/>
            <p:nvPr/>
          </p:nvSpPr>
          <p:spPr>
            <a:xfrm>
              <a:off x="4969719" y="3973486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3" name="Flowchart: Process 72">
              <a:extLst>
                <a:ext uri="{FF2B5EF4-FFF2-40B4-BE49-F238E27FC236}">
                  <a16:creationId xmlns:a16="http://schemas.microsoft.com/office/drawing/2014/main" id="{5FD8C8E5-F98B-46B3-A7AB-499082B24D15}"/>
                </a:ext>
              </a:extLst>
            </p:cNvPr>
            <p:cNvSpPr/>
            <p:nvPr/>
          </p:nvSpPr>
          <p:spPr>
            <a:xfrm>
              <a:off x="5822143" y="2502032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4" name="Flowchart: Process 73">
              <a:extLst>
                <a:ext uri="{FF2B5EF4-FFF2-40B4-BE49-F238E27FC236}">
                  <a16:creationId xmlns:a16="http://schemas.microsoft.com/office/drawing/2014/main" id="{07DB6DD2-5BA4-4170-8BD5-39F270E98CA8}"/>
                </a:ext>
              </a:extLst>
            </p:cNvPr>
            <p:cNvSpPr/>
            <p:nvPr/>
          </p:nvSpPr>
          <p:spPr>
            <a:xfrm>
              <a:off x="6671519" y="2502032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5" name="Flowchart: Process 74">
              <a:extLst>
                <a:ext uri="{FF2B5EF4-FFF2-40B4-BE49-F238E27FC236}">
                  <a16:creationId xmlns:a16="http://schemas.microsoft.com/office/drawing/2014/main" id="{EA422DC0-9692-4D3B-9A29-D113D2227E3A}"/>
                </a:ext>
              </a:extLst>
            </p:cNvPr>
            <p:cNvSpPr/>
            <p:nvPr/>
          </p:nvSpPr>
          <p:spPr>
            <a:xfrm>
              <a:off x="7520895" y="2502032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8" name="Flowchart: Process 77">
              <a:extLst>
                <a:ext uri="{FF2B5EF4-FFF2-40B4-BE49-F238E27FC236}">
                  <a16:creationId xmlns:a16="http://schemas.microsoft.com/office/drawing/2014/main" id="{88596772-554A-4E53-A8FD-4095D31ED0EF}"/>
                </a:ext>
              </a:extLst>
            </p:cNvPr>
            <p:cNvSpPr/>
            <p:nvPr/>
          </p:nvSpPr>
          <p:spPr>
            <a:xfrm>
              <a:off x="5822143" y="3237759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9" name="Flowchart: Process 78">
              <a:extLst>
                <a:ext uri="{FF2B5EF4-FFF2-40B4-BE49-F238E27FC236}">
                  <a16:creationId xmlns:a16="http://schemas.microsoft.com/office/drawing/2014/main" id="{4D18EC2E-B9BD-4F80-89E7-0F3C041500F9}"/>
                </a:ext>
              </a:extLst>
            </p:cNvPr>
            <p:cNvSpPr/>
            <p:nvPr/>
          </p:nvSpPr>
          <p:spPr>
            <a:xfrm>
              <a:off x="6671519" y="3237759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3" name="Flowchart: Process 82">
              <a:extLst>
                <a:ext uri="{FF2B5EF4-FFF2-40B4-BE49-F238E27FC236}">
                  <a16:creationId xmlns:a16="http://schemas.microsoft.com/office/drawing/2014/main" id="{BE5A02D3-D19F-4314-B1A4-BF21C70AF1E3}"/>
                </a:ext>
              </a:extLst>
            </p:cNvPr>
            <p:cNvSpPr/>
            <p:nvPr/>
          </p:nvSpPr>
          <p:spPr>
            <a:xfrm>
              <a:off x="5819603" y="3973486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4" name="Flowchart: Process 83">
              <a:extLst>
                <a:ext uri="{FF2B5EF4-FFF2-40B4-BE49-F238E27FC236}">
                  <a16:creationId xmlns:a16="http://schemas.microsoft.com/office/drawing/2014/main" id="{A94847AC-3D16-4C40-B7E6-0D6FBA1686BB}"/>
                </a:ext>
              </a:extLst>
            </p:cNvPr>
            <p:cNvSpPr/>
            <p:nvPr/>
          </p:nvSpPr>
          <p:spPr>
            <a:xfrm>
              <a:off x="6669487" y="3973486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4" name="Flowchart: Process 93">
              <a:extLst>
                <a:ext uri="{FF2B5EF4-FFF2-40B4-BE49-F238E27FC236}">
                  <a16:creationId xmlns:a16="http://schemas.microsoft.com/office/drawing/2014/main" id="{F5047110-BB44-4E0A-8EEC-F4087306AA9A}"/>
                </a:ext>
              </a:extLst>
            </p:cNvPr>
            <p:cNvSpPr/>
            <p:nvPr/>
          </p:nvSpPr>
          <p:spPr>
            <a:xfrm>
              <a:off x="4119835" y="4709214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5" name="Flowchart: Process 94">
              <a:extLst>
                <a:ext uri="{FF2B5EF4-FFF2-40B4-BE49-F238E27FC236}">
                  <a16:creationId xmlns:a16="http://schemas.microsoft.com/office/drawing/2014/main" id="{0EF4BA52-3AFC-4410-9314-F2079FA721E1}"/>
                </a:ext>
              </a:extLst>
            </p:cNvPr>
            <p:cNvSpPr/>
            <p:nvPr/>
          </p:nvSpPr>
          <p:spPr>
            <a:xfrm>
              <a:off x="4969719" y="4709214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6" name="Flowchart: Process 95">
              <a:extLst>
                <a:ext uri="{FF2B5EF4-FFF2-40B4-BE49-F238E27FC236}">
                  <a16:creationId xmlns:a16="http://schemas.microsoft.com/office/drawing/2014/main" id="{707AC5A9-92D4-4EF4-ADEF-4AA81429F562}"/>
                </a:ext>
              </a:extLst>
            </p:cNvPr>
            <p:cNvSpPr/>
            <p:nvPr/>
          </p:nvSpPr>
          <p:spPr>
            <a:xfrm>
              <a:off x="5819603" y="4709214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7" name="Flowchart: Process 96">
              <a:extLst>
                <a:ext uri="{FF2B5EF4-FFF2-40B4-BE49-F238E27FC236}">
                  <a16:creationId xmlns:a16="http://schemas.microsoft.com/office/drawing/2014/main" id="{96FFBB85-831A-4307-8E5F-245F1892CE59}"/>
                </a:ext>
              </a:extLst>
            </p:cNvPr>
            <p:cNvSpPr/>
            <p:nvPr/>
          </p:nvSpPr>
          <p:spPr>
            <a:xfrm>
              <a:off x="6669487" y="4709214"/>
              <a:ext cx="548640" cy="548640"/>
            </a:xfrm>
            <a:prstGeom prst="flowChartProcess">
              <a:avLst/>
            </a:prstGeom>
            <a:solidFill>
              <a:srgbClr val="27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92D2CC7-671A-4B31-AA8F-647CAF6148CD}"/>
              </a:ext>
            </a:extLst>
          </p:cNvPr>
          <p:cNvGrpSpPr/>
          <p:nvPr/>
        </p:nvGrpSpPr>
        <p:grpSpPr>
          <a:xfrm>
            <a:off x="2083052" y="8569465"/>
            <a:ext cx="3098292" cy="2755822"/>
            <a:chOff x="7519371" y="2502032"/>
            <a:chExt cx="3098292" cy="2755822"/>
          </a:xfrm>
        </p:grpSpPr>
        <p:sp>
          <p:nvSpPr>
            <p:cNvPr id="76" name="Flowchart: Process 75">
              <a:extLst>
                <a:ext uri="{FF2B5EF4-FFF2-40B4-BE49-F238E27FC236}">
                  <a16:creationId xmlns:a16="http://schemas.microsoft.com/office/drawing/2014/main" id="{E812FFC1-81BD-44EB-A63B-2AD395966B56}"/>
                </a:ext>
              </a:extLst>
            </p:cNvPr>
            <p:cNvSpPr/>
            <p:nvPr/>
          </p:nvSpPr>
          <p:spPr>
            <a:xfrm>
              <a:off x="8370271" y="2502032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77" name="Flowchart: Process 76">
              <a:extLst>
                <a:ext uri="{FF2B5EF4-FFF2-40B4-BE49-F238E27FC236}">
                  <a16:creationId xmlns:a16="http://schemas.microsoft.com/office/drawing/2014/main" id="{1FE9A56C-357D-464E-A53A-BBF03F74F324}"/>
                </a:ext>
              </a:extLst>
            </p:cNvPr>
            <p:cNvSpPr/>
            <p:nvPr/>
          </p:nvSpPr>
          <p:spPr>
            <a:xfrm>
              <a:off x="9219647" y="2502032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0" name="Flowchart: Process 79">
              <a:extLst>
                <a:ext uri="{FF2B5EF4-FFF2-40B4-BE49-F238E27FC236}">
                  <a16:creationId xmlns:a16="http://schemas.microsoft.com/office/drawing/2014/main" id="{3D3A1800-7105-4433-92E5-69626332E424}"/>
                </a:ext>
              </a:extLst>
            </p:cNvPr>
            <p:cNvSpPr/>
            <p:nvPr/>
          </p:nvSpPr>
          <p:spPr>
            <a:xfrm>
              <a:off x="7520895" y="3237759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1" name="Flowchart: Process 80">
              <a:extLst>
                <a:ext uri="{FF2B5EF4-FFF2-40B4-BE49-F238E27FC236}">
                  <a16:creationId xmlns:a16="http://schemas.microsoft.com/office/drawing/2014/main" id="{B03149E5-611D-48A2-825F-3AF10BE64732}"/>
                </a:ext>
              </a:extLst>
            </p:cNvPr>
            <p:cNvSpPr/>
            <p:nvPr/>
          </p:nvSpPr>
          <p:spPr>
            <a:xfrm>
              <a:off x="8370271" y="3237759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2" name="Flowchart: Process 81">
              <a:extLst>
                <a:ext uri="{FF2B5EF4-FFF2-40B4-BE49-F238E27FC236}">
                  <a16:creationId xmlns:a16="http://schemas.microsoft.com/office/drawing/2014/main" id="{02773B42-D9B4-4AD4-A4B9-E0CF07FEAAB3}"/>
                </a:ext>
              </a:extLst>
            </p:cNvPr>
            <p:cNvSpPr/>
            <p:nvPr/>
          </p:nvSpPr>
          <p:spPr>
            <a:xfrm>
              <a:off x="9219647" y="3237759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5" name="Flowchart: Process 84">
              <a:extLst>
                <a:ext uri="{FF2B5EF4-FFF2-40B4-BE49-F238E27FC236}">
                  <a16:creationId xmlns:a16="http://schemas.microsoft.com/office/drawing/2014/main" id="{EEF40B30-758F-4C53-94DA-729F7B2EAFA4}"/>
                </a:ext>
              </a:extLst>
            </p:cNvPr>
            <p:cNvSpPr/>
            <p:nvPr/>
          </p:nvSpPr>
          <p:spPr>
            <a:xfrm>
              <a:off x="7519371" y="3973486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6" name="Flowchart: Process 85">
              <a:extLst>
                <a:ext uri="{FF2B5EF4-FFF2-40B4-BE49-F238E27FC236}">
                  <a16:creationId xmlns:a16="http://schemas.microsoft.com/office/drawing/2014/main" id="{CA12C829-0192-475A-ADCF-585AD563285D}"/>
                </a:ext>
              </a:extLst>
            </p:cNvPr>
            <p:cNvSpPr/>
            <p:nvPr/>
          </p:nvSpPr>
          <p:spPr>
            <a:xfrm>
              <a:off x="8369255" y="3973486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7" name="Flowchart: Process 86">
              <a:extLst>
                <a:ext uri="{FF2B5EF4-FFF2-40B4-BE49-F238E27FC236}">
                  <a16:creationId xmlns:a16="http://schemas.microsoft.com/office/drawing/2014/main" id="{5F2AB498-4049-4F32-B1EC-0E284DD0A9DD}"/>
                </a:ext>
              </a:extLst>
            </p:cNvPr>
            <p:cNvSpPr/>
            <p:nvPr/>
          </p:nvSpPr>
          <p:spPr>
            <a:xfrm>
              <a:off x="9219139" y="3973486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8" name="Flowchart: Process 87">
              <a:extLst>
                <a:ext uri="{FF2B5EF4-FFF2-40B4-BE49-F238E27FC236}">
                  <a16:creationId xmlns:a16="http://schemas.microsoft.com/office/drawing/2014/main" id="{97E1D966-6357-48DC-85F1-192BF5A85221}"/>
                </a:ext>
              </a:extLst>
            </p:cNvPr>
            <p:cNvSpPr/>
            <p:nvPr/>
          </p:nvSpPr>
          <p:spPr>
            <a:xfrm>
              <a:off x="10069023" y="2516973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89" name="Flowchart: Process 88">
              <a:extLst>
                <a:ext uri="{FF2B5EF4-FFF2-40B4-BE49-F238E27FC236}">
                  <a16:creationId xmlns:a16="http://schemas.microsoft.com/office/drawing/2014/main" id="{506288EA-620A-4DA6-846D-A0296A190ACC}"/>
                </a:ext>
              </a:extLst>
            </p:cNvPr>
            <p:cNvSpPr/>
            <p:nvPr/>
          </p:nvSpPr>
          <p:spPr>
            <a:xfrm>
              <a:off x="10069023" y="3237759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0" name="Flowchart: Process 89">
              <a:extLst>
                <a:ext uri="{FF2B5EF4-FFF2-40B4-BE49-F238E27FC236}">
                  <a16:creationId xmlns:a16="http://schemas.microsoft.com/office/drawing/2014/main" id="{5767128E-01F5-4DD6-8D76-815ADE12F879}"/>
                </a:ext>
              </a:extLst>
            </p:cNvPr>
            <p:cNvSpPr/>
            <p:nvPr/>
          </p:nvSpPr>
          <p:spPr>
            <a:xfrm>
              <a:off x="10069023" y="3973486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8" name="Flowchart: Process 97">
              <a:extLst>
                <a:ext uri="{FF2B5EF4-FFF2-40B4-BE49-F238E27FC236}">
                  <a16:creationId xmlns:a16="http://schemas.microsoft.com/office/drawing/2014/main" id="{DB561618-ED6C-444E-B91F-79918B73B257}"/>
                </a:ext>
              </a:extLst>
            </p:cNvPr>
            <p:cNvSpPr/>
            <p:nvPr/>
          </p:nvSpPr>
          <p:spPr>
            <a:xfrm>
              <a:off x="7519371" y="4709214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99" name="Flowchart: Process 98">
              <a:extLst>
                <a:ext uri="{FF2B5EF4-FFF2-40B4-BE49-F238E27FC236}">
                  <a16:creationId xmlns:a16="http://schemas.microsoft.com/office/drawing/2014/main" id="{B06EA7E0-265D-406F-98DF-8DD86C2EA86B}"/>
                </a:ext>
              </a:extLst>
            </p:cNvPr>
            <p:cNvSpPr/>
            <p:nvPr/>
          </p:nvSpPr>
          <p:spPr>
            <a:xfrm>
              <a:off x="8369255" y="4709214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100" name="Flowchart: Process 99">
              <a:extLst>
                <a:ext uri="{FF2B5EF4-FFF2-40B4-BE49-F238E27FC236}">
                  <a16:creationId xmlns:a16="http://schemas.microsoft.com/office/drawing/2014/main" id="{82954BEC-068E-4DA6-B232-7A6D7216086A}"/>
                </a:ext>
              </a:extLst>
            </p:cNvPr>
            <p:cNvSpPr/>
            <p:nvPr/>
          </p:nvSpPr>
          <p:spPr>
            <a:xfrm>
              <a:off x="9219139" y="4709214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  <p:sp>
          <p:nvSpPr>
            <p:cNvPr id="101" name="Flowchart: Process 100">
              <a:extLst>
                <a:ext uri="{FF2B5EF4-FFF2-40B4-BE49-F238E27FC236}">
                  <a16:creationId xmlns:a16="http://schemas.microsoft.com/office/drawing/2014/main" id="{8D87FB58-B898-46A8-B811-B8C9817972B8}"/>
                </a:ext>
              </a:extLst>
            </p:cNvPr>
            <p:cNvSpPr/>
            <p:nvPr/>
          </p:nvSpPr>
          <p:spPr>
            <a:xfrm>
              <a:off x="10069023" y="4709214"/>
              <a:ext cx="548640" cy="548640"/>
            </a:xfrm>
            <a:prstGeom prst="flowChartProcess">
              <a:avLst/>
            </a:prstGeom>
            <a:solidFill>
              <a:srgbClr val="0C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4B75"/>
                </a:solidFill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E37DCCB2-95CF-44B3-903A-503933139EC1}"/>
              </a:ext>
            </a:extLst>
          </p:cNvPr>
          <p:cNvSpPr txBox="1"/>
          <p:nvPr/>
        </p:nvSpPr>
        <p:spPr>
          <a:xfrm>
            <a:off x="584200" y="328497"/>
            <a:ext cx="1102962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AC076"/>
                </a:solidFill>
                <a:latin typeface="Franklin Gothic Demi Cond" panose="020B0706030402020204" pitchFamily="34" charset="0"/>
              </a:rPr>
              <a:t>7</a:t>
            </a:r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anose="020B0706030402020204" pitchFamily="34" charset="0"/>
              </a:rPr>
              <a:t> counties using the justice fund were at 97% of the justice fund </a:t>
            </a:r>
            <a:b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anose="020B0706030402020204" pitchFamily="34" charset="0"/>
              </a:rPr>
            </a:br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anose="020B0706030402020204" pitchFamily="34" charset="0"/>
              </a:rPr>
              <a:t>levy limit.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31EA961-5FA5-44FB-8950-2A623C8BB410}"/>
              </a:ext>
            </a:extLst>
          </p:cNvPr>
          <p:cNvSpPr/>
          <p:nvPr/>
        </p:nvSpPr>
        <p:spPr>
          <a:xfrm>
            <a:off x="585359" y="1584518"/>
            <a:ext cx="11018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bg1">
                    <a:lumMod val="65000"/>
                  </a:schemeClr>
                </a:solidFill>
                <a:latin typeface="Franklin Gothic Demi Cond" panose="020B0706030402020204" pitchFamily="34" charset="0"/>
              </a:rPr>
              <a:t>Of the 14 counties constrained by the current expense levy limit: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A154E313-1440-4EC6-AB7F-694C541457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1256254"/>
              </p:ext>
            </p:extLst>
          </p:nvPr>
        </p:nvGraphicFramePr>
        <p:xfrm>
          <a:off x="2029923" y="1857845"/>
          <a:ext cx="8128000" cy="4246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12546282-AD43-40D3-A9CA-6337DC6F118A}"/>
              </a:ext>
            </a:extLst>
          </p:cNvPr>
          <p:cNvSpPr txBox="1"/>
          <p:nvPr/>
        </p:nvSpPr>
        <p:spPr>
          <a:xfrm>
            <a:off x="7618509" y="2265985"/>
            <a:ext cx="1355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14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EC6851C-6D7C-4E4C-AA55-8AB17F7B5458}"/>
              </a:ext>
            </a:extLst>
          </p:cNvPr>
          <p:cNvSpPr txBox="1"/>
          <p:nvPr/>
        </p:nvSpPr>
        <p:spPr>
          <a:xfrm>
            <a:off x="6622699" y="3583094"/>
            <a:ext cx="1355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12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A9DEA67-EA80-41D9-9AED-589118DBD4AA}"/>
              </a:ext>
            </a:extLst>
          </p:cNvPr>
          <p:cNvSpPr txBox="1"/>
          <p:nvPr/>
        </p:nvSpPr>
        <p:spPr>
          <a:xfrm>
            <a:off x="4196508" y="4900203"/>
            <a:ext cx="1355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DC87217-AEB6-4CF5-90D6-736E9A8DDDD1}"/>
              </a:ext>
            </a:extLst>
          </p:cNvPr>
          <p:cNvSpPr txBox="1"/>
          <p:nvPr/>
        </p:nvSpPr>
        <p:spPr>
          <a:xfrm>
            <a:off x="2095912" y="2265985"/>
            <a:ext cx="2347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District court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812776B-51D1-4DCC-89C6-407630BA22D8}"/>
              </a:ext>
            </a:extLst>
          </p:cNvPr>
          <p:cNvSpPr txBox="1"/>
          <p:nvPr/>
        </p:nvSpPr>
        <p:spPr>
          <a:xfrm>
            <a:off x="2095911" y="3583094"/>
            <a:ext cx="4201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Charity and indigent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5365258-0E26-43DD-8F88-488D7A92351D}"/>
              </a:ext>
            </a:extLst>
          </p:cNvPr>
          <p:cNvSpPr txBox="1"/>
          <p:nvPr/>
        </p:nvSpPr>
        <p:spPr>
          <a:xfrm>
            <a:off x="2095912" y="4913847"/>
            <a:ext cx="2347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Justice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13BD399-5690-4589-BB30-FF091C7F17F8}"/>
              </a:ext>
            </a:extLst>
          </p:cNvPr>
          <p:cNvSpPr txBox="1"/>
          <p:nvPr/>
        </p:nvSpPr>
        <p:spPr>
          <a:xfrm>
            <a:off x="5643876" y="4913847"/>
            <a:ext cx="1355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>
                <a:solidFill>
                  <a:schemeClr val="bg1"/>
                </a:solidFill>
                <a:latin typeface="Franklin Gothic Demi Cond" panose="020B07060304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2916197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268138-46B8-4562-8A0C-905676288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21" y="5694291"/>
            <a:ext cx="945026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E71F6F-4B80-4F87-B0B1-7D0E737C8C64}"/>
              </a:ext>
            </a:extLst>
          </p:cNvPr>
          <p:cNvSpPr txBox="1"/>
          <p:nvPr/>
        </p:nvSpPr>
        <p:spPr>
          <a:xfrm>
            <a:off x="584200" y="478972"/>
            <a:ext cx="11019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C4B75"/>
                </a:solidFill>
                <a:latin typeface="Franklin Gothic Demi Cond" panose="020B0706030402020204" pitchFamily="34" charset="0"/>
              </a:rPr>
              <a:t>15 </a:t>
            </a:r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anose="020B0706030402020204" pitchFamily="34" charset="0"/>
              </a:rPr>
              <a:t>counties were not constrained.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B49AE7F-8489-4F6D-9E7B-9FC10578EAF8}"/>
              </a:ext>
            </a:extLst>
          </p:cNvPr>
          <p:cNvSpPr/>
          <p:nvPr/>
        </p:nvSpPr>
        <p:spPr>
          <a:xfrm>
            <a:off x="584198" y="1638246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>
                    <a:lumMod val="65000"/>
                  </a:schemeClr>
                </a:solidFill>
                <a:latin typeface="Franklin Gothic Demi Cond" panose="020B0706030402020204" pitchFamily="34" charset="0"/>
              </a:rPr>
              <a:t>County fiscal year 2018</a:t>
            </a: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73D527E7-AF15-4BA9-88C6-18972B9AB3D0}"/>
              </a:ext>
            </a:extLst>
          </p:cNvPr>
          <p:cNvSpPr/>
          <p:nvPr/>
        </p:nvSpPr>
        <p:spPr>
          <a:xfrm>
            <a:off x="1575263" y="2502032"/>
            <a:ext cx="548640" cy="548640"/>
          </a:xfrm>
          <a:prstGeom prst="flowChartProcess">
            <a:avLst/>
          </a:prstGeom>
          <a:solidFill>
            <a:srgbClr val="A5C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14E99112-9583-481A-BFDD-0576770AB1F5}"/>
              </a:ext>
            </a:extLst>
          </p:cNvPr>
          <p:cNvSpPr/>
          <p:nvPr/>
        </p:nvSpPr>
        <p:spPr>
          <a:xfrm>
            <a:off x="2424639" y="2502032"/>
            <a:ext cx="548640" cy="548640"/>
          </a:xfrm>
          <a:prstGeom prst="flowChartProcess">
            <a:avLst/>
          </a:prstGeom>
          <a:solidFill>
            <a:srgbClr val="A5C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21" name="Flowchart: Process 20">
            <a:extLst>
              <a:ext uri="{FF2B5EF4-FFF2-40B4-BE49-F238E27FC236}">
                <a16:creationId xmlns:a16="http://schemas.microsoft.com/office/drawing/2014/main" id="{035CDF79-BFEE-4419-9558-18A01A677EC1}"/>
              </a:ext>
            </a:extLst>
          </p:cNvPr>
          <p:cNvSpPr/>
          <p:nvPr/>
        </p:nvSpPr>
        <p:spPr>
          <a:xfrm>
            <a:off x="3274015" y="2502032"/>
            <a:ext cx="548640" cy="548640"/>
          </a:xfrm>
          <a:prstGeom prst="flowChartProcess">
            <a:avLst/>
          </a:prstGeom>
          <a:solidFill>
            <a:srgbClr val="A5C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D91A83B4-2951-4544-9562-28BA74F5C2F5}"/>
              </a:ext>
            </a:extLst>
          </p:cNvPr>
          <p:cNvSpPr/>
          <p:nvPr/>
        </p:nvSpPr>
        <p:spPr>
          <a:xfrm>
            <a:off x="4123391" y="2502032"/>
            <a:ext cx="548640" cy="548640"/>
          </a:xfrm>
          <a:prstGeom prst="flowChartProcess">
            <a:avLst/>
          </a:prstGeom>
          <a:solidFill>
            <a:srgbClr val="A5C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23" name="Flowchart: Process 22">
            <a:extLst>
              <a:ext uri="{FF2B5EF4-FFF2-40B4-BE49-F238E27FC236}">
                <a16:creationId xmlns:a16="http://schemas.microsoft.com/office/drawing/2014/main" id="{5DE11B95-260D-4246-ACAD-CED41A3B044A}"/>
              </a:ext>
            </a:extLst>
          </p:cNvPr>
          <p:cNvSpPr/>
          <p:nvPr/>
        </p:nvSpPr>
        <p:spPr>
          <a:xfrm>
            <a:off x="4972767" y="2502032"/>
            <a:ext cx="548640" cy="548640"/>
          </a:xfrm>
          <a:prstGeom prst="flowChartProcess">
            <a:avLst/>
          </a:prstGeom>
          <a:solidFill>
            <a:srgbClr val="27A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29" name="Flowchart: Process 28">
            <a:extLst>
              <a:ext uri="{FF2B5EF4-FFF2-40B4-BE49-F238E27FC236}">
                <a16:creationId xmlns:a16="http://schemas.microsoft.com/office/drawing/2014/main" id="{36A15AC3-BC17-47FA-8085-5117C7CAEBE2}"/>
              </a:ext>
            </a:extLst>
          </p:cNvPr>
          <p:cNvSpPr/>
          <p:nvPr/>
        </p:nvSpPr>
        <p:spPr>
          <a:xfrm>
            <a:off x="1575263" y="3237759"/>
            <a:ext cx="548640" cy="548640"/>
          </a:xfrm>
          <a:prstGeom prst="flowChartProcess">
            <a:avLst/>
          </a:prstGeom>
          <a:solidFill>
            <a:srgbClr val="A5C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F604D336-2356-4539-BA51-A0EF21FD2564}"/>
              </a:ext>
            </a:extLst>
          </p:cNvPr>
          <p:cNvSpPr/>
          <p:nvPr/>
        </p:nvSpPr>
        <p:spPr>
          <a:xfrm>
            <a:off x="2424639" y="3237759"/>
            <a:ext cx="548640" cy="548640"/>
          </a:xfrm>
          <a:prstGeom prst="flowChartProcess">
            <a:avLst/>
          </a:prstGeom>
          <a:solidFill>
            <a:srgbClr val="A5C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EBB62A2B-6725-460F-8004-106D08D14195}"/>
              </a:ext>
            </a:extLst>
          </p:cNvPr>
          <p:cNvSpPr/>
          <p:nvPr/>
        </p:nvSpPr>
        <p:spPr>
          <a:xfrm>
            <a:off x="3274015" y="3237759"/>
            <a:ext cx="548640" cy="548640"/>
          </a:xfrm>
          <a:prstGeom prst="flowChartProcess">
            <a:avLst/>
          </a:prstGeom>
          <a:solidFill>
            <a:srgbClr val="A5C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32" name="Flowchart: Process 31">
            <a:extLst>
              <a:ext uri="{FF2B5EF4-FFF2-40B4-BE49-F238E27FC236}">
                <a16:creationId xmlns:a16="http://schemas.microsoft.com/office/drawing/2014/main" id="{526701ED-1574-4DBA-A0EE-B5ED6630856C}"/>
              </a:ext>
            </a:extLst>
          </p:cNvPr>
          <p:cNvSpPr/>
          <p:nvPr/>
        </p:nvSpPr>
        <p:spPr>
          <a:xfrm>
            <a:off x="4123391" y="3237759"/>
            <a:ext cx="548640" cy="548640"/>
          </a:xfrm>
          <a:prstGeom prst="flowChartProcess">
            <a:avLst/>
          </a:prstGeom>
          <a:solidFill>
            <a:srgbClr val="A5C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33" name="Flowchart: Process 32">
            <a:extLst>
              <a:ext uri="{FF2B5EF4-FFF2-40B4-BE49-F238E27FC236}">
                <a16:creationId xmlns:a16="http://schemas.microsoft.com/office/drawing/2014/main" id="{031DB175-2B2C-4CC5-A715-A5A9F9F83E49}"/>
              </a:ext>
            </a:extLst>
          </p:cNvPr>
          <p:cNvSpPr/>
          <p:nvPr/>
        </p:nvSpPr>
        <p:spPr>
          <a:xfrm>
            <a:off x="4972767" y="3237759"/>
            <a:ext cx="548640" cy="548640"/>
          </a:xfrm>
          <a:prstGeom prst="flowChartProcess">
            <a:avLst/>
          </a:prstGeom>
          <a:solidFill>
            <a:srgbClr val="27A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34" name="Flowchart: Process 33">
            <a:extLst>
              <a:ext uri="{FF2B5EF4-FFF2-40B4-BE49-F238E27FC236}">
                <a16:creationId xmlns:a16="http://schemas.microsoft.com/office/drawing/2014/main" id="{69ACC0FD-6F1D-40A1-B3C3-9081A25BC8EF}"/>
              </a:ext>
            </a:extLst>
          </p:cNvPr>
          <p:cNvSpPr/>
          <p:nvPr/>
        </p:nvSpPr>
        <p:spPr>
          <a:xfrm>
            <a:off x="1570183" y="3973486"/>
            <a:ext cx="548640" cy="548640"/>
          </a:xfrm>
          <a:prstGeom prst="flowChartProcess">
            <a:avLst/>
          </a:prstGeom>
          <a:solidFill>
            <a:srgbClr val="A5C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35" name="Flowchart: Process 34">
            <a:extLst>
              <a:ext uri="{FF2B5EF4-FFF2-40B4-BE49-F238E27FC236}">
                <a16:creationId xmlns:a16="http://schemas.microsoft.com/office/drawing/2014/main" id="{194A1139-36A2-4941-9BCC-4FCE7F592182}"/>
              </a:ext>
            </a:extLst>
          </p:cNvPr>
          <p:cNvSpPr/>
          <p:nvPr/>
        </p:nvSpPr>
        <p:spPr>
          <a:xfrm>
            <a:off x="2420067" y="3973486"/>
            <a:ext cx="548640" cy="548640"/>
          </a:xfrm>
          <a:prstGeom prst="flowChartProcess">
            <a:avLst/>
          </a:prstGeom>
          <a:solidFill>
            <a:srgbClr val="A5C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36" name="Flowchart: Process 35">
            <a:extLst>
              <a:ext uri="{FF2B5EF4-FFF2-40B4-BE49-F238E27FC236}">
                <a16:creationId xmlns:a16="http://schemas.microsoft.com/office/drawing/2014/main" id="{B1C7D5D9-9602-4205-BA2F-112A61657DC3}"/>
              </a:ext>
            </a:extLst>
          </p:cNvPr>
          <p:cNvSpPr/>
          <p:nvPr/>
        </p:nvSpPr>
        <p:spPr>
          <a:xfrm>
            <a:off x="3269951" y="3973486"/>
            <a:ext cx="548640" cy="548640"/>
          </a:xfrm>
          <a:prstGeom prst="flowChartProcess">
            <a:avLst/>
          </a:prstGeom>
          <a:solidFill>
            <a:srgbClr val="A5C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37" name="Flowchart: Process 36">
            <a:extLst>
              <a:ext uri="{FF2B5EF4-FFF2-40B4-BE49-F238E27FC236}">
                <a16:creationId xmlns:a16="http://schemas.microsoft.com/office/drawing/2014/main" id="{9C7E5356-3538-430E-BCBB-934EB7A317EE}"/>
              </a:ext>
            </a:extLst>
          </p:cNvPr>
          <p:cNvSpPr/>
          <p:nvPr/>
        </p:nvSpPr>
        <p:spPr>
          <a:xfrm>
            <a:off x="4119835" y="3973486"/>
            <a:ext cx="548640" cy="548640"/>
          </a:xfrm>
          <a:prstGeom prst="flowChartProcess">
            <a:avLst/>
          </a:prstGeom>
          <a:solidFill>
            <a:srgbClr val="A5C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38" name="Flowchart: Process 37">
            <a:extLst>
              <a:ext uri="{FF2B5EF4-FFF2-40B4-BE49-F238E27FC236}">
                <a16:creationId xmlns:a16="http://schemas.microsoft.com/office/drawing/2014/main" id="{8D842E65-A585-4E97-A2AB-1919111EB6E5}"/>
              </a:ext>
            </a:extLst>
          </p:cNvPr>
          <p:cNvSpPr/>
          <p:nvPr/>
        </p:nvSpPr>
        <p:spPr>
          <a:xfrm>
            <a:off x="4969719" y="3973486"/>
            <a:ext cx="548640" cy="548640"/>
          </a:xfrm>
          <a:prstGeom prst="flowChartProcess">
            <a:avLst/>
          </a:prstGeom>
          <a:solidFill>
            <a:srgbClr val="27A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73" name="Flowchart: Process 72">
            <a:extLst>
              <a:ext uri="{FF2B5EF4-FFF2-40B4-BE49-F238E27FC236}">
                <a16:creationId xmlns:a16="http://schemas.microsoft.com/office/drawing/2014/main" id="{5FD8C8E5-F98B-46B3-A7AB-499082B24D15}"/>
              </a:ext>
            </a:extLst>
          </p:cNvPr>
          <p:cNvSpPr/>
          <p:nvPr/>
        </p:nvSpPr>
        <p:spPr>
          <a:xfrm>
            <a:off x="5822143" y="2502032"/>
            <a:ext cx="548640" cy="548640"/>
          </a:xfrm>
          <a:prstGeom prst="flowChartProcess">
            <a:avLst/>
          </a:prstGeom>
          <a:solidFill>
            <a:srgbClr val="27A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74" name="Flowchart: Process 73">
            <a:extLst>
              <a:ext uri="{FF2B5EF4-FFF2-40B4-BE49-F238E27FC236}">
                <a16:creationId xmlns:a16="http://schemas.microsoft.com/office/drawing/2014/main" id="{07DB6DD2-5BA4-4170-8BD5-39F270E98CA8}"/>
              </a:ext>
            </a:extLst>
          </p:cNvPr>
          <p:cNvSpPr/>
          <p:nvPr/>
        </p:nvSpPr>
        <p:spPr>
          <a:xfrm>
            <a:off x="6671519" y="2502032"/>
            <a:ext cx="548640" cy="548640"/>
          </a:xfrm>
          <a:prstGeom prst="flowChartProcess">
            <a:avLst/>
          </a:prstGeom>
          <a:solidFill>
            <a:srgbClr val="27A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75" name="Flowchart: Process 74">
            <a:extLst>
              <a:ext uri="{FF2B5EF4-FFF2-40B4-BE49-F238E27FC236}">
                <a16:creationId xmlns:a16="http://schemas.microsoft.com/office/drawing/2014/main" id="{EA422DC0-9692-4D3B-9A29-D113D2227E3A}"/>
              </a:ext>
            </a:extLst>
          </p:cNvPr>
          <p:cNvSpPr/>
          <p:nvPr/>
        </p:nvSpPr>
        <p:spPr>
          <a:xfrm>
            <a:off x="7520895" y="2502032"/>
            <a:ext cx="548640" cy="548640"/>
          </a:xfrm>
          <a:prstGeom prst="flowChartProcess">
            <a:avLst/>
          </a:prstGeom>
          <a:solidFill>
            <a:srgbClr val="27A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76" name="Flowchart: Process 75">
            <a:extLst>
              <a:ext uri="{FF2B5EF4-FFF2-40B4-BE49-F238E27FC236}">
                <a16:creationId xmlns:a16="http://schemas.microsoft.com/office/drawing/2014/main" id="{E812FFC1-81BD-44EB-A63B-2AD395966B56}"/>
              </a:ext>
            </a:extLst>
          </p:cNvPr>
          <p:cNvSpPr/>
          <p:nvPr/>
        </p:nvSpPr>
        <p:spPr>
          <a:xfrm>
            <a:off x="8370271" y="2502032"/>
            <a:ext cx="548640" cy="548640"/>
          </a:xfrm>
          <a:prstGeom prst="flowChartProcess">
            <a:avLst/>
          </a:prstGeom>
          <a:solidFill>
            <a:srgbClr val="0C4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77" name="Flowchart: Process 76">
            <a:extLst>
              <a:ext uri="{FF2B5EF4-FFF2-40B4-BE49-F238E27FC236}">
                <a16:creationId xmlns:a16="http://schemas.microsoft.com/office/drawing/2014/main" id="{1FE9A56C-357D-464E-A53A-BBF03F74F324}"/>
              </a:ext>
            </a:extLst>
          </p:cNvPr>
          <p:cNvSpPr/>
          <p:nvPr/>
        </p:nvSpPr>
        <p:spPr>
          <a:xfrm>
            <a:off x="9219647" y="2502032"/>
            <a:ext cx="548640" cy="548640"/>
          </a:xfrm>
          <a:prstGeom prst="flowChartProcess">
            <a:avLst/>
          </a:prstGeom>
          <a:solidFill>
            <a:srgbClr val="0C4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78" name="Flowchart: Process 77">
            <a:extLst>
              <a:ext uri="{FF2B5EF4-FFF2-40B4-BE49-F238E27FC236}">
                <a16:creationId xmlns:a16="http://schemas.microsoft.com/office/drawing/2014/main" id="{88596772-554A-4E53-A8FD-4095D31ED0EF}"/>
              </a:ext>
            </a:extLst>
          </p:cNvPr>
          <p:cNvSpPr/>
          <p:nvPr/>
        </p:nvSpPr>
        <p:spPr>
          <a:xfrm>
            <a:off x="5822143" y="3237759"/>
            <a:ext cx="548640" cy="548640"/>
          </a:xfrm>
          <a:prstGeom prst="flowChartProcess">
            <a:avLst/>
          </a:prstGeom>
          <a:solidFill>
            <a:srgbClr val="27A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79" name="Flowchart: Process 78">
            <a:extLst>
              <a:ext uri="{FF2B5EF4-FFF2-40B4-BE49-F238E27FC236}">
                <a16:creationId xmlns:a16="http://schemas.microsoft.com/office/drawing/2014/main" id="{4D18EC2E-B9BD-4F80-89E7-0F3C041500F9}"/>
              </a:ext>
            </a:extLst>
          </p:cNvPr>
          <p:cNvSpPr/>
          <p:nvPr/>
        </p:nvSpPr>
        <p:spPr>
          <a:xfrm>
            <a:off x="6671519" y="3237759"/>
            <a:ext cx="548640" cy="548640"/>
          </a:xfrm>
          <a:prstGeom prst="flowChartProcess">
            <a:avLst/>
          </a:prstGeom>
          <a:solidFill>
            <a:srgbClr val="27A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80" name="Flowchart: Process 79">
            <a:extLst>
              <a:ext uri="{FF2B5EF4-FFF2-40B4-BE49-F238E27FC236}">
                <a16:creationId xmlns:a16="http://schemas.microsoft.com/office/drawing/2014/main" id="{3D3A1800-7105-4433-92E5-69626332E424}"/>
              </a:ext>
            </a:extLst>
          </p:cNvPr>
          <p:cNvSpPr/>
          <p:nvPr/>
        </p:nvSpPr>
        <p:spPr>
          <a:xfrm>
            <a:off x="7520895" y="3237759"/>
            <a:ext cx="548640" cy="548640"/>
          </a:xfrm>
          <a:prstGeom prst="flowChartProcess">
            <a:avLst/>
          </a:prstGeom>
          <a:solidFill>
            <a:srgbClr val="0C4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81" name="Flowchart: Process 80">
            <a:extLst>
              <a:ext uri="{FF2B5EF4-FFF2-40B4-BE49-F238E27FC236}">
                <a16:creationId xmlns:a16="http://schemas.microsoft.com/office/drawing/2014/main" id="{B03149E5-611D-48A2-825F-3AF10BE64732}"/>
              </a:ext>
            </a:extLst>
          </p:cNvPr>
          <p:cNvSpPr/>
          <p:nvPr/>
        </p:nvSpPr>
        <p:spPr>
          <a:xfrm>
            <a:off x="8370271" y="3237759"/>
            <a:ext cx="548640" cy="548640"/>
          </a:xfrm>
          <a:prstGeom prst="flowChartProcess">
            <a:avLst/>
          </a:prstGeom>
          <a:solidFill>
            <a:srgbClr val="0C4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82" name="Flowchart: Process 81">
            <a:extLst>
              <a:ext uri="{FF2B5EF4-FFF2-40B4-BE49-F238E27FC236}">
                <a16:creationId xmlns:a16="http://schemas.microsoft.com/office/drawing/2014/main" id="{02773B42-D9B4-4AD4-A4B9-E0CF07FEAAB3}"/>
              </a:ext>
            </a:extLst>
          </p:cNvPr>
          <p:cNvSpPr/>
          <p:nvPr/>
        </p:nvSpPr>
        <p:spPr>
          <a:xfrm>
            <a:off x="9219647" y="3237759"/>
            <a:ext cx="548640" cy="548640"/>
          </a:xfrm>
          <a:prstGeom prst="flowChartProcess">
            <a:avLst/>
          </a:prstGeom>
          <a:solidFill>
            <a:srgbClr val="0C4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83" name="Flowchart: Process 82">
            <a:extLst>
              <a:ext uri="{FF2B5EF4-FFF2-40B4-BE49-F238E27FC236}">
                <a16:creationId xmlns:a16="http://schemas.microsoft.com/office/drawing/2014/main" id="{BE5A02D3-D19F-4314-B1A4-BF21C70AF1E3}"/>
              </a:ext>
            </a:extLst>
          </p:cNvPr>
          <p:cNvSpPr/>
          <p:nvPr/>
        </p:nvSpPr>
        <p:spPr>
          <a:xfrm>
            <a:off x="5819603" y="3973486"/>
            <a:ext cx="548640" cy="548640"/>
          </a:xfrm>
          <a:prstGeom prst="flowChartProcess">
            <a:avLst/>
          </a:prstGeom>
          <a:solidFill>
            <a:srgbClr val="27A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84" name="Flowchart: Process 83">
            <a:extLst>
              <a:ext uri="{FF2B5EF4-FFF2-40B4-BE49-F238E27FC236}">
                <a16:creationId xmlns:a16="http://schemas.microsoft.com/office/drawing/2014/main" id="{A94847AC-3D16-4C40-B7E6-0D6FBA1686BB}"/>
              </a:ext>
            </a:extLst>
          </p:cNvPr>
          <p:cNvSpPr/>
          <p:nvPr/>
        </p:nvSpPr>
        <p:spPr>
          <a:xfrm>
            <a:off x="6669487" y="3973486"/>
            <a:ext cx="548640" cy="548640"/>
          </a:xfrm>
          <a:prstGeom prst="flowChartProcess">
            <a:avLst/>
          </a:prstGeom>
          <a:solidFill>
            <a:srgbClr val="27A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85" name="Flowchart: Process 84">
            <a:extLst>
              <a:ext uri="{FF2B5EF4-FFF2-40B4-BE49-F238E27FC236}">
                <a16:creationId xmlns:a16="http://schemas.microsoft.com/office/drawing/2014/main" id="{EEF40B30-758F-4C53-94DA-729F7B2EAFA4}"/>
              </a:ext>
            </a:extLst>
          </p:cNvPr>
          <p:cNvSpPr/>
          <p:nvPr/>
        </p:nvSpPr>
        <p:spPr>
          <a:xfrm>
            <a:off x="7519371" y="3973486"/>
            <a:ext cx="548640" cy="548640"/>
          </a:xfrm>
          <a:prstGeom prst="flowChartProcess">
            <a:avLst/>
          </a:prstGeom>
          <a:solidFill>
            <a:srgbClr val="0C4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86" name="Flowchart: Process 85">
            <a:extLst>
              <a:ext uri="{FF2B5EF4-FFF2-40B4-BE49-F238E27FC236}">
                <a16:creationId xmlns:a16="http://schemas.microsoft.com/office/drawing/2014/main" id="{CA12C829-0192-475A-ADCF-585AD563285D}"/>
              </a:ext>
            </a:extLst>
          </p:cNvPr>
          <p:cNvSpPr/>
          <p:nvPr/>
        </p:nvSpPr>
        <p:spPr>
          <a:xfrm>
            <a:off x="8369255" y="3973486"/>
            <a:ext cx="548640" cy="548640"/>
          </a:xfrm>
          <a:prstGeom prst="flowChartProcess">
            <a:avLst/>
          </a:prstGeom>
          <a:solidFill>
            <a:srgbClr val="0C4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87" name="Flowchart: Process 86">
            <a:extLst>
              <a:ext uri="{FF2B5EF4-FFF2-40B4-BE49-F238E27FC236}">
                <a16:creationId xmlns:a16="http://schemas.microsoft.com/office/drawing/2014/main" id="{5F2AB498-4049-4F32-B1EC-0E284DD0A9DD}"/>
              </a:ext>
            </a:extLst>
          </p:cNvPr>
          <p:cNvSpPr/>
          <p:nvPr/>
        </p:nvSpPr>
        <p:spPr>
          <a:xfrm>
            <a:off x="9219139" y="3973486"/>
            <a:ext cx="548640" cy="548640"/>
          </a:xfrm>
          <a:prstGeom prst="flowChartProcess">
            <a:avLst/>
          </a:prstGeom>
          <a:solidFill>
            <a:srgbClr val="0C4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88" name="Flowchart: Process 87">
            <a:extLst>
              <a:ext uri="{FF2B5EF4-FFF2-40B4-BE49-F238E27FC236}">
                <a16:creationId xmlns:a16="http://schemas.microsoft.com/office/drawing/2014/main" id="{97E1D966-6357-48DC-85F1-192BF5A85221}"/>
              </a:ext>
            </a:extLst>
          </p:cNvPr>
          <p:cNvSpPr/>
          <p:nvPr/>
        </p:nvSpPr>
        <p:spPr>
          <a:xfrm>
            <a:off x="10069023" y="2516973"/>
            <a:ext cx="548640" cy="548640"/>
          </a:xfrm>
          <a:prstGeom prst="flowChartProcess">
            <a:avLst/>
          </a:prstGeom>
          <a:solidFill>
            <a:srgbClr val="0C4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89" name="Flowchart: Process 88">
            <a:extLst>
              <a:ext uri="{FF2B5EF4-FFF2-40B4-BE49-F238E27FC236}">
                <a16:creationId xmlns:a16="http://schemas.microsoft.com/office/drawing/2014/main" id="{506288EA-620A-4DA6-846D-A0296A190ACC}"/>
              </a:ext>
            </a:extLst>
          </p:cNvPr>
          <p:cNvSpPr/>
          <p:nvPr/>
        </p:nvSpPr>
        <p:spPr>
          <a:xfrm>
            <a:off x="10069023" y="3237759"/>
            <a:ext cx="548640" cy="548640"/>
          </a:xfrm>
          <a:prstGeom prst="flowChartProcess">
            <a:avLst/>
          </a:prstGeom>
          <a:solidFill>
            <a:srgbClr val="0C4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90" name="Flowchart: Process 89">
            <a:extLst>
              <a:ext uri="{FF2B5EF4-FFF2-40B4-BE49-F238E27FC236}">
                <a16:creationId xmlns:a16="http://schemas.microsoft.com/office/drawing/2014/main" id="{5767128E-01F5-4DD6-8D76-815ADE12F879}"/>
              </a:ext>
            </a:extLst>
          </p:cNvPr>
          <p:cNvSpPr/>
          <p:nvPr/>
        </p:nvSpPr>
        <p:spPr>
          <a:xfrm>
            <a:off x="10069023" y="3973486"/>
            <a:ext cx="548640" cy="548640"/>
          </a:xfrm>
          <a:prstGeom prst="flowChartProcess">
            <a:avLst/>
          </a:prstGeom>
          <a:solidFill>
            <a:srgbClr val="0C4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91" name="Flowchart: Process 90">
            <a:extLst>
              <a:ext uri="{FF2B5EF4-FFF2-40B4-BE49-F238E27FC236}">
                <a16:creationId xmlns:a16="http://schemas.microsoft.com/office/drawing/2014/main" id="{4863F191-EB18-4E91-A4CC-3FD0EECDB114}"/>
              </a:ext>
            </a:extLst>
          </p:cNvPr>
          <p:cNvSpPr/>
          <p:nvPr/>
        </p:nvSpPr>
        <p:spPr>
          <a:xfrm>
            <a:off x="1570183" y="4709214"/>
            <a:ext cx="548640" cy="548640"/>
          </a:xfrm>
          <a:prstGeom prst="flowChartProcess">
            <a:avLst/>
          </a:prstGeom>
          <a:solidFill>
            <a:srgbClr val="A5C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92" name="Flowchart: Process 91">
            <a:extLst>
              <a:ext uri="{FF2B5EF4-FFF2-40B4-BE49-F238E27FC236}">
                <a16:creationId xmlns:a16="http://schemas.microsoft.com/office/drawing/2014/main" id="{6B9751BD-EDC3-45A8-A41C-154395D29B10}"/>
              </a:ext>
            </a:extLst>
          </p:cNvPr>
          <p:cNvSpPr/>
          <p:nvPr/>
        </p:nvSpPr>
        <p:spPr>
          <a:xfrm>
            <a:off x="2420067" y="4709214"/>
            <a:ext cx="548640" cy="548640"/>
          </a:xfrm>
          <a:prstGeom prst="flowChartProcess">
            <a:avLst/>
          </a:prstGeom>
          <a:solidFill>
            <a:srgbClr val="A5C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93" name="Flowchart: Process 92">
            <a:extLst>
              <a:ext uri="{FF2B5EF4-FFF2-40B4-BE49-F238E27FC236}">
                <a16:creationId xmlns:a16="http://schemas.microsoft.com/office/drawing/2014/main" id="{D2EDB2A2-5C39-406A-A49C-86A474065B68}"/>
              </a:ext>
            </a:extLst>
          </p:cNvPr>
          <p:cNvSpPr/>
          <p:nvPr/>
        </p:nvSpPr>
        <p:spPr>
          <a:xfrm>
            <a:off x="3269951" y="4709214"/>
            <a:ext cx="548640" cy="548640"/>
          </a:xfrm>
          <a:prstGeom prst="flowChartProcess">
            <a:avLst/>
          </a:prstGeom>
          <a:solidFill>
            <a:srgbClr val="A5C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94" name="Flowchart: Process 93">
            <a:extLst>
              <a:ext uri="{FF2B5EF4-FFF2-40B4-BE49-F238E27FC236}">
                <a16:creationId xmlns:a16="http://schemas.microsoft.com/office/drawing/2014/main" id="{F5047110-BB44-4E0A-8EEC-F4087306AA9A}"/>
              </a:ext>
            </a:extLst>
          </p:cNvPr>
          <p:cNvSpPr/>
          <p:nvPr/>
        </p:nvSpPr>
        <p:spPr>
          <a:xfrm>
            <a:off x="4119835" y="4709214"/>
            <a:ext cx="548640" cy="548640"/>
          </a:xfrm>
          <a:prstGeom prst="flowChartProcess">
            <a:avLst/>
          </a:prstGeom>
          <a:solidFill>
            <a:srgbClr val="27A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95" name="Flowchart: Process 94">
            <a:extLst>
              <a:ext uri="{FF2B5EF4-FFF2-40B4-BE49-F238E27FC236}">
                <a16:creationId xmlns:a16="http://schemas.microsoft.com/office/drawing/2014/main" id="{0EF4BA52-3AFC-4410-9314-F2079FA721E1}"/>
              </a:ext>
            </a:extLst>
          </p:cNvPr>
          <p:cNvSpPr/>
          <p:nvPr/>
        </p:nvSpPr>
        <p:spPr>
          <a:xfrm>
            <a:off x="4969719" y="4709214"/>
            <a:ext cx="548640" cy="548640"/>
          </a:xfrm>
          <a:prstGeom prst="flowChartProcess">
            <a:avLst/>
          </a:prstGeom>
          <a:solidFill>
            <a:srgbClr val="27A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96" name="Flowchart: Process 95">
            <a:extLst>
              <a:ext uri="{FF2B5EF4-FFF2-40B4-BE49-F238E27FC236}">
                <a16:creationId xmlns:a16="http://schemas.microsoft.com/office/drawing/2014/main" id="{707AC5A9-92D4-4EF4-ADEF-4AA81429F562}"/>
              </a:ext>
            </a:extLst>
          </p:cNvPr>
          <p:cNvSpPr/>
          <p:nvPr/>
        </p:nvSpPr>
        <p:spPr>
          <a:xfrm>
            <a:off x="5819603" y="4709214"/>
            <a:ext cx="548640" cy="548640"/>
          </a:xfrm>
          <a:prstGeom prst="flowChartProcess">
            <a:avLst/>
          </a:prstGeom>
          <a:solidFill>
            <a:srgbClr val="27A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97" name="Flowchart: Process 96">
            <a:extLst>
              <a:ext uri="{FF2B5EF4-FFF2-40B4-BE49-F238E27FC236}">
                <a16:creationId xmlns:a16="http://schemas.microsoft.com/office/drawing/2014/main" id="{96FFBB85-831A-4307-8E5F-245F1892CE59}"/>
              </a:ext>
            </a:extLst>
          </p:cNvPr>
          <p:cNvSpPr/>
          <p:nvPr/>
        </p:nvSpPr>
        <p:spPr>
          <a:xfrm>
            <a:off x="6669487" y="4709214"/>
            <a:ext cx="548640" cy="548640"/>
          </a:xfrm>
          <a:prstGeom prst="flowChartProcess">
            <a:avLst/>
          </a:prstGeom>
          <a:solidFill>
            <a:srgbClr val="27A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98" name="Flowchart: Process 97">
            <a:extLst>
              <a:ext uri="{FF2B5EF4-FFF2-40B4-BE49-F238E27FC236}">
                <a16:creationId xmlns:a16="http://schemas.microsoft.com/office/drawing/2014/main" id="{DB561618-ED6C-444E-B91F-79918B73B257}"/>
              </a:ext>
            </a:extLst>
          </p:cNvPr>
          <p:cNvSpPr/>
          <p:nvPr/>
        </p:nvSpPr>
        <p:spPr>
          <a:xfrm>
            <a:off x="7519371" y="4709214"/>
            <a:ext cx="548640" cy="548640"/>
          </a:xfrm>
          <a:prstGeom prst="flowChartProcess">
            <a:avLst/>
          </a:prstGeom>
          <a:solidFill>
            <a:srgbClr val="0C4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99" name="Flowchart: Process 98">
            <a:extLst>
              <a:ext uri="{FF2B5EF4-FFF2-40B4-BE49-F238E27FC236}">
                <a16:creationId xmlns:a16="http://schemas.microsoft.com/office/drawing/2014/main" id="{B06EA7E0-265D-406F-98DF-8DD86C2EA86B}"/>
              </a:ext>
            </a:extLst>
          </p:cNvPr>
          <p:cNvSpPr/>
          <p:nvPr/>
        </p:nvSpPr>
        <p:spPr>
          <a:xfrm>
            <a:off x="8369255" y="4709214"/>
            <a:ext cx="548640" cy="548640"/>
          </a:xfrm>
          <a:prstGeom prst="flowChartProcess">
            <a:avLst/>
          </a:prstGeom>
          <a:solidFill>
            <a:srgbClr val="0C4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100" name="Flowchart: Process 99">
            <a:extLst>
              <a:ext uri="{FF2B5EF4-FFF2-40B4-BE49-F238E27FC236}">
                <a16:creationId xmlns:a16="http://schemas.microsoft.com/office/drawing/2014/main" id="{82954BEC-068E-4DA6-B232-7A6D7216086A}"/>
              </a:ext>
            </a:extLst>
          </p:cNvPr>
          <p:cNvSpPr/>
          <p:nvPr/>
        </p:nvSpPr>
        <p:spPr>
          <a:xfrm>
            <a:off x="9219139" y="4709214"/>
            <a:ext cx="548640" cy="548640"/>
          </a:xfrm>
          <a:prstGeom prst="flowChartProcess">
            <a:avLst/>
          </a:prstGeom>
          <a:solidFill>
            <a:srgbClr val="0C4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101" name="Flowchart: Process 100">
            <a:extLst>
              <a:ext uri="{FF2B5EF4-FFF2-40B4-BE49-F238E27FC236}">
                <a16:creationId xmlns:a16="http://schemas.microsoft.com/office/drawing/2014/main" id="{8D87FB58-B898-46A8-B811-B8C9817972B8}"/>
              </a:ext>
            </a:extLst>
          </p:cNvPr>
          <p:cNvSpPr/>
          <p:nvPr/>
        </p:nvSpPr>
        <p:spPr>
          <a:xfrm>
            <a:off x="10069023" y="4709214"/>
            <a:ext cx="548640" cy="548640"/>
          </a:xfrm>
          <a:prstGeom prst="flowChartProcess">
            <a:avLst/>
          </a:prstGeom>
          <a:solidFill>
            <a:srgbClr val="0C4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4B75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F84450-12E3-4998-8D00-B8739AD1985D}"/>
              </a:ext>
            </a:extLst>
          </p:cNvPr>
          <p:cNvSpPr txBox="1"/>
          <p:nvPr/>
        </p:nvSpPr>
        <p:spPr>
          <a:xfrm>
            <a:off x="1570183" y="5382705"/>
            <a:ext cx="1293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A5CF5F"/>
                </a:solidFill>
                <a:latin typeface="Franklin Gothic Demi Cond" panose="020B0706030402020204" pitchFamily="34" charset="0"/>
              </a:rPr>
              <a:t>Budget cap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4BD242C-96B5-477C-993F-AA56941BA653}"/>
              </a:ext>
            </a:extLst>
          </p:cNvPr>
          <p:cNvSpPr txBox="1"/>
          <p:nvPr/>
        </p:nvSpPr>
        <p:spPr>
          <a:xfrm>
            <a:off x="4119835" y="5382705"/>
            <a:ext cx="1082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27A2A7"/>
                </a:solidFill>
                <a:latin typeface="Franklin Gothic Demi Cond" panose="020B0706030402020204" pitchFamily="34" charset="0"/>
              </a:rPr>
              <a:t>Levy limit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C7ABC37-9FCA-4DEE-8C8C-C91996C0450C}"/>
              </a:ext>
            </a:extLst>
          </p:cNvPr>
          <p:cNvSpPr txBox="1"/>
          <p:nvPr/>
        </p:nvSpPr>
        <p:spPr>
          <a:xfrm>
            <a:off x="7519371" y="5382705"/>
            <a:ext cx="1737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104282"/>
                </a:solidFill>
                <a:latin typeface="Franklin Gothic Demi Cond" panose="020B0706030402020204" pitchFamily="34" charset="0"/>
              </a:rPr>
              <a:t>Not constrained</a:t>
            </a:r>
          </a:p>
        </p:txBody>
      </p:sp>
    </p:spTree>
    <p:extLst>
      <p:ext uri="{BB962C8B-B14F-4D97-AF65-F5344CB8AC3E}">
        <p14:creationId xmlns:p14="http://schemas.microsoft.com/office/powerpoint/2010/main" val="34691184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268138-46B8-4562-8A0C-905676288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21" y="5694291"/>
            <a:ext cx="945026" cy="9144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B49AE7F-8489-4F6D-9E7B-9FC10578EAF8}"/>
              </a:ext>
            </a:extLst>
          </p:cNvPr>
          <p:cNvSpPr/>
          <p:nvPr/>
        </p:nvSpPr>
        <p:spPr>
          <a:xfrm>
            <a:off x="584200" y="1605281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>
                    <a:lumMod val="65000"/>
                  </a:schemeClr>
                </a:solidFill>
                <a:latin typeface="Franklin Gothic Demi Cond" panose="020B0706030402020204" pitchFamily="34" charset="0"/>
              </a:rPr>
              <a:t>Percentage of constrained counties</a:t>
            </a:r>
          </a:p>
        </p:txBody>
      </p:sp>
      <p:pic>
        <p:nvPicPr>
          <p:cNvPr id="5" name="Picture 4" descr="A picture containing toy, LEGO&#10;&#10;Description automatically generated">
            <a:extLst>
              <a:ext uri="{FF2B5EF4-FFF2-40B4-BE49-F238E27FC236}">
                <a16:creationId xmlns:a16="http://schemas.microsoft.com/office/drawing/2014/main" id="{2931329F-5147-404F-9251-DC43E04D58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191841"/>
            <a:ext cx="3966514" cy="629468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A502B30-3637-488D-B00A-3FE085610157}"/>
              </a:ext>
            </a:extLst>
          </p:cNvPr>
          <p:cNvGrpSpPr/>
          <p:nvPr/>
        </p:nvGrpSpPr>
        <p:grpSpPr>
          <a:xfrm>
            <a:off x="5162550" y="935410"/>
            <a:ext cx="6829424" cy="4807546"/>
            <a:chOff x="5162550" y="1497693"/>
            <a:chExt cx="6829424" cy="480754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F920A9B-FA14-4EF0-8D38-57E904533C3B}"/>
                </a:ext>
              </a:extLst>
            </p:cNvPr>
            <p:cNvGrpSpPr/>
            <p:nvPr/>
          </p:nvGrpSpPr>
          <p:grpSpPr>
            <a:xfrm>
              <a:off x="5162550" y="1497693"/>
              <a:ext cx="5507647" cy="893049"/>
              <a:chOff x="6096000" y="1637804"/>
              <a:chExt cx="5507647" cy="893049"/>
            </a:xfrm>
          </p:grpSpPr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8B9390F2-33EA-4AB4-A3F1-C6F3DAD259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000" y="1794768"/>
                <a:ext cx="274320" cy="274320"/>
              </a:xfrm>
              <a:prstGeom prst="rect">
                <a:avLst/>
              </a:prstGeom>
              <a:solidFill>
                <a:srgbClr val="00223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Text Box 6">
                <a:extLst>
                  <a:ext uri="{FF2B5EF4-FFF2-40B4-BE49-F238E27FC236}">
                    <a16:creationId xmlns:a16="http://schemas.microsoft.com/office/drawing/2014/main" id="{51F3ADB0-8010-46DC-BAE2-987C7B297E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15100" y="1637804"/>
                <a:ext cx="5088547" cy="8930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latin typeface="Franklin Gothic Demi Cond" panose="020B0706030402020204" pitchFamily="34" charset="0"/>
                  </a:rPr>
                  <a:t>Urban</a:t>
                </a:r>
                <a:br>
                  <a:rPr lang="en-US" altLang="en-US" sz="2000">
                    <a:solidFill>
                      <a:schemeClr val="bg1">
                        <a:lumMod val="65000"/>
                      </a:schemeClr>
                    </a:solidFill>
                    <a:latin typeface="Franklin Gothic Demi Cond" panose="020B0706030402020204" pitchFamily="34" charset="0"/>
                  </a:rPr>
                </a:br>
                <a:r>
                  <a:rPr kumimoji="0" lang="en-US" altLang="en-US" sz="20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latin typeface="Franklin Gothic Demi Cond" panose="020B0706030402020204" pitchFamily="34" charset="0"/>
                  </a:rPr>
                  <a:t>contains a city with at least 20,000 residents (9)</a:t>
                </a:r>
                <a:endParaRPr kumimoji="0" lang="en-US" altLang="en-US" sz="3200" b="0" i="0" u="none" strike="noStrike" cap="none" normalizeH="0" baseline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9DDA658-95F3-4CBD-8FB4-3B793CC5B7E7}"/>
                </a:ext>
              </a:extLst>
            </p:cNvPr>
            <p:cNvGrpSpPr/>
            <p:nvPr/>
          </p:nvGrpSpPr>
          <p:grpSpPr>
            <a:xfrm>
              <a:off x="5162550" y="2853327"/>
              <a:ext cx="5507647" cy="842248"/>
              <a:chOff x="6096000" y="3129677"/>
              <a:chExt cx="5507647" cy="842248"/>
            </a:xfrm>
          </p:grpSpPr>
          <p:sp>
            <p:nvSpPr>
              <p:cNvPr id="7" name="Rectangle 3">
                <a:extLst>
                  <a:ext uri="{FF2B5EF4-FFF2-40B4-BE49-F238E27FC236}">
                    <a16:creationId xmlns:a16="http://schemas.microsoft.com/office/drawing/2014/main" id="{CC7E97BD-1E76-4C93-8734-8BF854A079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000" y="3282077"/>
                <a:ext cx="274320" cy="274320"/>
              </a:xfrm>
              <a:prstGeom prst="rect">
                <a:avLst/>
              </a:prstGeom>
              <a:solidFill>
                <a:srgbClr val="00529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Text Box 7">
                <a:extLst>
                  <a:ext uri="{FF2B5EF4-FFF2-40B4-BE49-F238E27FC236}">
                    <a16:creationId xmlns:a16="http://schemas.microsoft.com/office/drawing/2014/main" id="{D0E0F3AC-4D5E-49C0-AFA2-1658EDA3BE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15100" y="3129677"/>
                <a:ext cx="5088547" cy="842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latin typeface="Franklin Gothic Demi Cond" panose="020B0706030402020204" pitchFamily="34" charset="0"/>
                  </a:rPr>
                  <a:t>Rural center</a:t>
                </a:r>
                <a:br>
                  <a:rPr lang="en-US" altLang="en-US" sz="1000">
                    <a:solidFill>
                      <a:schemeClr val="bg1">
                        <a:lumMod val="65000"/>
                      </a:schemeClr>
                    </a:solidFill>
                    <a:latin typeface="Franklin Gothic Demi Cond" panose="020B0706030402020204" pitchFamily="34" charset="0"/>
                  </a:rPr>
                </a:br>
                <a:r>
                  <a:rPr kumimoji="0" lang="en-US" altLang="en-US" sz="20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latin typeface="Franklin Gothic Demi Cond" panose="020B0706030402020204" pitchFamily="34" charset="0"/>
                  </a:rPr>
                  <a:t>contains a city with 7,500–20,000 residents (5)</a:t>
                </a:r>
                <a:endParaRPr kumimoji="0" lang="en-US" altLang="en-US" sz="3200" b="0" i="0" u="none" strike="noStrike" cap="none" normalizeH="0" baseline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C063AA3-A464-4458-B6D4-7F164A7B31CD}"/>
                </a:ext>
              </a:extLst>
            </p:cNvPr>
            <p:cNvGrpSpPr/>
            <p:nvPr/>
          </p:nvGrpSpPr>
          <p:grpSpPr>
            <a:xfrm>
              <a:off x="5162550" y="4158160"/>
              <a:ext cx="6829424" cy="842248"/>
              <a:chOff x="6096000" y="3941813"/>
              <a:chExt cx="6829424" cy="842248"/>
            </a:xfrm>
          </p:grpSpPr>
          <p:sp>
            <p:nvSpPr>
              <p:cNvPr id="8" name="Rectangle 4">
                <a:extLst>
                  <a:ext uri="{FF2B5EF4-FFF2-40B4-BE49-F238E27FC236}">
                    <a16:creationId xmlns:a16="http://schemas.microsoft.com/office/drawing/2014/main" id="{193491AA-11EC-463F-B4E3-DB238D74E4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000" y="4153904"/>
                <a:ext cx="274320" cy="274320"/>
              </a:xfrm>
              <a:prstGeom prst="rect">
                <a:avLst/>
              </a:prstGeom>
              <a:solidFill>
                <a:srgbClr val="0393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Text Box 8">
                <a:extLst>
                  <a:ext uri="{FF2B5EF4-FFF2-40B4-BE49-F238E27FC236}">
                    <a16:creationId xmlns:a16="http://schemas.microsoft.com/office/drawing/2014/main" id="{68C2993F-F55E-4D93-A416-B8F8116254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15099" y="3941813"/>
                <a:ext cx="6410325" cy="842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latin typeface="Franklin Gothic Demi Cond" panose="020B0706030402020204" pitchFamily="34" charset="0"/>
                  </a:rPr>
                  <a:t>Commuting</a:t>
                </a:r>
                <a:br>
                  <a:rPr kumimoji="0" lang="en-US" altLang="en-US" sz="10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latin typeface="Franklin Gothic Demi Cond" panose="020B0706030402020204" pitchFamily="34" charset="0"/>
                  </a:rPr>
                </a:br>
                <a:r>
                  <a:rPr kumimoji="0" lang="en-US" altLang="en-US" sz="20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latin typeface="Franklin Gothic Demi Cond" panose="020B0706030402020204" pitchFamily="34" charset="0"/>
                  </a:rPr>
                  <a:t>sends at least 25% of working residents to an urban county (8)</a:t>
                </a:r>
                <a:endParaRPr kumimoji="0" lang="en-US" altLang="en-US" sz="2000" b="0" i="0" u="none" strike="noStrike" cap="none" normalizeH="0" baseline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7C50D9E-63E2-43F0-996E-B14FDF9D6C25}"/>
                </a:ext>
              </a:extLst>
            </p:cNvPr>
            <p:cNvGrpSpPr/>
            <p:nvPr/>
          </p:nvGrpSpPr>
          <p:grpSpPr>
            <a:xfrm>
              <a:off x="5162550" y="5462992"/>
              <a:ext cx="5507646" cy="842247"/>
              <a:chOff x="6096000" y="5999120"/>
              <a:chExt cx="5507646" cy="842247"/>
            </a:xfrm>
          </p:grpSpPr>
          <p:sp>
            <p:nvSpPr>
              <p:cNvPr id="17" name="Rectangle 5">
                <a:extLst>
                  <a:ext uri="{FF2B5EF4-FFF2-40B4-BE49-F238E27FC236}">
                    <a16:creationId xmlns:a16="http://schemas.microsoft.com/office/drawing/2014/main" id="{DBC5FFF6-756E-47EB-BD9D-D19D63CA51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000" y="6180096"/>
                <a:ext cx="274320" cy="274320"/>
              </a:xfrm>
              <a:prstGeom prst="rect">
                <a:avLst/>
              </a:prstGeom>
              <a:solidFill>
                <a:srgbClr val="DDF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Text Box 9">
                <a:extLst>
                  <a:ext uri="{FF2B5EF4-FFF2-40B4-BE49-F238E27FC236}">
                    <a16:creationId xmlns:a16="http://schemas.microsoft.com/office/drawing/2014/main" id="{A0406159-25CD-4F0D-855D-0607FC30DB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15100" y="5999120"/>
                <a:ext cx="5088546" cy="8422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latin typeface="Franklin Gothic Demi Cond" panose="020B0706030402020204" pitchFamily="34" charset="0"/>
                  </a:rPr>
                  <a:t>Open rural</a:t>
                </a:r>
                <a:br>
                  <a:rPr kumimoji="0" lang="en-US" altLang="en-US" sz="10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latin typeface="Franklin Gothic Demi Cond" panose="020B0706030402020204" pitchFamily="34" charset="0"/>
                  </a:rPr>
                </a:br>
                <a:r>
                  <a:rPr kumimoji="0" lang="en-US" altLang="en-US" sz="20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latin typeface="Franklin Gothic Demi Cond" panose="020B0706030402020204" pitchFamily="34" charset="0"/>
                  </a:rPr>
                  <a:t>remaining counties (22)</a:t>
                </a:r>
                <a:endParaRPr kumimoji="0" lang="en-US" altLang="en-US" sz="2000" b="0" i="0" u="none" strike="noStrike" cap="none" normalizeH="0" baseline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EB3A29C-A03B-4433-907B-FE1AB4B6AA65}"/>
              </a:ext>
            </a:extLst>
          </p:cNvPr>
          <p:cNvSpPr txBox="1"/>
          <p:nvPr/>
        </p:nvSpPr>
        <p:spPr>
          <a:xfrm>
            <a:off x="588353" y="5966825"/>
            <a:ext cx="67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B9B476-19DE-4D65-A2F5-63753ACB3B39}" type="slidenum"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 Cond" panose="020B0706030402020204" pitchFamily="34" charset="0"/>
              </a:rPr>
              <a:t>37</a:t>
            </a:fld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1818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268138-46B8-4562-8A0C-905676288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21" y="5694291"/>
            <a:ext cx="945026" cy="914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884D4A2-8DEE-4F43-93EF-80C783BC8098}"/>
              </a:ext>
            </a:extLst>
          </p:cNvPr>
          <p:cNvGrpSpPr/>
          <p:nvPr/>
        </p:nvGrpSpPr>
        <p:grpSpPr>
          <a:xfrm>
            <a:off x="613569" y="2285998"/>
            <a:ext cx="2286000" cy="3074127"/>
            <a:chOff x="613569" y="2285998"/>
            <a:chExt cx="2286000" cy="3074127"/>
          </a:xfrm>
        </p:grpSpPr>
        <p:graphicFrame>
          <p:nvGraphicFramePr>
            <p:cNvPr id="9" name="Chart 8">
              <a:extLst>
                <a:ext uri="{FF2B5EF4-FFF2-40B4-BE49-F238E27FC236}">
                  <a16:creationId xmlns:a16="http://schemas.microsoft.com/office/drawing/2014/main" id="{6E636AD0-D27A-4DB5-8096-AF36F4C18F4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889736274"/>
                </p:ext>
              </p:extLst>
            </p:nvPr>
          </p:nvGraphicFramePr>
          <p:xfrm>
            <a:off x="613569" y="2285998"/>
            <a:ext cx="2286000" cy="2286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3C3332-025F-4CD0-9C6F-E1DFE649AE93}"/>
                </a:ext>
              </a:extLst>
            </p:cNvPr>
            <p:cNvSpPr txBox="1"/>
            <p:nvPr/>
          </p:nvSpPr>
          <p:spPr>
            <a:xfrm>
              <a:off x="1069181" y="4467573"/>
              <a:ext cx="137477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A6A6A6"/>
                  </a:solidFill>
                  <a:latin typeface="Franklin Gothic Demi Cond" panose="020B0706030402020204" pitchFamily="34" charset="0"/>
                </a:rPr>
                <a:t>Urban</a:t>
              </a:r>
              <a:br>
                <a:rPr lang="en-US" sz="2000">
                  <a:solidFill>
                    <a:srgbClr val="A6A6A6"/>
                  </a:solidFill>
                  <a:latin typeface="Franklin Gothic Demi Cond" panose="020B0706030402020204" pitchFamily="34" charset="0"/>
                </a:rPr>
              </a:br>
              <a:r>
                <a:rPr lang="en-US" sz="2000">
                  <a:solidFill>
                    <a:srgbClr val="A6A6A6"/>
                  </a:solidFill>
                  <a:latin typeface="Franklin Gothic Demi Cond" panose="020B0706030402020204" pitchFamily="34" charset="0"/>
                </a:rPr>
                <a:t>(9 counties)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0A1C57A-E1D9-4BB2-9F72-7528B2CAEEB3}"/>
              </a:ext>
            </a:extLst>
          </p:cNvPr>
          <p:cNvGrpSpPr/>
          <p:nvPr/>
        </p:nvGrpSpPr>
        <p:grpSpPr>
          <a:xfrm>
            <a:off x="3506523" y="2285998"/>
            <a:ext cx="2286000" cy="3074126"/>
            <a:chOff x="3302000" y="2285999"/>
            <a:chExt cx="2286000" cy="3074126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CBF22338-8115-4F7B-B70F-FA078E71094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260293182"/>
                </p:ext>
              </p:extLst>
            </p:nvPr>
          </p:nvGraphicFramePr>
          <p:xfrm>
            <a:off x="3302000" y="2285999"/>
            <a:ext cx="2286000" cy="2286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0" name="TextBox 1">
              <a:extLst>
                <a:ext uri="{FF2B5EF4-FFF2-40B4-BE49-F238E27FC236}">
                  <a16:creationId xmlns:a16="http://schemas.microsoft.com/office/drawing/2014/main" id="{E8B85FE5-05AA-449D-AFE1-F86B91B57244}"/>
                </a:ext>
              </a:extLst>
            </p:cNvPr>
            <p:cNvSpPr txBox="1"/>
            <p:nvPr/>
          </p:nvSpPr>
          <p:spPr>
            <a:xfrm>
              <a:off x="3987800" y="2971798"/>
              <a:ext cx="914400" cy="914400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>
                  <a:solidFill>
                    <a:srgbClr val="595959"/>
                  </a:solidFill>
                  <a:latin typeface="Franklin Gothic Demi Cond" panose="020B0706030402020204" pitchFamily="34" charset="0"/>
                </a:rPr>
                <a:t>40</a:t>
              </a:r>
              <a:r>
                <a:rPr lang="en-US" sz="3200">
                  <a:solidFill>
                    <a:srgbClr val="595959"/>
                  </a:solidFill>
                  <a:latin typeface="Franklin Gothic Demi Cond" panose="020B0706030402020204" pitchFamily="34" charset="0"/>
                </a:rPr>
                <a:t>%</a:t>
              </a:r>
              <a:endParaRPr lang="en-US" sz="4400">
                <a:solidFill>
                  <a:srgbClr val="595959"/>
                </a:solidFill>
                <a:latin typeface="Franklin Gothic Demi Cond" panose="020B07060304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90AE634-D056-419E-9C98-0D0D13BDBF78}"/>
                </a:ext>
              </a:extLst>
            </p:cNvPr>
            <p:cNvSpPr txBox="1"/>
            <p:nvPr/>
          </p:nvSpPr>
          <p:spPr>
            <a:xfrm>
              <a:off x="3352479" y="4467573"/>
              <a:ext cx="2185043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A6A6A6"/>
                  </a:solidFill>
                  <a:latin typeface="Franklin Gothic Demi Cond" panose="020B0706030402020204" pitchFamily="34" charset="0"/>
                </a:rPr>
                <a:t>Rural center</a:t>
              </a:r>
            </a:p>
            <a:p>
              <a:r>
                <a:rPr lang="en-US" sz="2000">
                  <a:solidFill>
                    <a:srgbClr val="A6A6A6"/>
                  </a:solidFill>
                  <a:latin typeface="Franklin Gothic Demi Cond" panose="020B0706030402020204" pitchFamily="34" charset="0"/>
                </a:rPr>
                <a:t>(5 counties)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A203992-AF5F-49FC-A0F2-F7FF0571C76B}"/>
              </a:ext>
            </a:extLst>
          </p:cNvPr>
          <p:cNvGrpSpPr/>
          <p:nvPr/>
        </p:nvGrpSpPr>
        <p:grpSpPr>
          <a:xfrm>
            <a:off x="9292431" y="2285998"/>
            <a:ext cx="2286000" cy="3074127"/>
            <a:chOff x="8678863" y="2285998"/>
            <a:chExt cx="2286000" cy="3074127"/>
          </a:xfrm>
        </p:grpSpPr>
        <p:graphicFrame>
          <p:nvGraphicFramePr>
            <p:cNvPr id="11" name="Chart 10">
              <a:extLst>
                <a:ext uri="{FF2B5EF4-FFF2-40B4-BE49-F238E27FC236}">
                  <a16:creationId xmlns:a16="http://schemas.microsoft.com/office/drawing/2014/main" id="{B1E93D97-A5F4-48B6-9DC3-D4229187BE1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232148134"/>
                </p:ext>
              </p:extLst>
            </p:nvPr>
          </p:nvGraphicFramePr>
          <p:xfrm>
            <a:off x="8678863" y="2285998"/>
            <a:ext cx="2286000" cy="2286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21" name="TextBox 1">
              <a:extLst>
                <a:ext uri="{FF2B5EF4-FFF2-40B4-BE49-F238E27FC236}">
                  <a16:creationId xmlns:a16="http://schemas.microsoft.com/office/drawing/2014/main" id="{51070CAF-2AAA-49A1-BC38-B514236536C8}"/>
                </a:ext>
              </a:extLst>
            </p:cNvPr>
            <p:cNvSpPr txBox="1"/>
            <p:nvPr/>
          </p:nvSpPr>
          <p:spPr>
            <a:xfrm>
              <a:off x="9364663" y="2971798"/>
              <a:ext cx="914400" cy="914400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>
                  <a:solidFill>
                    <a:srgbClr val="A5CF5F"/>
                  </a:solidFill>
                  <a:latin typeface="Franklin Gothic Demi Cond" panose="020B0706030402020204" pitchFamily="34" charset="0"/>
                </a:rPr>
                <a:t>77</a:t>
              </a:r>
              <a:r>
                <a:rPr lang="en-US" sz="3200">
                  <a:solidFill>
                    <a:srgbClr val="A5CF5F"/>
                  </a:solidFill>
                  <a:latin typeface="Franklin Gothic Demi Cond" panose="020B0706030402020204" pitchFamily="34" charset="0"/>
                </a:rPr>
                <a:t>%</a:t>
              </a:r>
              <a:endParaRPr lang="en-US" sz="4400">
                <a:solidFill>
                  <a:srgbClr val="A5CF5F"/>
                </a:solidFill>
                <a:latin typeface="Franklin Gothic Demi Cond" panose="020B07060304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E355EC-D055-49F6-88E5-05550A158B00}"/>
                </a:ext>
              </a:extLst>
            </p:cNvPr>
            <p:cNvSpPr txBox="1"/>
            <p:nvPr/>
          </p:nvSpPr>
          <p:spPr>
            <a:xfrm>
              <a:off x="8875713" y="4467573"/>
              <a:ext cx="189230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A5CF5F"/>
                  </a:solidFill>
                  <a:latin typeface="Franklin Gothic Demi Cond" panose="020B0706030402020204" pitchFamily="34" charset="0"/>
                </a:rPr>
                <a:t>Open rural</a:t>
              </a:r>
            </a:p>
            <a:p>
              <a:r>
                <a:rPr lang="en-US" sz="2000">
                  <a:solidFill>
                    <a:srgbClr val="A5CF5F"/>
                  </a:solidFill>
                  <a:latin typeface="Franklin Gothic Demi Cond" panose="020B0706030402020204" pitchFamily="34" charset="0"/>
                </a:rPr>
                <a:t>(22 counties)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CB49AE7F-8489-4F6D-9E7B-9FC10578EAF8}"/>
              </a:ext>
            </a:extLst>
          </p:cNvPr>
          <p:cNvSpPr/>
          <p:nvPr/>
        </p:nvSpPr>
        <p:spPr>
          <a:xfrm>
            <a:off x="584200" y="1605281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>
                    <a:lumMod val="65000"/>
                  </a:schemeClr>
                </a:solidFill>
                <a:latin typeface="Franklin Gothic Demi Cond" panose="020B0706030402020204" pitchFamily="34" charset="0"/>
              </a:rPr>
              <a:t>Percentage of constrained counties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887B70D-4401-47B5-A91E-B57613C31EE5}"/>
              </a:ext>
            </a:extLst>
          </p:cNvPr>
          <p:cNvGrpSpPr/>
          <p:nvPr/>
        </p:nvGrpSpPr>
        <p:grpSpPr>
          <a:xfrm>
            <a:off x="6399477" y="2285998"/>
            <a:ext cx="2286000" cy="3072196"/>
            <a:chOff x="6065400" y="2285998"/>
            <a:chExt cx="2286000" cy="3072196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98125648-A61F-4791-88D3-62ABE9DC58E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139947250"/>
                </p:ext>
              </p:extLst>
            </p:nvPr>
          </p:nvGraphicFramePr>
          <p:xfrm>
            <a:off x="6065400" y="2285998"/>
            <a:ext cx="2286000" cy="2286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14" name="TextBox 1">
              <a:extLst>
                <a:ext uri="{FF2B5EF4-FFF2-40B4-BE49-F238E27FC236}">
                  <a16:creationId xmlns:a16="http://schemas.microsoft.com/office/drawing/2014/main" id="{3F3F34F7-167F-425D-B7CB-FF4EB96FB411}"/>
                </a:ext>
              </a:extLst>
            </p:cNvPr>
            <p:cNvSpPr txBox="1"/>
            <p:nvPr/>
          </p:nvSpPr>
          <p:spPr>
            <a:xfrm>
              <a:off x="6751200" y="2971798"/>
              <a:ext cx="914400" cy="914400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>
                  <a:solidFill>
                    <a:srgbClr val="A5CF5F"/>
                  </a:solidFill>
                  <a:latin typeface="Franklin Gothic Demi Cond" panose="020B0706030402020204" pitchFamily="34" charset="0"/>
                </a:rPr>
                <a:t>75</a:t>
              </a:r>
              <a:r>
                <a:rPr lang="en-US" sz="3200">
                  <a:solidFill>
                    <a:srgbClr val="A5CF5F"/>
                  </a:solidFill>
                  <a:latin typeface="Franklin Gothic Demi Cond" panose="020B0706030402020204" pitchFamily="34" charset="0"/>
                </a:rPr>
                <a:t>%</a:t>
              </a:r>
              <a:endParaRPr lang="en-US" sz="4400">
                <a:solidFill>
                  <a:srgbClr val="A5CF5F"/>
                </a:solidFill>
                <a:latin typeface="Franklin Gothic Demi Cond" panose="020B07060304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A93ABE-2D89-45DA-91C6-55D018039FF8}"/>
                </a:ext>
              </a:extLst>
            </p:cNvPr>
            <p:cNvSpPr txBox="1"/>
            <p:nvPr/>
          </p:nvSpPr>
          <p:spPr>
            <a:xfrm>
              <a:off x="6187281" y="4465642"/>
              <a:ext cx="204223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A5CF5F"/>
                  </a:solidFill>
                  <a:latin typeface="Franklin Gothic Demi Cond" panose="020B0706030402020204" pitchFamily="34" charset="0"/>
                </a:rPr>
                <a:t>Commuting</a:t>
              </a:r>
            </a:p>
            <a:p>
              <a:r>
                <a:rPr lang="en-US" sz="2000">
                  <a:solidFill>
                    <a:srgbClr val="A5CF5F"/>
                  </a:solidFill>
                  <a:latin typeface="Franklin Gothic Demi Cond" panose="020B0706030402020204" pitchFamily="34" charset="0"/>
                </a:rPr>
                <a:t>(8 counties)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EF5B761-33AD-4EB5-B32E-3E249C74CF4D}"/>
              </a:ext>
            </a:extLst>
          </p:cNvPr>
          <p:cNvSpPr txBox="1"/>
          <p:nvPr/>
        </p:nvSpPr>
        <p:spPr>
          <a:xfrm>
            <a:off x="584200" y="478972"/>
            <a:ext cx="11019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A5CF5F"/>
                </a:solidFill>
                <a:latin typeface="Franklin Gothic Demi Cond" panose="020B0706030402020204" pitchFamily="34" charset="0"/>
              </a:rPr>
              <a:t>Rural counties </a:t>
            </a:r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anose="020B0706030402020204" pitchFamily="34" charset="0"/>
              </a:rPr>
              <a:t>were more likely to be constrained.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9A590B-A2E7-4D19-8F78-40B15A74DA31}"/>
              </a:ext>
            </a:extLst>
          </p:cNvPr>
          <p:cNvSpPr txBox="1"/>
          <p:nvPr/>
        </p:nvSpPr>
        <p:spPr>
          <a:xfrm>
            <a:off x="588353" y="5966825"/>
            <a:ext cx="67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B9B476-19DE-4D65-A2F5-63753ACB3B39}" type="slidenum"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 Cond" panose="020B0706030402020204" pitchFamily="34" charset="0"/>
              </a:rPr>
              <a:t>38</a:t>
            </a:fld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9435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C2F4A5BC-D1CA-4BC6-ACA0-9707714EDF69}"/>
              </a:ext>
            </a:extLst>
          </p:cNvPr>
          <p:cNvSpPr txBox="1"/>
          <p:nvPr/>
        </p:nvSpPr>
        <p:spPr>
          <a:xfrm>
            <a:off x="584200" y="478972"/>
            <a:ext cx="11019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anose="020B0706030402020204" pitchFamily="34" charset="0"/>
              </a:rPr>
              <a:t>Policy options for future analysis.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7DFCD1FD-AA67-445E-B599-6D2BEF55D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9750" y="1696944"/>
            <a:ext cx="4838902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0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696969"/>
                </a:solidFill>
                <a:effectLst/>
                <a:latin typeface="Franklin Gothic Demi" panose="020B0703020102020204" pitchFamily="34" charset="0"/>
              </a:rPr>
              <a:t>Measure fiscal stress in counties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836E61-E453-44E2-BCB4-925738E43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4174" y="1696626"/>
            <a:ext cx="5190225" cy="365760"/>
          </a:xfrm>
          <a:prstGeom prst="rect">
            <a:avLst/>
          </a:prstGeom>
          <a:solidFill>
            <a:srgbClr val="0F4875"/>
          </a:solid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9D963D7B-FA48-4A53-858F-BC7EE796F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9999" y="1696626"/>
            <a:ext cx="914400" cy="36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0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Franklin Gothic Demi Cond" panose="020B0706030402020204" pitchFamily="34" charset="0"/>
              </a:rPr>
              <a:t>58%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346AAE65-3C83-47A6-924D-E93FEC275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8931" y="2245341"/>
            <a:ext cx="484004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0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696969"/>
                </a:solidFill>
                <a:effectLst/>
                <a:latin typeface="Franklin Gothic Demi" panose="020B0703020102020204" pitchFamily="34" charset="0"/>
              </a:rPr>
              <a:t>Review formulas for revenue sharing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CF6F6E-C8B0-4662-84BA-5766E484A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4520" y="2245817"/>
            <a:ext cx="5102352" cy="365760"/>
          </a:xfrm>
          <a:prstGeom prst="rect">
            <a:avLst/>
          </a:prstGeom>
          <a:solidFill>
            <a:srgbClr val="0F4875"/>
          </a:solid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439AA214-887F-4039-A94B-CA0E813E5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4382" y="2245817"/>
            <a:ext cx="914400" cy="36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0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Franklin Gothic Demi Cond" panose="020B0706030402020204" pitchFamily="34" charset="0"/>
              </a:rPr>
              <a:t>57%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 Box 15">
            <a:extLst>
              <a:ext uri="{FF2B5EF4-FFF2-40B4-BE49-F238E27FC236}">
                <a16:creationId xmlns:a16="http://schemas.microsoft.com/office/drawing/2014/main" id="{744F4A75-077E-4EE8-BC07-511D4213D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9730" y="2795009"/>
            <a:ext cx="483893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0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696969"/>
                </a:solidFill>
                <a:effectLst/>
                <a:latin typeface="Franklin Gothic Demi" panose="020B0703020102020204" pitchFamily="34" charset="0"/>
              </a:rPr>
              <a:t>Allow counties to levy a local option tax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977102D1-3151-4316-8284-25F31A8ED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4182" y="2795485"/>
            <a:ext cx="4650221" cy="365760"/>
          </a:xfrm>
          <a:prstGeom prst="rect">
            <a:avLst/>
          </a:prstGeom>
          <a:solidFill>
            <a:srgbClr val="0F4875"/>
          </a:solid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 Box 17">
            <a:extLst>
              <a:ext uri="{FF2B5EF4-FFF2-40B4-BE49-F238E27FC236}">
                <a16:creationId xmlns:a16="http://schemas.microsoft.com/office/drawing/2014/main" id="{B3C122DB-EFA4-4C19-8AB8-32B7EB977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0003" y="2795485"/>
            <a:ext cx="914400" cy="36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0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Franklin Gothic Demi Cond" panose="020B0706030402020204" pitchFamily="34" charset="0"/>
              </a:rPr>
              <a:t>52%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 Box 20">
            <a:extLst>
              <a:ext uri="{FF2B5EF4-FFF2-40B4-BE49-F238E27FC236}">
                <a16:creationId xmlns:a16="http://schemas.microsoft.com/office/drawing/2014/main" id="{569D8946-B63A-40CD-8F00-C628712DA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8858" y="3344677"/>
            <a:ext cx="484014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0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696969"/>
                </a:solidFill>
                <a:effectLst/>
                <a:latin typeface="Franklin Gothic Demi" panose="020B0703020102020204" pitchFamily="34" charset="0"/>
              </a:rPr>
              <a:t>Increase statutory levy limits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B90F1CC-FCDA-4FE0-94FE-F0C084DCE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4551" y="3344676"/>
            <a:ext cx="4562856" cy="365760"/>
          </a:xfrm>
          <a:prstGeom prst="rect">
            <a:avLst/>
          </a:prstGeom>
          <a:solidFill>
            <a:srgbClr val="0F4875"/>
          </a:solid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 Box 22">
            <a:extLst>
              <a:ext uri="{FF2B5EF4-FFF2-40B4-BE49-F238E27FC236}">
                <a16:creationId xmlns:a16="http://schemas.microsoft.com/office/drawing/2014/main" id="{DF484B12-D72A-4366-835C-34F5DAF04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8598" y="3344676"/>
            <a:ext cx="914400" cy="36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0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Franklin Gothic Demi Cond" panose="020B0706030402020204" pitchFamily="34" charset="0"/>
              </a:rPr>
              <a:t>51%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Text Box 25">
            <a:extLst>
              <a:ext uri="{FF2B5EF4-FFF2-40B4-BE49-F238E27FC236}">
                <a16:creationId xmlns:a16="http://schemas.microsoft.com/office/drawing/2014/main" id="{38706474-E123-424C-814A-236487879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9970" y="3893392"/>
            <a:ext cx="483859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0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696969"/>
                </a:solidFill>
                <a:effectLst/>
                <a:latin typeface="Franklin Gothic Demi" panose="020B0703020102020204" pitchFamily="34" charset="0"/>
              </a:rPr>
              <a:t>Review statutorily set fees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19FECFA-EB76-4256-9BF2-545CF2A9A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4081" y="3893391"/>
            <a:ext cx="4025470" cy="365760"/>
          </a:xfrm>
          <a:prstGeom prst="rect">
            <a:avLst/>
          </a:prstGeom>
          <a:solidFill>
            <a:srgbClr val="0F4875"/>
          </a:solid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BEFFDBA5-7A7F-4D04-954D-18C43F4F8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151" y="3893391"/>
            <a:ext cx="914400" cy="36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0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Franklin Gothic Demi Cond" panose="020B0706030402020204" pitchFamily="34" charset="0"/>
              </a:rPr>
              <a:t>45%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Text Box 30">
            <a:extLst>
              <a:ext uri="{FF2B5EF4-FFF2-40B4-BE49-F238E27FC236}">
                <a16:creationId xmlns:a16="http://schemas.microsoft.com/office/drawing/2014/main" id="{F93EB9CB-8CCC-4869-B494-AA5F33A4E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8501" y="4442107"/>
            <a:ext cx="484064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0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696969"/>
                </a:solidFill>
                <a:effectLst/>
                <a:latin typeface="Franklin Gothic Demi" panose="020B0703020102020204" pitchFamily="34" charset="0"/>
              </a:rPr>
              <a:t>Increase the 3 percent budget cap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9CF699-B23F-434C-A5C6-A5408DEA1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4703" y="4442106"/>
            <a:ext cx="3666650" cy="365760"/>
          </a:xfrm>
          <a:prstGeom prst="rect">
            <a:avLst/>
          </a:prstGeom>
          <a:solidFill>
            <a:srgbClr val="0F4875"/>
          </a:solid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Text Box 32">
            <a:extLst>
              <a:ext uri="{FF2B5EF4-FFF2-40B4-BE49-F238E27FC236}">
                <a16:creationId xmlns:a16="http://schemas.microsoft.com/office/drawing/2014/main" id="{A307C5E7-EDC3-48BE-AF9E-D3137BBE7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6953" y="4442106"/>
            <a:ext cx="914400" cy="36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0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Franklin Gothic Demi Cond" panose="020B0706030402020204" pitchFamily="34" charset="0"/>
              </a:rPr>
              <a:t>41%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Text Box 35">
            <a:extLst>
              <a:ext uri="{FF2B5EF4-FFF2-40B4-BE49-F238E27FC236}">
                <a16:creationId xmlns:a16="http://schemas.microsoft.com/office/drawing/2014/main" id="{16D07A51-0244-47E1-82CC-B3716FA89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8362" y="4990822"/>
            <a:ext cx="4840839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0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696969"/>
                </a:solidFill>
                <a:effectLst/>
                <a:latin typeface="Franklin Gothic Demi" panose="020B0703020102020204" pitchFamily="34" charset="0"/>
              </a:rPr>
              <a:t>Allow a simple majority bond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E20A443-FCD1-474A-8F69-37775DEBA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4760" y="4990822"/>
            <a:ext cx="3227832" cy="365760"/>
          </a:xfrm>
          <a:prstGeom prst="rect">
            <a:avLst/>
          </a:prstGeom>
          <a:solidFill>
            <a:srgbClr val="0F4875"/>
          </a:solid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Text Box 37">
            <a:extLst>
              <a:ext uri="{FF2B5EF4-FFF2-40B4-BE49-F238E27FC236}">
                <a16:creationId xmlns:a16="http://schemas.microsoft.com/office/drawing/2014/main" id="{8D3D0E97-7E5E-4579-9ECE-D25464A9B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7272" y="4990821"/>
            <a:ext cx="914400" cy="36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0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Franklin Gothic Demi Cond" panose="020B0706030402020204" pitchFamily="34" charset="0"/>
              </a:rPr>
              <a:t>36%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Text Box 40">
            <a:extLst>
              <a:ext uri="{FF2B5EF4-FFF2-40B4-BE49-F238E27FC236}">
                <a16:creationId xmlns:a16="http://schemas.microsoft.com/office/drawing/2014/main" id="{A60CCFCB-F277-435E-A967-9BB8F7AAE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9870" y="5540490"/>
            <a:ext cx="4838736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0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696969"/>
                </a:solidFill>
                <a:effectLst/>
                <a:latin typeface="Franklin Gothic Demi" panose="020B0703020102020204" pitchFamily="34" charset="0"/>
              </a:rPr>
              <a:t>Adjust property tax exemptions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Text Box 42">
            <a:extLst>
              <a:ext uri="{FF2B5EF4-FFF2-40B4-BE49-F238E27FC236}">
                <a16:creationId xmlns:a16="http://schemas.microsoft.com/office/drawing/2014/main" id="{AFEA2B4B-C5A4-4CA8-BDB3-82443A666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4760" y="5540966"/>
            <a:ext cx="1965960" cy="365760"/>
          </a:xfrm>
          <a:prstGeom prst="rect">
            <a:avLst/>
          </a:prstGeom>
          <a:solidFill>
            <a:srgbClr val="0F4875"/>
          </a:solidFill>
          <a:ln>
            <a:noFill/>
          </a:ln>
          <a:effectLst/>
          <a:extLst/>
        </p:spPr>
        <p:txBody>
          <a:bodyPr vert="horz" wrap="square" lIns="36576" tIns="0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Franklin Gothic Demi Cond" panose="020B0706030402020204" pitchFamily="34" charset="0"/>
              </a:rPr>
              <a:t>22%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Text Box 45">
            <a:extLst>
              <a:ext uri="{FF2B5EF4-FFF2-40B4-BE49-F238E27FC236}">
                <a16:creationId xmlns:a16="http://schemas.microsoft.com/office/drawing/2014/main" id="{AEEAAD1E-4F7A-4750-B8AB-7C65C6FBC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8630" y="6090156"/>
            <a:ext cx="484046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0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696969"/>
                </a:solidFill>
                <a:effectLst/>
                <a:latin typeface="Franklin Gothic Demi" panose="020B0703020102020204" pitchFamily="34" charset="0"/>
              </a:rPr>
              <a:t>Eliminate individual statutory levy limits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D026B60-F311-4E28-87E4-6EBE4A823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4648" y="6090156"/>
            <a:ext cx="914400" cy="365760"/>
          </a:xfrm>
          <a:prstGeom prst="rect">
            <a:avLst/>
          </a:prstGeom>
          <a:solidFill>
            <a:srgbClr val="0070C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 algn="ctr">
                <a:solidFill>
                  <a:srgbClr val="004C8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Text Box 47">
            <a:extLst>
              <a:ext uri="{FF2B5EF4-FFF2-40B4-BE49-F238E27FC236}">
                <a16:creationId xmlns:a16="http://schemas.microsoft.com/office/drawing/2014/main" id="{D3F6B433-E920-4069-ACFA-778D2706F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4760" y="6090155"/>
            <a:ext cx="1856232" cy="365760"/>
          </a:xfrm>
          <a:prstGeom prst="rect">
            <a:avLst/>
          </a:prstGeom>
          <a:solidFill>
            <a:srgbClr val="0F4875"/>
          </a:solidFill>
          <a:ln>
            <a:noFill/>
          </a:ln>
          <a:effectLst/>
          <a:extLst/>
        </p:spPr>
        <p:txBody>
          <a:bodyPr vert="horz" wrap="square" lIns="36576" tIns="0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Franklin Gothic Demi Cond" panose="020B0706030402020204" pitchFamily="34" charset="0"/>
              </a:rPr>
              <a:t>21%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D8534687-57A4-47A0-9138-9E33E4DB4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21" y="5694291"/>
            <a:ext cx="945026" cy="9144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860BAE10-6A72-4048-B2BB-F2B4B98FEE08}"/>
              </a:ext>
            </a:extLst>
          </p:cNvPr>
          <p:cNvSpPr/>
          <p:nvPr/>
        </p:nvSpPr>
        <p:spPr>
          <a:xfrm>
            <a:off x="582466" y="1063747"/>
            <a:ext cx="110765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Franklin Gothic Demi Cond" panose="020B0706030402020204" pitchFamily="34" charset="0"/>
              </a:rPr>
              <a:t>Percentage of responding county commissioners who indicated the following changes would be effective: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F64046-1D24-4CA2-B638-79E0B6EE99EC}"/>
              </a:ext>
            </a:extLst>
          </p:cNvPr>
          <p:cNvSpPr txBox="1"/>
          <p:nvPr/>
        </p:nvSpPr>
        <p:spPr>
          <a:xfrm>
            <a:off x="588353" y="5966825"/>
            <a:ext cx="67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B9B476-19DE-4D65-A2F5-63753ACB3B39}" type="slidenum"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 Cond" panose="020B0706030402020204" pitchFamily="34" charset="0"/>
              </a:rPr>
              <a:t>39</a:t>
            </a:fld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909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94B10810-F9A4-43F5-9D2A-670D1D2346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0" r="51063" b="16222"/>
          <a:stretch/>
        </p:blipFill>
        <p:spPr>
          <a:xfrm>
            <a:off x="0" y="0"/>
            <a:ext cx="519611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352026-786B-45C0-B69E-80CA440BCD9F}"/>
              </a:ext>
            </a:extLst>
          </p:cNvPr>
          <p:cNvSpPr txBox="1"/>
          <p:nvPr/>
        </p:nvSpPr>
        <p:spPr>
          <a:xfrm>
            <a:off x="6095999" y="696550"/>
            <a:ext cx="550764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394832"/>
                </a:solidFill>
                <a:latin typeface="Franklin Gothic Demi Cond" panose="020B0706030402020204" pitchFamily="34" charset="0"/>
              </a:rPr>
              <a:t>Methodology</a:t>
            </a:r>
          </a:p>
          <a:p>
            <a:endParaRPr lang="en-US" sz="3200">
              <a:solidFill>
                <a:srgbClr val="394832"/>
              </a:solidFill>
              <a:latin typeface="Franklin Gothic Demi Cond" panose="020B0706030402020204" pitchFamily="34" charset="0"/>
            </a:endParaRPr>
          </a:p>
          <a:p>
            <a:pPr lvl="1"/>
            <a:r>
              <a:rPr lang="en-US" sz="2800">
                <a:solidFill>
                  <a:srgbClr val="394832"/>
                </a:solidFill>
                <a:latin typeface="Franklin Gothic Demi Cond" panose="020B0706030402020204" pitchFamily="34" charset="0"/>
              </a:rPr>
              <a:t>Problem identification</a:t>
            </a:r>
          </a:p>
          <a:p>
            <a:pPr lvl="1"/>
            <a:endParaRPr lang="en-US" sz="2800">
              <a:solidFill>
                <a:srgbClr val="394832"/>
              </a:solidFill>
              <a:latin typeface="Franklin Gothic Demi Cond" panose="020B0706030402020204" pitchFamily="34" charset="0"/>
            </a:endParaRPr>
          </a:p>
          <a:p>
            <a:pPr lvl="1"/>
            <a:r>
              <a:rPr lang="en-US" sz="2800">
                <a:solidFill>
                  <a:srgbClr val="394832"/>
                </a:solidFill>
                <a:latin typeface="Franklin Gothic Demi Cond" panose="020B0706030402020204" pitchFamily="34" charset="0"/>
              </a:rPr>
              <a:t>Problem confirmation</a:t>
            </a:r>
          </a:p>
          <a:p>
            <a:pPr lvl="1"/>
            <a:endParaRPr lang="en-US" sz="2800">
              <a:solidFill>
                <a:srgbClr val="394832"/>
              </a:solidFill>
              <a:latin typeface="Franklin Gothic Demi Cond" panose="020B0706030402020204" pitchFamily="34" charset="0"/>
            </a:endParaRPr>
          </a:p>
          <a:p>
            <a:pPr lvl="1"/>
            <a:r>
              <a:rPr lang="en-US" sz="2800">
                <a:solidFill>
                  <a:srgbClr val="394832"/>
                </a:solidFill>
                <a:latin typeface="Franklin Gothic Demi Cond" panose="020B0706030402020204" pitchFamily="34" charset="0"/>
              </a:rPr>
              <a:t>Exploratory data analysis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ED13F0-C0F7-4DE2-BEA3-B01379906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21" y="5694291"/>
            <a:ext cx="945026" cy="91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8A66D4-51CD-47C7-8F96-49100C718CEA}"/>
              </a:ext>
            </a:extLst>
          </p:cNvPr>
          <p:cNvSpPr txBox="1"/>
          <p:nvPr/>
        </p:nvSpPr>
        <p:spPr>
          <a:xfrm>
            <a:off x="588353" y="5966825"/>
            <a:ext cx="67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B9B476-19DE-4D65-A2F5-63753ACB3B39}" type="slidenum">
              <a:rPr lang="en-US" sz="200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4</a:t>
            </a:fld>
            <a:endParaRPr lang="en-US" sz="20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1627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eamwork iStock_000020596319Large">
            <a:extLst>
              <a:ext uri="{FF2B5EF4-FFF2-40B4-BE49-F238E27FC236}">
                <a16:creationId xmlns:a16="http://schemas.microsoft.com/office/drawing/2014/main" id="{25150238-8D6E-4A2F-B098-FE6BF0741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5" r="25615"/>
          <a:stretch>
            <a:fillRect/>
          </a:stretch>
        </p:blipFill>
        <p:spPr bwMode="auto">
          <a:xfrm>
            <a:off x="0" y="-19632"/>
            <a:ext cx="5195437" cy="7090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27E1EF3-18DB-444F-88FB-803412E04A21}"/>
              </a:ext>
            </a:extLst>
          </p:cNvPr>
          <p:cNvGrpSpPr/>
          <p:nvPr/>
        </p:nvGrpSpPr>
        <p:grpSpPr>
          <a:xfrm>
            <a:off x="5786527" y="1854007"/>
            <a:ext cx="5994401" cy="3149986"/>
            <a:chOff x="5748820" y="1310065"/>
            <a:chExt cx="5994401" cy="314998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96BA8BC-9921-407A-A9F7-11998955D943}"/>
                </a:ext>
              </a:extLst>
            </p:cNvPr>
            <p:cNvGrpSpPr/>
            <p:nvPr/>
          </p:nvGrpSpPr>
          <p:grpSpPr>
            <a:xfrm>
              <a:off x="5748820" y="1310065"/>
              <a:ext cx="966788" cy="873268"/>
              <a:chOff x="1025230" y="534421"/>
              <a:chExt cx="966788" cy="873268"/>
            </a:xfrm>
          </p:grpSpPr>
          <p:sp>
            <p:nvSpPr>
              <p:cNvPr id="14" name="Rectangle 3">
                <a:extLst>
                  <a:ext uri="{FF2B5EF4-FFF2-40B4-BE49-F238E27FC236}">
                    <a16:creationId xmlns:a16="http://schemas.microsoft.com/office/drawing/2014/main" id="{6038137E-AE21-46C2-8382-28B54B9270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5230" y="606500"/>
                <a:ext cx="800756" cy="801189"/>
              </a:xfrm>
              <a:prstGeom prst="rect">
                <a:avLst/>
              </a:prstGeom>
              <a:noFill/>
              <a:ln w="127000" algn="ctr">
                <a:solidFill>
                  <a:srgbClr val="B6CB4A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5" name="Group 4">
                <a:extLst>
                  <a:ext uri="{FF2B5EF4-FFF2-40B4-BE49-F238E27FC236}">
                    <a16:creationId xmlns:a16="http://schemas.microsoft.com/office/drawing/2014/main" id="{BC9A174C-12B0-4D03-86CC-41AA463A7C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5421" y="534421"/>
                <a:ext cx="936597" cy="734422"/>
                <a:chOff x="121300561" y="105338162"/>
                <a:chExt cx="935830" cy="733425"/>
              </a:xfrm>
            </p:grpSpPr>
            <p:cxnSp>
              <p:nvCxnSpPr>
                <p:cNvPr id="16" name="AutoShape 5">
                  <a:extLst>
                    <a:ext uri="{FF2B5EF4-FFF2-40B4-BE49-F238E27FC236}">
                      <a16:creationId xmlns:a16="http://schemas.microsoft.com/office/drawing/2014/main" id="{8426E444-0B56-4F16-AFA1-B985546E95E3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21300561" y="105738208"/>
                  <a:ext cx="195262" cy="200026"/>
                </a:xfrm>
                <a:prstGeom prst="straightConnector1">
                  <a:avLst/>
                </a:prstGeom>
                <a:noFill/>
                <a:ln w="203200" algn="ctr">
                  <a:solidFill>
                    <a:srgbClr val="0070C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7" name="AutoShape 6">
                  <a:extLst>
                    <a:ext uri="{FF2B5EF4-FFF2-40B4-BE49-F238E27FC236}">
                      <a16:creationId xmlns:a16="http://schemas.microsoft.com/office/drawing/2014/main" id="{EF261883-3761-4B09-A122-CA64CA144E2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121483916" y="105338162"/>
                  <a:ext cx="752475" cy="733425"/>
                </a:xfrm>
                <a:prstGeom prst="straightConnector1">
                  <a:avLst/>
                </a:prstGeom>
                <a:noFill/>
                <a:ln w="203200" algn="ctr">
                  <a:solidFill>
                    <a:srgbClr val="0070C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</p:cxnSp>
          </p:grp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DA7FBA4-A530-48F8-8412-D7991B08C5E0}"/>
                </a:ext>
              </a:extLst>
            </p:cNvPr>
            <p:cNvSpPr txBox="1"/>
            <p:nvPr/>
          </p:nvSpPr>
          <p:spPr>
            <a:xfrm>
              <a:off x="7112461" y="1426226"/>
              <a:ext cx="4630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0C4B75"/>
                  </a:solidFill>
                  <a:latin typeface="Franklin Gothic Demi Cond" panose="020B0706030402020204" pitchFamily="34" charset="0"/>
                </a:rPr>
                <a:t>Recommendation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EFCB474-C72D-438D-A7F4-04D75CCDF50A}"/>
                </a:ext>
              </a:extLst>
            </p:cNvPr>
            <p:cNvSpPr txBox="1"/>
            <p:nvPr/>
          </p:nvSpPr>
          <p:spPr>
            <a:xfrm>
              <a:off x="5748820" y="2397948"/>
              <a:ext cx="599440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C4B75"/>
                  </a:solidFill>
                  <a:latin typeface="Franklin Gothic Demi Cond" panose="020B0706030402020204" pitchFamily="34" charset="0"/>
                </a:rPr>
                <a:t>We recommend that more analysis be conducted on the effect of tax and expenditure limitations and revenue sharing formulas on counties.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CDC425A-6D16-4790-ACD8-DF16C1BAA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21" y="5694291"/>
            <a:ext cx="945026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5A362E-B118-467E-9887-FDBB76497F4C}"/>
              </a:ext>
            </a:extLst>
          </p:cNvPr>
          <p:cNvSpPr txBox="1"/>
          <p:nvPr/>
        </p:nvSpPr>
        <p:spPr>
          <a:xfrm>
            <a:off x="588353" y="5966825"/>
            <a:ext cx="67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B9B476-19DE-4D65-A2F5-63753ACB3B39}" type="slidenum"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 Cond" panose="020B0706030402020204" pitchFamily="34" charset="0"/>
              </a:rPr>
              <a:t>40</a:t>
            </a:fld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709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E05F41-0AD0-414A-AC90-1769E65E9654}"/>
              </a:ext>
            </a:extLst>
          </p:cNvPr>
          <p:cNvSpPr txBox="1"/>
          <p:nvPr/>
        </p:nvSpPr>
        <p:spPr>
          <a:xfrm>
            <a:off x="1809008" y="478972"/>
            <a:ext cx="8573984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rgbClr val="0C4B75"/>
                </a:solidFill>
                <a:latin typeface="Franklin Gothic Demi Cond"/>
              </a:rPr>
              <a:t>What state mandates present the greatest problems?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7E1B60-E752-49CF-A617-C286B050A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21" y="5694291"/>
            <a:ext cx="945026" cy="914400"/>
          </a:xfrm>
          <a:prstGeom prst="rect">
            <a:avLst/>
          </a:prstGeom>
        </p:spPr>
      </p:pic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3" name="Chart 12">
                <a:extLst>
                  <a:ext uri="{FF2B5EF4-FFF2-40B4-BE49-F238E27FC236}">
                    <a16:creationId xmlns:a16="http://schemas.microsoft.com/office/drawing/2014/main" id="{5CFF41FD-F44D-4FB5-84AD-CA7E920F65F6}"/>
                  </a:ext>
                </a:extLst>
              </p:cNvPr>
              <p:cNvGraphicFramePr/>
              <p:nvPr>
                <p:extLst/>
              </p:nvPr>
            </p:nvGraphicFramePr>
            <p:xfrm>
              <a:off x="1306385" y="1189077"/>
              <a:ext cx="9274623" cy="486709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13" name="Chart 12">
                <a:extLst>
                  <a:ext uri="{FF2B5EF4-FFF2-40B4-BE49-F238E27FC236}">
                    <a16:creationId xmlns:a16="http://schemas.microsoft.com/office/drawing/2014/main" id="{5CFF41FD-F44D-4FB5-84AD-CA7E920F65F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06385" y="1189077"/>
                <a:ext cx="9274623" cy="4867094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8517F4C-CA74-4440-BADF-D31931B1154F}"/>
              </a:ext>
            </a:extLst>
          </p:cNvPr>
          <p:cNvSpPr txBox="1"/>
          <p:nvPr/>
        </p:nvSpPr>
        <p:spPr>
          <a:xfrm flipH="1">
            <a:off x="1396906" y="1284077"/>
            <a:ext cx="2537581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>
                <a:solidFill>
                  <a:schemeClr val="bg1"/>
                </a:solidFill>
                <a:latin typeface="Franklin Gothic Demi Cond" panose="020B0706030402020204" pitchFamily="34" charset="0"/>
              </a:rPr>
              <a:t>Judicial services</a:t>
            </a:r>
          </a:p>
          <a:p>
            <a:pPr>
              <a:lnSpc>
                <a:spcPts val="2000"/>
              </a:lnSpc>
            </a:pPr>
            <a:endParaRPr lang="en-US" sz="20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9D321E-DC20-4C54-8C9E-10746F85C387}"/>
              </a:ext>
            </a:extLst>
          </p:cNvPr>
          <p:cNvSpPr txBox="1"/>
          <p:nvPr/>
        </p:nvSpPr>
        <p:spPr>
          <a:xfrm flipH="1">
            <a:off x="6943462" y="1284077"/>
            <a:ext cx="190377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>
                <a:solidFill>
                  <a:schemeClr val="bg1"/>
                </a:solidFill>
                <a:latin typeface="Franklin Gothic Demi Cond" panose="020B0706030402020204" pitchFamily="34" charset="0"/>
              </a:rPr>
              <a:t>Public safety</a:t>
            </a:r>
          </a:p>
          <a:p>
            <a:pPr>
              <a:lnSpc>
                <a:spcPts val="2000"/>
              </a:lnSpc>
            </a:pPr>
            <a:endParaRPr lang="en-US" sz="20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290DC3-DEAD-4518-B8DC-AD3D436BC7DE}"/>
              </a:ext>
            </a:extLst>
          </p:cNvPr>
          <p:cNvSpPr txBox="1"/>
          <p:nvPr/>
        </p:nvSpPr>
        <p:spPr>
          <a:xfrm flipH="1">
            <a:off x="3944609" y="1284077"/>
            <a:ext cx="261761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>
                <a:solidFill>
                  <a:schemeClr val="bg1"/>
                </a:solidFill>
                <a:latin typeface="Franklin Gothic Demi Cond" panose="020B0706030402020204" pitchFamily="34" charset="0"/>
              </a:rPr>
              <a:t>Health and welfare</a:t>
            </a:r>
          </a:p>
          <a:p>
            <a:pPr>
              <a:lnSpc>
                <a:spcPts val="2000"/>
              </a:lnSpc>
            </a:pPr>
            <a:endParaRPr lang="en-US" sz="20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BEC344-C153-4E9E-AD98-DD94CFBE0EE1}"/>
              </a:ext>
            </a:extLst>
          </p:cNvPr>
          <p:cNvSpPr txBox="1"/>
          <p:nvPr/>
        </p:nvSpPr>
        <p:spPr>
          <a:xfrm flipH="1">
            <a:off x="3944606" y="3674860"/>
            <a:ext cx="293396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>
                <a:solidFill>
                  <a:schemeClr val="bg1"/>
                </a:solidFill>
                <a:latin typeface="Franklin Gothic Demi Cond" panose="020B0706030402020204" pitchFamily="34" charset="0"/>
              </a:rPr>
              <a:t>Tax and expenditure limits</a:t>
            </a:r>
          </a:p>
          <a:p>
            <a:pPr lvl="1">
              <a:lnSpc>
                <a:spcPts val="2000"/>
              </a:lnSpc>
            </a:pPr>
            <a:endParaRPr lang="en-US" sz="20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67CB42-B366-4EE9-9109-38EA6597260F}"/>
              </a:ext>
            </a:extLst>
          </p:cNvPr>
          <p:cNvSpPr txBox="1"/>
          <p:nvPr/>
        </p:nvSpPr>
        <p:spPr>
          <a:xfrm flipH="1">
            <a:off x="6878570" y="4606392"/>
            <a:ext cx="1511844" cy="805661"/>
          </a:xfrm>
          <a:prstGeom prst="rect">
            <a:avLst/>
          </a:prstGeom>
          <a:noFill/>
        </p:spPr>
        <p:txBody>
          <a:bodyPr wrap="square" rIns="0" rtlCol="0"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Franklin Gothic Demi Cond" panose="020B0706030402020204" pitchFamily="34" charset="0"/>
              </a:rPr>
              <a:t>Sanitation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AB046DA-AF69-47C5-8196-00E4DFAD46BC}"/>
              </a:ext>
            </a:extLst>
          </p:cNvPr>
          <p:cNvSpPr txBox="1"/>
          <p:nvPr/>
        </p:nvSpPr>
        <p:spPr>
          <a:xfrm flipH="1">
            <a:off x="8519817" y="4606392"/>
            <a:ext cx="1511844" cy="805661"/>
          </a:xfrm>
          <a:prstGeom prst="rect">
            <a:avLst/>
          </a:prstGeom>
          <a:noFill/>
        </p:spPr>
        <p:txBody>
          <a:bodyPr wrap="square" rIns="0" rtlCol="0"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Franklin Gothic Demi Cond" panose="020B0706030402020204" pitchFamily="34" charset="0"/>
              </a:rPr>
              <a:t>Road &amp;</a:t>
            </a:r>
            <a:br>
              <a:rPr lang="en-US" sz="2000">
                <a:solidFill>
                  <a:schemeClr val="bg1"/>
                </a:solidFill>
                <a:latin typeface="Franklin Gothic Demi Cond" panose="020B0706030402020204" pitchFamily="34" charset="0"/>
              </a:rPr>
            </a:br>
            <a:r>
              <a:rPr lang="en-US" sz="2000">
                <a:solidFill>
                  <a:schemeClr val="bg1"/>
                </a:solidFill>
                <a:latin typeface="Franklin Gothic Demi Cond" panose="020B0706030402020204" pitchFamily="34" charset="0"/>
              </a:rPr>
              <a:t>bridge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3174B95-6064-4451-B7E0-D7665C56E209}"/>
              </a:ext>
            </a:extLst>
          </p:cNvPr>
          <p:cNvSpPr txBox="1"/>
          <p:nvPr/>
        </p:nvSpPr>
        <p:spPr>
          <a:xfrm flipH="1">
            <a:off x="9623518" y="4606392"/>
            <a:ext cx="1027591" cy="1103926"/>
          </a:xfrm>
          <a:prstGeom prst="rect">
            <a:avLst/>
          </a:prstGeom>
          <a:noFill/>
          <a:ln>
            <a:noFill/>
          </a:ln>
        </p:spPr>
        <p:txBody>
          <a:bodyPr wrap="square" rIns="0" rtlCol="0"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Franklin Gothic Demi Cond" panose="020B0706030402020204" pitchFamily="34" charset="0"/>
              </a:rPr>
              <a:t>Federal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EED905-6F07-40CC-989C-DD6B81D358B4}"/>
              </a:ext>
            </a:extLst>
          </p:cNvPr>
          <p:cNvSpPr txBox="1"/>
          <p:nvPr/>
        </p:nvSpPr>
        <p:spPr>
          <a:xfrm flipH="1">
            <a:off x="8769722" y="1284077"/>
            <a:ext cx="169303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>
                <a:solidFill>
                  <a:schemeClr val="bg1"/>
                </a:solidFill>
                <a:latin typeface="Franklin Gothic Demi Cond" panose="020B0706030402020204" pitchFamily="34" charset="0"/>
              </a:rPr>
              <a:t>General government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D63CC2-CB16-4B18-87C8-CEDAD9428949}"/>
              </a:ext>
            </a:extLst>
          </p:cNvPr>
          <p:cNvSpPr txBox="1"/>
          <p:nvPr/>
        </p:nvSpPr>
        <p:spPr>
          <a:xfrm>
            <a:off x="588353" y="5966825"/>
            <a:ext cx="67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B9B476-19DE-4D65-A2F5-63753ACB3B39}" type="slidenum"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 Cond" panose="020B0706030402020204" pitchFamily="34" charset="0"/>
              </a:rPr>
              <a:t>5</a:t>
            </a:fld>
            <a:endParaRPr lang="en-US" sz="2000">
              <a:solidFill>
                <a:schemeClr val="tx1">
                  <a:lumMod val="65000"/>
                  <a:lumOff val="35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684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E05F41-0AD0-414A-AC90-1769E65E9654}"/>
              </a:ext>
            </a:extLst>
          </p:cNvPr>
          <p:cNvSpPr txBox="1"/>
          <p:nvPr/>
        </p:nvSpPr>
        <p:spPr>
          <a:xfrm>
            <a:off x="1809008" y="478972"/>
            <a:ext cx="8573984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rgbClr val="0C4B75"/>
                </a:solidFill>
                <a:latin typeface="Franklin Gothic Demi Cond"/>
              </a:rPr>
              <a:t>What state mandates present the greatest problems?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7E1B60-E752-49CF-A617-C286B050A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21" y="5694291"/>
            <a:ext cx="945026" cy="914400"/>
          </a:xfrm>
          <a:prstGeom prst="rect">
            <a:avLst/>
          </a:prstGeom>
        </p:spPr>
      </p:pic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3" name="Chart 12">
                <a:extLst>
                  <a:ext uri="{FF2B5EF4-FFF2-40B4-BE49-F238E27FC236}">
                    <a16:creationId xmlns:a16="http://schemas.microsoft.com/office/drawing/2014/main" id="{5CFF41FD-F44D-4FB5-84AD-CA7E920F65F6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587854414"/>
                  </p:ext>
                </p:extLst>
              </p:nvPr>
            </p:nvGraphicFramePr>
            <p:xfrm>
              <a:off x="1306385" y="1189077"/>
              <a:ext cx="9274623" cy="486709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13" name="Chart 12">
                <a:extLst>
                  <a:ext uri="{FF2B5EF4-FFF2-40B4-BE49-F238E27FC236}">
                    <a16:creationId xmlns:a16="http://schemas.microsoft.com/office/drawing/2014/main" id="{5CFF41FD-F44D-4FB5-84AD-CA7E920F65F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06385" y="1189077"/>
                <a:ext cx="9274623" cy="4867094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8517F4C-CA74-4440-BADF-D31931B1154F}"/>
              </a:ext>
            </a:extLst>
          </p:cNvPr>
          <p:cNvSpPr txBox="1"/>
          <p:nvPr/>
        </p:nvSpPr>
        <p:spPr>
          <a:xfrm flipH="1">
            <a:off x="1396906" y="1284077"/>
            <a:ext cx="2537581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>
                <a:solidFill>
                  <a:schemeClr val="bg1"/>
                </a:solidFill>
                <a:latin typeface="Franklin Gothic Demi Cond" panose="020B0706030402020204" pitchFamily="34" charset="0"/>
              </a:rPr>
              <a:t>Judicial services</a:t>
            </a:r>
          </a:p>
          <a:p>
            <a:pPr>
              <a:lnSpc>
                <a:spcPts val="2000"/>
              </a:lnSpc>
            </a:pPr>
            <a:endParaRPr lang="en-US" sz="20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9D321E-DC20-4C54-8C9E-10746F85C387}"/>
              </a:ext>
            </a:extLst>
          </p:cNvPr>
          <p:cNvSpPr txBox="1"/>
          <p:nvPr/>
        </p:nvSpPr>
        <p:spPr>
          <a:xfrm flipH="1">
            <a:off x="6943462" y="1284077"/>
            <a:ext cx="190377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>
                <a:solidFill>
                  <a:schemeClr val="bg1"/>
                </a:solidFill>
                <a:latin typeface="Franklin Gothic Demi Cond" panose="020B0706030402020204" pitchFamily="34" charset="0"/>
              </a:rPr>
              <a:t>Public safety</a:t>
            </a:r>
          </a:p>
          <a:p>
            <a:pPr>
              <a:lnSpc>
                <a:spcPts val="2000"/>
              </a:lnSpc>
            </a:pPr>
            <a:endParaRPr lang="en-US" sz="20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290DC3-DEAD-4518-B8DC-AD3D436BC7DE}"/>
              </a:ext>
            </a:extLst>
          </p:cNvPr>
          <p:cNvSpPr txBox="1"/>
          <p:nvPr/>
        </p:nvSpPr>
        <p:spPr>
          <a:xfrm flipH="1">
            <a:off x="3944609" y="1284077"/>
            <a:ext cx="261761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>
                <a:solidFill>
                  <a:schemeClr val="bg1"/>
                </a:solidFill>
                <a:latin typeface="Franklin Gothic Demi Cond" panose="020B0706030402020204" pitchFamily="34" charset="0"/>
              </a:rPr>
              <a:t>Health and welfare</a:t>
            </a:r>
          </a:p>
          <a:p>
            <a:pPr>
              <a:lnSpc>
                <a:spcPts val="2000"/>
              </a:lnSpc>
            </a:pPr>
            <a:endParaRPr lang="en-US" sz="20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A7E5AA-8446-4729-B24A-6F5B3A9DD1EB}"/>
              </a:ext>
            </a:extLst>
          </p:cNvPr>
          <p:cNvSpPr/>
          <p:nvPr/>
        </p:nvSpPr>
        <p:spPr>
          <a:xfrm>
            <a:off x="3934487" y="3674860"/>
            <a:ext cx="2944083" cy="2291965"/>
          </a:xfrm>
          <a:prstGeom prst="rect">
            <a:avLst/>
          </a:prstGeom>
          <a:solidFill>
            <a:schemeClr val="bg1"/>
          </a:solidFill>
          <a:ln w="47625">
            <a:solidFill>
              <a:srgbClr val="F1646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BEC344-C153-4E9E-AD98-DD94CFBE0EE1}"/>
              </a:ext>
            </a:extLst>
          </p:cNvPr>
          <p:cNvSpPr txBox="1"/>
          <p:nvPr/>
        </p:nvSpPr>
        <p:spPr>
          <a:xfrm flipH="1">
            <a:off x="3944606" y="3674860"/>
            <a:ext cx="293396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>
                <a:solidFill>
                  <a:srgbClr val="F1646C"/>
                </a:solidFill>
                <a:latin typeface="Franklin Gothic Demi Cond" panose="020B0706030402020204" pitchFamily="34" charset="0"/>
              </a:rPr>
              <a:t>Tax and expenditure limits</a:t>
            </a:r>
          </a:p>
          <a:p>
            <a:pPr lvl="1">
              <a:lnSpc>
                <a:spcPts val="2000"/>
              </a:lnSpc>
            </a:pPr>
            <a:endParaRPr lang="en-US" sz="20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67CB42-B366-4EE9-9109-38EA6597260F}"/>
              </a:ext>
            </a:extLst>
          </p:cNvPr>
          <p:cNvSpPr txBox="1"/>
          <p:nvPr/>
        </p:nvSpPr>
        <p:spPr>
          <a:xfrm flipH="1">
            <a:off x="6878570" y="4606392"/>
            <a:ext cx="1511844" cy="805661"/>
          </a:xfrm>
          <a:prstGeom prst="rect">
            <a:avLst/>
          </a:prstGeom>
          <a:noFill/>
        </p:spPr>
        <p:txBody>
          <a:bodyPr wrap="square" rIns="0" rtlCol="0"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Franklin Gothic Demi Cond" panose="020B0706030402020204" pitchFamily="34" charset="0"/>
              </a:rPr>
              <a:t>Sanitation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AB046DA-AF69-47C5-8196-00E4DFAD46BC}"/>
              </a:ext>
            </a:extLst>
          </p:cNvPr>
          <p:cNvSpPr txBox="1"/>
          <p:nvPr/>
        </p:nvSpPr>
        <p:spPr>
          <a:xfrm flipH="1">
            <a:off x="8519817" y="4606392"/>
            <a:ext cx="1511844" cy="805661"/>
          </a:xfrm>
          <a:prstGeom prst="rect">
            <a:avLst/>
          </a:prstGeom>
          <a:noFill/>
        </p:spPr>
        <p:txBody>
          <a:bodyPr wrap="square" rIns="0" rtlCol="0"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Franklin Gothic Demi Cond" panose="020B0706030402020204" pitchFamily="34" charset="0"/>
              </a:rPr>
              <a:t>Road &amp;</a:t>
            </a:r>
            <a:br>
              <a:rPr lang="en-US" sz="2000">
                <a:solidFill>
                  <a:schemeClr val="bg1"/>
                </a:solidFill>
                <a:latin typeface="Franklin Gothic Demi Cond" panose="020B0706030402020204" pitchFamily="34" charset="0"/>
              </a:rPr>
            </a:br>
            <a:r>
              <a:rPr lang="en-US" sz="2000">
                <a:solidFill>
                  <a:schemeClr val="bg1"/>
                </a:solidFill>
                <a:latin typeface="Franklin Gothic Demi Cond" panose="020B0706030402020204" pitchFamily="34" charset="0"/>
              </a:rPr>
              <a:t>bridge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3174B95-6064-4451-B7E0-D7665C56E209}"/>
              </a:ext>
            </a:extLst>
          </p:cNvPr>
          <p:cNvSpPr txBox="1"/>
          <p:nvPr/>
        </p:nvSpPr>
        <p:spPr>
          <a:xfrm flipH="1">
            <a:off x="9623518" y="4606392"/>
            <a:ext cx="1027591" cy="1103926"/>
          </a:xfrm>
          <a:prstGeom prst="rect">
            <a:avLst/>
          </a:prstGeom>
          <a:noFill/>
          <a:ln>
            <a:noFill/>
          </a:ln>
        </p:spPr>
        <p:txBody>
          <a:bodyPr wrap="square" rIns="0" rtlCol="0"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Franklin Gothic Demi Cond" panose="020B0706030402020204" pitchFamily="34" charset="0"/>
              </a:rPr>
              <a:t>Federal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EED905-6F07-40CC-989C-DD6B81D358B4}"/>
              </a:ext>
            </a:extLst>
          </p:cNvPr>
          <p:cNvSpPr txBox="1"/>
          <p:nvPr/>
        </p:nvSpPr>
        <p:spPr>
          <a:xfrm flipH="1">
            <a:off x="8769722" y="1284077"/>
            <a:ext cx="169303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>
                <a:solidFill>
                  <a:schemeClr val="bg1"/>
                </a:solidFill>
                <a:latin typeface="Franklin Gothic Demi Cond" panose="020B0706030402020204" pitchFamily="34" charset="0"/>
              </a:rPr>
              <a:t>General government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D63CC2-CB16-4B18-87C8-CEDAD9428949}"/>
              </a:ext>
            </a:extLst>
          </p:cNvPr>
          <p:cNvSpPr txBox="1"/>
          <p:nvPr/>
        </p:nvSpPr>
        <p:spPr>
          <a:xfrm>
            <a:off x="588353" y="5966825"/>
            <a:ext cx="67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B9B476-19DE-4D65-A2F5-63753ACB3B39}" type="slidenum"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 Cond" panose="020B0706030402020204" pitchFamily="34" charset="0"/>
              </a:rPr>
              <a:t>6</a:t>
            </a:fld>
            <a:endParaRPr lang="en-US" sz="2000">
              <a:solidFill>
                <a:schemeClr val="tx1">
                  <a:lumMod val="65000"/>
                  <a:lumOff val="35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300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4BFBAE6-5634-40AF-BECC-0E3C8C5284B8}"/>
              </a:ext>
            </a:extLst>
          </p:cNvPr>
          <p:cNvSpPr txBox="1"/>
          <p:nvPr/>
        </p:nvSpPr>
        <p:spPr>
          <a:xfrm>
            <a:off x="5120640" y="2729706"/>
            <a:ext cx="6483007" cy="1398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400"/>
              </a:lnSpc>
              <a:spcAft>
                <a:spcPts val="1800"/>
              </a:spcAft>
            </a:pPr>
            <a:r>
              <a:rPr lang="en-US" sz="4400">
                <a:solidFill>
                  <a:srgbClr val="394832"/>
                </a:solidFill>
                <a:latin typeface="Franklin Gothic Demi Cond" panose="020B0706030402020204" pitchFamily="34" charset="0"/>
              </a:rPr>
              <a:t>6</a:t>
            </a:r>
            <a:r>
              <a:rPr lang="en-US" sz="3200">
                <a:solidFill>
                  <a:srgbClr val="394832"/>
                </a:solidFill>
                <a:latin typeface="Franklin Gothic Demi Cond" panose="020B0706030402020204" pitchFamily="34" charset="0"/>
              </a:rPr>
              <a:t> themes describe when mandates become problematic.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55E28EC-14D2-4A7A-A6FD-796CD925B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21" y="5694291"/>
            <a:ext cx="945026" cy="91440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942CE10-E91C-47C2-A708-0B7FB4CA65EC}"/>
              </a:ext>
            </a:extLst>
          </p:cNvPr>
          <p:cNvSpPr/>
          <p:nvPr/>
        </p:nvSpPr>
        <p:spPr>
          <a:xfrm flipH="1">
            <a:off x="4322762" y="2826411"/>
            <a:ext cx="2169318" cy="1205177"/>
          </a:xfrm>
          <a:custGeom>
            <a:avLst/>
            <a:gdLst>
              <a:gd name="connsiteX0" fmla="*/ 0 w 2169318"/>
              <a:gd name="connsiteY0" fmla="*/ 0 h 1205177"/>
              <a:gd name="connsiteX1" fmla="*/ 2169318 w 2169318"/>
              <a:gd name="connsiteY1" fmla="*/ 0 h 1205177"/>
              <a:gd name="connsiteX2" fmla="*/ 2169318 w 2169318"/>
              <a:gd name="connsiteY2" fmla="*/ 1205177 h 1205177"/>
              <a:gd name="connsiteX3" fmla="*/ 0 w 2169318"/>
              <a:gd name="connsiteY3" fmla="*/ 1205177 h 1205177"/>
              <a:gd name="connsiteX4" fmla="*/ 0 w 2169318"/>
              <a:gd name="connsiteY4" fmla="*/ 0 h 1205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9318" h="1205177">
                <a:moveTo>
                  <a:pt x="0" y="0"/>
                </a:moveTo>
                <a:lnTo>
                  <a:pt x="2169318" y="0"/>
                </a:lnTo>
                <a:lnTo>
                  <a:pt x="2169318" y="1205177"/>
                </a:lnTo>
                <a:lnTo>
                  <a:pt x="0" y="120517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7160" tIns="137160" rIns="137160" bIns="137160" numCol="1" spcCol="1270" anchor="ctr" anchorCtr="0">
            <a:noAutofit/>
          </a:bodyPr>
          <a:lstStyle/>
          <a:p>
            <a:pPr marL="0" lvl="0" indent="0" algn="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600" kern="12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DD4D66-72CC-467E-AF7A-3E291EA847EE}"/>
              </a:ext>
            </a:extLst>
          </p:cNvPr>
          <p:cNvSpPr txBox="1"/>
          <p:nvPr/>
        </p:nvSpPr>
        <p:spPr>
          <a:xfrm>
            <a:off x="588353" y="5966825"/>
            <a:ext cx="67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B9B476-19DE-4D65-A2F5-63753ACB3B39}" type="slidenum"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 Cond" panose="020B0706030402020204" pitchFamily="34" charset="0"/>
              </a:rPr>
              <a:t>7</a:t>
            </a:fld>
            <a:endParaRPr lang="en-US" sz="2000">
              <a:solidFill>
                <a:schemeClr val="tx1">
                  <a:lumMod val="65000"/>
                  <a:lumOff val="35000"/>
                </a:schemeClr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2B3CFE-4772-45DF-A785-679A9549DB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4" r="51768"/>
          <a:stretch/>
        </p:blipFill>
        <p:spPr>
          <a:xfrm>
            <a:off x="-932612" y="0"/>
            <a:ext cx="5195853" cy="68821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BD97D4-34FE-45E8-955F-86E898E0C39F}"/>
              </a:ext>
            </a:extLst>
          </p:cNvPr>
          <p:cNvSpPr txBox="1"/>
          <p:nvPr/>
        </p:nvSpPr>
        <p:spPr>
          <a:xfrm>
            <a:off x="740753" y="6119225"/>
            <a:ext cx="67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B9B476-19DE-4D65-A2F5-63753ACB3B39}" type="slidenum">
              <a:rPr lang="en-US" sz="200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7</a:t>
            </a:fld>
            <a:endParaRPr lang="en-US" sz="20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731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55E28EC-14D2-4A7A-A6FD-796CD925B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21" y="5694291"/>
            <a:ext cx="945026" cy="9144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FAD27EF-359E-48EB-9C6A-CFBD97C6D02C}"/>
              </a:ext>
            </a:extLst>
          </p:cNvPr>
          <p:cNvSpPr/>
          <p:nvPr/>
        </p:nvSpPr>
        <p:spPr>
          <a:xfrm>
            <a:off x="5117193" y="2828835"/>
            <a:ext cx="64864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3600">
                <a:solidFill>
                  <a:srgbClr val="16275E"/>
                </a:solidFill>
                <a:latin typeface="Franklin Gothic Demi Cond" panose="020B0706030402020204" pitchFamily="34" charset="0"/>
              </a:rPr>
              <a:t>Technology issues create tension between counties and the state.</a:t>
            </a:r>
            <a:r>
              <a:rPr lang="en-US" sz="3200">
                <a:solidFill>
                  <a:srgbClr val="0C4B75"/>
                </a:solidFill>
                <a:latin typeface="Franklin Gothic Demi Cond" panose="020B0706030402020204" pitchFamily="34" charset="0"/>
              </a:rPr>
              <a:t> </a:t>
            </a:r>
            <a:endParaRPr lang="en-US" sz="3200" b="0" i="0">
              <a:solidFill>
                <a:srgbClr val="1E6F74"/>
              </a:solidFill>
              <a:effectLst/>
              <a:latin typeface="Franklin Gothic Demi Cond" panose="020B070603040202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0FC3437-61B1-4AD2-A93E-BB4D4F5DDC2A}"/>
              </a:ext>
            </a:extLst>
          </p:cNvPr>
          <p:cNvSpPr/>
          <p:nvPr/>
        </p:nvSpPr>
        <p:spPr>
          <a:xfrm flipH="1">
            <a:off x="588353" y="705117"/>
            <a:ext cx="1233190" cy="1213054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rgbClr val="F1646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8050" tIns="438741" rIns="398050" bIns="438741" numCol="1" spcCol="1270" anchor="ctr" anchorCtr="0">
            <a:noAutofit/>
          </a:bodyPr>
          <a:lstStyle/>
          <a:p>
            <a:pPr marL="0" lvl="0" indent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300" kern="1200"/>
          </a:p>
        </p:txBody>
      </p:sp>
      <p:pic>
        <p:nvPicPr>
          <p:cNvPr id="3" name="Picture 2" descr="A circuit board&#10;&#10;Description automatically generated">
            <a:extLst>
              <a:ext uri="{FF2B5EF4-FFF2-40B4-BE49-F238E27FC236}">
                <a16:creationId xmlns:a16="http://schemas.microsoft.com/office/drawing/2014/main" id="{225BEC7A-7023-49ED-B5D4-52DABEC05F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2"/>
          <a:stretch/>
        </p:blipFill>
        <p:spPr>
          <a:xfrm>
            <a:off x="0" y="0"/>
            <a:ext cx="4301981" cy="69913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4C9558-F901-4C06-8441-C467B57D892F}"/>
              </a:ext>
            </a:extLst>
          </p:cNvPr>
          <p:cNvSpPr txBox="1"/>
          <p:nvPr/>
        </p:nvSpPr>
        <p:spPr>
          <a:xfrm>
            <a:off x="588353" y="5966825"/>
            <a:ext cx="67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B9B476-19DE-4D65-A2F5-63753ACB3B39}" type="slidenum">
              <a:rPr lang="en-US" sz="200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8</a:t>
            </a:fld>
            <a:endParaRPr lang="en-US" sz="20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600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55E28EC-14D2-4A7A-A6FD-796CD925B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21" y="5694291"/>
            <a:ext cx="945026" cy="9144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FAD27EF-359E-48EB-9C6A-CFBD97C6D02C}"/>
              </a:ext>
            </a:extLst>
          </p:cNvPr>
          <p:cNvSpPr/>
          <p:nvPr/>
        </p:nvSpPr>
        <p:spPr>
          <a:xfrm>
            <a:off x="5117193" y="2828835"/>
            <a:ext cx="64864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3600" dirty="0">
                <a:solidFill>
                  <a:srgbClr val="37362F"/>
                </a:solidFill>
                <a:latin typeface="Franklin Gothic Demi Cond" panose="020B0706030402020204" pitchFamily="34" charset="0"/>
              </a:rPr>
              <a:t>New or rapidly changing mandates affect the uncertainty of funding.</a:t>
            </a:r>
          </a:p>
        </p:txBody>
      </p:sp>
      <p:pic>
        <p:nvPicPr>
          <p:cNvPr id="3" name="Picture 2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41228113-AF7F-4E04-8496-B0BF9BC54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0346" y="-249310"/>
            <a:ext cx="10660964" cy="71073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703F6F-EA53-4DEC-9E15-4E932DA84131}"/>
              </a:ext>
            </a:extLst>
          </p:cNvPr>
          <p:cNvSpPr txBox="1"/>
          <p:nvPr/>
        </p:nvSpPr>
        <p:spPr>
          <a:xfrm>
            <a:off x="588353" y="5966825"/>
            <a:ext cx="67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2B9B476-19DE-4D65-A2F5-63753ACB3B39}" type="slidenum"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 Cond" panose="020B0706030402020204" pitchFamily="34" charset="0"/>
              </a:rPr>
              <a:t>9</a:t>
            </a:fld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5917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F10B8E15916048BA597A18EAD6E6F8" ma:contentTypeVersion="10" ma:contentTypeDescription="Create a new document." ma:contentTypeScope="" ma:versionID="d41c4c75a23c1be84b5068ec5c67f555">
  <xsd:schema xmlns:xsd="http://www.w3.org/2001/XMLSchema" xmlns:xs="http://www.w3.org/2001/XMLSchema" xmlns:p="http://schemas.microsoft.com/office/2006/metadata/properties" xmlns:ns2="be00ca1d-4114-41ef-8921-7fff74208ede" xmlns:ns3="3596b9b2-0955-4ff9-896d-ff4dd0c572b2" targetNamespace="http://schemas.microsoft.com/office/2006/metadata/properties" ma:root="true" ma:fieldsID="bae0154e011030d115eee4719c7d5f59" ns2:_="" ns3:_="">
    <xsd:import namespace="be00ca1d-4114-41ef-8921-7fff74208ede"/>
    <xsd:import namespace="3596b9b2-0955-4ff9-896d-ff4dd0c572b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00ca1d-4114-41ef-8921-7fff74208ed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96b9b2-0955-4ff9-896d-ff4dd0c572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04D013-FCFC-4C7E-8693-F5C98037BEF6}">
  <ds:schemaRefs>
    <ds:schemaRef ds:uri="http://www.w3.org/XML/1998/namespace"/>
    <ds:schemaRef ds:uri="3596b9b2-0955-4ff9-896d-ff4dd0c572b2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be00ca1d-4114-41ef-8921-7fff74208ede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2902E74-D415-4D32-91B9-42A21C4E13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00ca1d-4114-41ef-8921-7fff74208ede"/>
    <ds:schemaRef ds:uri="3596b9b2-0955-4ff9-896d-ff4dd0c572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79D461D-3DCD-4C43-8907-BB804445634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1143</Words>
  <Application>Microsoft Office PowerPoint</Application>
  <PresentationFormat>Widescreen</PresentationFormat>
  <Paragraphs>275</Paragraphs>
  <Slides>40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Franklin Gothic Demi Cond</vt:lpstr>
      <vt:lpstr>Calibri Light</vt:lpstr>
      <vt:lpstr>Franklin Gothic Medium Cond</vt:lpstr>
      <vt:lpstr>Arial</vt:lpstr>
      <vt:lpstr>Calibri</vt:lpstr>
      <vt:lpstr>Franklin Gothic Demi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Bartlett</dc:creator>
  <cp:lastModifiedBy>Amanda Bartlett</cp:lastModifiedBy>
  <cp:revision>9</cp:revision>
  <cp:lastPrinted>2019-01-30T21:04:49Z</cp:lastPrinted>
  <dcterms:created xsi:type="dcterms:W3CDTF">2019-01-22T22:14:59Z</dcterms:created>
  <dcterms:modified xsi:type="dcterms:W3CDTF">2019-02-04T20:35:11Z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0x01010031F10B8E15916048BA597A18EAD6E6F8</vt:lpwstr>
  </property>
</Properties>
</file>