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8" r:id="rId1"/>
  </p:sldMasterIdLst>
  <p:notesMasterIdLst>
    <p:notesMasterId r:id="rId25"/>
  </p:notesMasterIdLst>
  <p:sldIdLst>
    <p:sldId id="256" r:id="rId2"/>
    <p:sldId id="257" r:id="rId3"/>
    <p:sldId id="259" r:id="rId4"/>
    <p:sldId id="258" r:id="rId5"/>
    <p:sldId id="260" r:id="rId6"/>
    <p:sldId id="262" r:id="rId7"/>
    <p:sldId id="265" r:id="rId8"/>
    <p:sldId id="277" r:id="rId9"/>
    <p:sldId id="278" r:id="rId10"/>
    <p:sldId id="261" r:id="rId11"/>
    <p:sldId id="263" r:id="rId12"/>
    <p:sldId id="264" r:id="rId13"/>
    <p:sldId id="266" r:id="rId14"/>
    <p:sldId id="268" r:id="rId15"/>
    <p:sldId id="275" r:id="rId16"/>
    <p:sldId id="267" r:id="rId17"/>
    <p:sldId id="271" r:id="rId18"/>
    <p:sldId id="269" r:id="rId19"/>
    <p:sldId id="276" r:id="rId20"/>
    <p:sldId id="273" r:id="rId21"/>
    <p:sldId id="272" r:id="rId22"/>
    <p:sldId id="270" r:id="rId23"/>
    <p:sldId id="27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75448" autoAdjust="0"/>
  </p:normalViewPr>
  <p:slideViewPr>
    <p:cSldViewPr snapToGrid="0">
      <p:cViewPr varScale="1">
        <p:scale>
          <a:sx n="93" d="100"/>
          <a:sy n="93" d="100"/>
        </p:scale>
        <p:origin x="1904" y="208"/>
      </p:cViewPr>
      <p:guideLst/>
    </p:cSldViewPr>
  </p:slideViewPr>
  <p:notesTextViewPr>
    <p:cViewPr>
      <p:scale>
        <a:sx n="1" d="1"/>
        <a:sy n="1" d="1"/>
      </p:scale>
      <p:origin x="0" y="0"/>
    </p:cViewPr>
  </p:notesTextViewPr>
  <p:notesViewPr>
    <p:cSldViewPr snapToGrid="0">
      <p:cViewPr>
        <p:scale>
          <a:sx n="100" d="100"/>
          <a:sy n="100" d="100"/>
        </p:scale>
        <p:origin x="1806" y="-27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8BD996-991A-4EA7-9739-7A43F2826BE7}" type="datetimeFigureOut">
              <a:rPr lang="en-US" smtClean="0"/>
              <a:t>6/7/18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E4A91D-80C2-4260-9919-1542EA467A89}" type="slidenum">
              <a:rPr lang="en-US" smtClean="0"/>
              <a:t>‹#›</a:t>
            </a:fld>
            <a:endParaRPr lang="en-US"/>
          </a:p>
        </p:txBody>
      </p:sp>
    </p:spTree>
    <p:extLst>
      <p:ext uri="{BB962C8B-B14F-4D97-AF65-F5344CB8AC3E}">
        <p14:creationId xmlns:p14="http://schemas.microsoft.com/office/powerpoint/2010/main" val="280601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adversarial system of criminal justice with government quite properly spending vast sums of money</a:t>
            </a:r>
            <a:r>
              <a:rPr lang="en-US" baseline="0" dirty="0"/>
              <a:t> to establish machinery to try defendants accused of crime you need procedural and substantive safeguards designed to assure fair trails before impartial tribunals in which defendants stand equal before the law. This noble ideal cannot be realized if the poor man charged with crime has to face his accuser without a lawyer to assist him. – </a:t>
            </a:r>
            <a:r>
              <a:rPr lang="en-US" i="1" baseline="0" dirty="0"/>
              <a:t>Gideon v. Wainwright</a:t>
            </a:r>
          </a:p>
          <a:p>
            <a:r>
              <a:rPr lang="en-US" baseline="0" dirty="0"/>
              <a:t>Not only a lawyer, but an effective lawyer who can provide constitutionally adequate representation to each and every client, not just a select few.</a:t>
            </a:r>
            <a:endParaRPr lang="en-US" dirty="0"/>
          </a:p>
        </p:txBody>
      </p:sp>
      <p:sp>
        <p:nvSpPr>
          <p:cNvPr id="4" name="Slide Number Placeholder 3"/>
          <p:cNvSpPr>
            <a:spLocks noGrp="1"/>
          </p:cNvSpPr>
          <p:nvPr>
            <p:ph type="sldNum" sz="quarter" idx="10"/>
          </p:nvPr>
        </p:nvSpPr>
        <p:spPr/>
        <p:txBody>
          <a:bodyPr/>
          <a:lstStyle/>
          <a:p>
            <a:fld id="{18E4A91D-80C2-4260-9919-1542EA467A89}" type="slidenum">
              <a:rPr lang="en-US" smtClean="0"/>
              <a:t>1</a:t>
            </a:fld>
            <a:endParaRPr lang="en-US"/>
          </a:p>
        </p:txBody>
      </p:sp>
    </p:spTree>
    <p:extLst>
      <p:ext uri="{BB962C8B-B14F-4D97-AF65-F5344CB8AC3E}">
        <p14:creationId xmlns:p14="http://schemas.microsoft.com/office/powerpoint/2010/main" val="1695970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aren’t qualified to do this. We’re not lawyers. We don’t have time for this. </a:t>
            </a:r>
          </a:p>
          <a:p>
            <a:endParaRPr lang="en-US" dirty="0"/>
          </a:p>
          <a:p>
            <a:r>
              <a:rPr lang="en-US" dirty="0"/>
              <a:t>Ask your Regional</a:t>
            </a:r>
            <a:r>
              <a:rPr lang="en-US" baseline="0" dirty="0"/>
              <a:t> Coordinators. Snapshot of an Annual Review. </a:t>
            </a:r>
          </a:p>
          <a:p>
            <a:r>
              <a:rPr lang="en-US" baseline="0" dirty="0"/>
              <a:t>Ask your public defender’s. </a:t>
            </a:r>
          </a:p>
          <a:p>
            <a:endParaRPr lang="en-US" baseline="0" dirty="0"/>
          </a:p>
          <a:p>
            <a:r>
              <a:rPr lang="en-US" baseline="0" dirty="0"/>
              <a:t>Things you should of which you should be aware:</a:t>
            </a:r>
          </a:p>
          <a:p>
            <a:r>
              <a:rPr lang="en-US" baseline="0" dirty="0"/>
              <a:t>Budget for FY2019 and your Local Share</a:t>
            </a:r>
          </a:p>
          <a:p>
            <a:endParaRPr lang="en-US" dirty="0"/>
          </a:p>
          <a:p>
            <a:r>
              <a:rPr lang="en-US" dirty="0"/>
              <a:t>PDC</a:t>
            </a:r>
            <a:r>
              <a:rPr lang="en-US" baseline="0" dirty="0"/>
              <a:t> strives to make this process collaborative and constructive, rather than punitive. It is in county and State interest that state resources (as limited as they are currently) are used in the most efficient and effective manner.</a:t>
            </a:r>
          </a:p>
          <a:p>
            <a:endParaRPr lang="en-US" baseline="0" dirty="0"/>
          </a:p>
          <a:p>
            <a:r>
              <a:rPr lang="en-US" baseline="0" dirty="0"/>
              <a:t>How PDC has helped you:</a:t>
            </a:r>
          </a:p>
          <a:p>
            <a:r>
              <a:rPr lang="en-US" sz="1200" kern="1200" dirty="0">
                <a:solidFill>
                  <a:schemeClr val="tx1"/>
                </a:solidFill>
                <a:effectLst/>
                <a:latin typeface="+mn-lt"/>
                <a:ea typeface="+mn-ea"/>
                <a:cs typeface="+mn-cs"/>
              </a:rPr>
              <a:t>helped counties define their needs when requesting grant funds.</a:t>
            </a:r>
          </a:p>
          <a:p>
            <a:r>
              <a:rPr lang="en-US" sz="1200" kern="1200" dirty="0">
                <a:solidFill>
                  <a:schemeClr val="tx1"/>
                </a:solidFill>
                <a:effectLst/>
                <a:latin typeface="+mn-lt"/>
                <a:ea typeface="+mn-ea"/>
                <a:cs typeface="+mn-cs"/>
              </a:rPr>
              <a:t>Assisted counties in locating and reaching out to video conferencing services for first appearance.</a:t>
            </a:r>
          </a:p>
          <a:p>
            <a:r>
              <a:rPr lang="en-US" sz="1200" kern="1200" dirty="0">
                <a:solidFill>
                  <a:schemeClr val="tx1"/>
                </a:solidFill>
                <a:effectLst/>
                <a:latin typeface="+mn-lt"/>
                <a:ea typeface="+mn-ea"/>
                <a:cs typeface="+mn-cs"/>
              </a:rPr>
              <a:t>Met with local attorneys and regional stakeholders, elected officials on looking at new methods of providing defense services (regional office stuff)</a:t>
            </a:r>
          </a:p>
          <a:p>
            <a:r>
              <a:rPr lang="en-US" sz="1200" kern="1200" dirty="0">
                <a:solidFill>
                  <a:schemeClr val="tx1"/>
                </a:solidFill>
                <a:effectLst/>
                <a:latin typeface="+mn-lt"/>
                <a:ea typeface="+mn-ea"/>
                <a:cs typeface="+mn-cs"/>
              </a:rPr>
              <a:t>Generated ideas for providing CLEs to the local attorneys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Assisted attorneys with completing ELF applications which saves the counties a lot of money because then they don’t have to pay for the expense</a:t>
            </a:r>
          </a:p>
          <a:p>
            <a:pPr lvl="0"/>
            <a:r>
              <a:rPr lang="en-US" sz="1200" kern="1200" dirty="0">
                <a:solidFill>
                  <a:schemeClr val="tx1"/>
                </a:solidFill>
                <a:effectLst/>
                <a:latin typeface="+mn-lt"/>
                <a:ea typeface="+mn-ea"/>
                <a:cs typeface="+mn-cs"/>
              </a:rPr>
              <a:t>counties and attorneys in “troubleshooting” issues regarding standards compliance;</a:t>
            </a:r>
          </a:p>
          <a:p>
            <a:pPr lvl="0"/>
            <a:r>
              <a:rPr lang="en-US" sz="1200" kern="1200" dirty="0">
                <a:solidFill>
                  <a:schemeClr val="tx1"/>
                </a:solidFill>
                <a:effectLst/>
                <a:latin typeface="+mn-lt"/>
                <a:ea typeface="+mn-ea"/>
                <a:cs typeface="+mn-cs"/>
              </a:rPr>
              <a:t>counties in reviewing budgets and assessing “budget format”;</a:t>
            </a:r>
          </a:p>
          <a:p>
            <a:pPr lvl="0"/>
            <a:r>
              <a:rPr lang="en-US" sz="1200" kern="1200" dirty="0">
                <a:solidFill>
                  <a:schemeClr val="tx1"/>
                </a:solidFill>
                <a:effectLst/>
                <a:latin typeface="+mn-lt"/>
                <a:ea typeface="+mn-ea"/>
                <a:cs typeface="+mn-cs"/>
              </a:rPr>
              <a:t>been available at the “beck and call” of stakeholders for emergency meetings.</a:t>
            </a:r>
          </a:p>
          <a:p>
            <a:pPr lvl="0"/>
            <a:r>
              <a:rPr lang="en-US" sz="1200" kern="1200" dirty="0">
                <a:solidFill>
                  <a:schemeClr val="tx1"/>
                </a:solidFill>
                <a:effectLst/>
                <a:latin typeface="+mn-lt"/>
                <a:ea typeface="+mn-ea"/>
                <a:cs typeface="+mn-cs"/>
              </a:rPr>
              <a:t>Assisted counties with posting job announcements for PDs</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18E4A91D-80C2-4260-9919-1542EA467A89}" type="slidenum">
              <a:rPr lang="en-US" smtClean="0"/>
              <a:t>10</a:t>
            </a:fld>
            <a:endParaRPr lang="en-US"/>
          </a:p>
        </p:txBody>
      </p:sp>
    </p:spTree>
    <p:extLst>
      <p:ext uri="{BB962C8B-B14F-4D97-AF65-F5344CB8AC3E}">
        <p14:creationId xmlns:p14="http://schemas.microsoft.com/office/powerpoint/2010/main" val="927865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through the what</a:t>
            </a:r>
            <a:r>
              <a:rPr lang="en-US" baseline="0" dirty="0"/>
              <a:t> it means to be in compliance. </a:t>
            </a:r>
          </a:p>
          <a:p>
            <a:r>
              <a:rPr lang="en-US" baseline="0" dirty="0"/>
              <a:t>Being out of compliance is not the end of the world …. </a:t>
            </a:r>
          </a:p>
          <a:p>
            <a:r>
              <a:rPr lang="en-US" baseline="0" dirty="0"/>
              <a:t>Enforcement date – doesn’t mean you shouldn’t comply before then. Doesn’t mean you are in compliance with current standards until that date …. </a:t>
            </a:r>
          </a:p>
          <a:p>
            <a:endParaRPr lang="en-US" dirty="0"/>
          </a:p>
        </p:txBody>
      </p:sp>
      <p:sp>
        <p:nvSpPr>
          <p:cNvPr id="4" name="Slide Number Placeholder 3"/>
          <p:cNvSpPr>
            <a:spLocks noGrp="1"/>
          </p:cNvSpPr>
          <p:nvPr>
            <p:ph type="sldNum" sz="quarter" idx="10"/>
          </p:nvPr>
        </p:nvSpPr>
        <p:spPr/>
        <p:txBody>
          <a:bodyPr/>
          <a:lstStyle/>
          <a:p>
            <a:fld id="{18E4A91D-80C2-4260-9919-1542EA467A89}" type="slidenum">
              <a:rPr lang="en-US" smtClean="0"/>
              <a:t>11</a:t>
            </a:fld>
            <a:endParaRPr lang="en-US"/>
          </a:p>
        </p:txBody>
      </p:sp>
    </p:spTree>
    <p:extLst>
      <p:ext uri="{BB962C8B-B14F-4D97-AF65-F5344CB8AC3E}">
        <p14:creationId xmlns:p14="http://schemas.microsoft.com/office/powerpoint/2010/main" val="687034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Tracking the</a:t>
            </a:r>
            <a:r>
              <a:rPr lang="en-US" baseline="0" dirty="0"/>
              <a:t> IDG: line item or Restricted Fund. </a:t>
            </a:r>
          </a:p>
          <a:p>
            <a:r>
              <a:rPr lang="en-US" baseline="0" dirty="0"/>
              <a:t>The PDC must know how that money was spent and on what. This is extremely important data. We must be able to tell the legislature how it was spent – they will not appropriate funds without knowing that information. </a:t>
            </a:r>
          </a:p>
          <a:p>
            <a:endParaRPr lang="en-US" dirty="0"/>
          </a:p>
          <a:p>
            <a:r>
              <a:rPr lang="en-US" dirty="0"/>
              <a:t>How much should we budget? </a:t>
            </a:r>
          </a:p>
          <a:p>
            <a:r>
              <a:rPr lang="en-US" dirty="0"/>
              <a:t>Local Share + Cost Analysis. </a:t>
            </a:r>
          </a:p>
          <a:p>
            <a:endParaRPr lang="en-US" dirty="0"/>
          </a:p>
          <a:p>
            <a:r>
              <a:rPr lang="en-US" dirty="0"/>
              <a:t>County A:</a:t>
            </a:r>
          </a:p>
          <a:p>
            <a:r>
              <a:rPr lang="en-US" dirty="0"/>
              <a:t>Local Share for FY2019</a:t>
            </a:r>
            <a:r>
              <a:rPr lang="en-US" baseline="0" dirty="0"/>
              <a:t> – </a:t>
            </a:r>
          </a:p>
          <a:p>
            <a:r>
              <a:rPr lang="en-US" baseline="0" dirty="0"/>
              <a:t>Preceding 5 years: 2014, 2015, 2016, 2017, 2018</a:t>
            </a:r>
          </a:p>
          <a:p>
            <a:r>
              <a:rPr lang="en-US" baseline="0" dirty="0"/>
              <a:t>First 3 years of IDE: $188,975; $220,545; $185,501</a:t>
            </a:r>
          </a:p>
          <a:p>
            <a:r>
              <a:rPr lang="en-US" baseline="0" dirty="0"/>
              <a:t>MEDIAN: $188,975</a:t>
            </a:r>
          </a:p>
          <a:p>
            <a:r>
              <a:rPr lang="en-US" baseline="0" dirty="0"/>
              <a:t>County A – must maintain $188,975. FY2018 – expecting to spend $299,653. </a:t>
            </a:r>
          </a:p>
          <a:p>
            <a:r>
              <a:rPr lang="en-US" baseline="0" dirty="0"/>
              <a:t>FY2019 – Grant eligible – 15% = $28,346</a:t>
            </a:r>
            <a:endParaRPr lang="en-US" dirty="0"/>
          </a:p>
        </p:txBody>
      </p:sp>
      <p:sp>
        <p:nvSpPr>
          <p:cNvPr id="4" name="Slide Number Placeholder 3"/>
          <p:cNvSpPr>
            <a:spLocks noGrp="1"/>
          </p:cNvSpPr>
          <p:nvPr>
            <p:ph type="sldNum" sz="quarter" idx="10"/>
          </p:nvPr>
        </p:nvSpPr>
        <p:spPr/>
        <p:txBody>
          <a:bodyPr/>
          <a:lstStyle/>
          <a:p>
            <a:fld id="{18E4A91D-80C2-4260-9919-1542EA467A89}" type="slidenum">
              <a:rPr lang="en-US" smtClean="0"/>
              <a:t>12</a:t>
            </a:fld>
            <a:endParaRPr lang="en-US"/>
          </a:p>
        </p:txBody>
      </p:sp>
    </p:spTree>
    <p:extLst>
      <p:ext uri="{BB962C8B-B14F-4D97-AF65-F5344CB8AC3E}">
        <p14:creationId xmlns:p14="http://schemas.microsoft.com/office/powerpoint/2010/main" val="2053068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HANDOUTS</a:t>
            </a:r>
          </a:p>
        </p:txBody>
      </p:sp>
      <p:sp>
        <p:nvSpPr>
          <p:cNvPr id="4" name="Slide Number Placeholder 3"/>
          <p:cNvSpPr>
            <a:spLocks noGrp="1"/>
          </p:cNvSpPr>
          <p:nvPr>
            <p:ph type="sldNum" sz="quarter" idx="10"/>
          </p:nvPr>
        </p:nvSpPr>
        <p:spPr/>
        <p:txBody>
          <a:bodyPr/>
          <a:lstStyle/>
          <a:p>
            <a:fld id="{18E4A91D-80C2-4260-9919-1542EA467A89}" type="slidenum">
              <a:rPr lang="en-US" smtClean="0"/>
              <a:t>13</a:t>
            </a:fld>
            <a:endParaRPr lang="en-US"/>
          </a:p>
        </p:txBody>
      </p:sp>
    </p:spTree>
    <p:extLst>
      <p:ext uri="{BB962C8B-B14F-4D97-AF65-F5344CB8AC3E}">
        <p14:creationId xmlns:p14="http://schemas.microsoft.com/office/powerpoint/2010/main" val="3880481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E4A91D-80C2-4260-9919-1542EA467A89}" type="slidenum">
              <a:rPr lang="en-US" smtClean="0"/>
              <a:t>14</a:t>
            </a:fld>
            <a:endParaRPr lang="en-US"/>
          </a:p>
        </p:txBody>
      </p:sp>
    </p:spTree>
    <p:extLst>
      <p:ext uri="{BB962C8B-B14F-4D97-AF65-F5344CB8AC3E}">
        <p14:creationId xmlns:p14="http://schemas.microsoft.com/office/powerpoint/2010/main" val="2865370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E4A91D-80C2-4260-9919-1542EA467A89}" type="slidenum">
              <a:rPr lang="en-US" smtClean="0"/>
              <a:t>15</a:t>
            </a:fld>
            <a:endParaRPr lang="en-US"/>
          </a:p>
        </p:txBody>
      </p:sp>
    </p:spTree>
    <p:extLst>
      <p:ext uri="{BB962C8B-B14F-4D97-AF65-F5344CB8AC3E}">
        <p14:creationId xmlns:p14="http://schemas.microsoft.com/office/powerpoint/2010/main" val="2367058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E4A91D-80C2-4260-9919-1542EA467A89}" type="slidenum">
              <a:rPr lang="en-US" smtClean="0"/>
              <a:t>16</a:t>
            </a:fld>
            <a:endParaRPr lang="en-US"/>
          </a:p>
        </p:txBody>
      </p:sp>
    </p:spTree>
    <p:extLst>
      <p:ext uri="{BB962C8B-B14F-4D97-AF65-F5344CB8AC3E}">
        <p14:creationId xmlns:p14="http://schemas.microsoft.com/office/powerpoint/2010/main" val="2696514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E4A91D-80C2-4260-9919-1542EA467A89}" type="slidenum">
              <a:rPr lang="en-US" smtClean="0"/>
              <a:t>17</a:t>
            </a:fld>
            <a:endParaRPr lang="en-US"/>
          </a:p>
        </p:txBody>
      </p:sp>
    </p:spTree>
    <p:extLst>
      <p:ext uri="{BB962C8B-B14F-4D97-AF65-F5344CB8AC3E}">
        <p14:creationId xmlns:p14="http://schemas.microsoft.com/office/powerpoint/2010/main" val="2316234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Training for</a:t>
            </a:r>
            <a:r>
              <a:rPr lang="en-US" baseline="0" dirty="0"/>
              <a:t> defending attorneys</a:t>
            </a:r>
          </a:p>
          <a:p>
            <a:r>
              <a:rPr lang="en-US" baseline="0" dirty="0"/>
              <a:t>Operating costs for defending attorneys</a:t>
            </a:r>
          </a:p>
          <a:p>
            <a:r>
              <a:rPr lang="en-US" baseline="0" dirty="0"/>
              <a:t>Experts, investigations, transcripts, witness fees, evaluations (even if ordered by the court – but for indigent defendants only)</a:t>
            </a:r>
          </a:p>
          <a:p>
            <a:r>
              <a:rPr lang="en-US" baseline="0" dirty="0"/>
              <a:t>Premiums and deductibles for CCDF</a:t>
            </a:r>
          </a:p>
          <a:p>
            <a:r>
              <a:rPr lang="en-US" baseline="0" dirty="0"/>
              <a:t>Salaries, compensation for defending attorneys</a:t>
            </a:r>
          </a:p>
          <a:p>
            <a:endParaRPr lang="en-US" baseline="0" dirty="0"/>
          </a:p>
          <a:p>
            <a:r>
              <a:rPr lang="en-US" baseline="0" dirty="0"/>
              <a:t>NOT included: witness fees for prosecution; jury fees; prosecutor costs; IDG funds</a:t>
            </a:r>
            <a:endParaRPr lang="en-US" dirty="0"/>
          </a:p>
        </p:txBody>
      </p:sp>
      <p:sp>
        <p:nvSpPr>
          <p:cNvPr id="4" name="Slide Number Placeholder 3"/>
          <p:cNvSpPr>
            <a:spLocks noGrp="1"/>
          </p:cNvSpPr>
          <p:nvPr>
            <p:ph type="sldNum" sz="quarter" idx="10"/>
          </p:nvPr>
        </p:nvSpPr>
        <p:spPr/>
        <p:txBody>
          <a:bodyPr/>
          <a:lstStyle/>
          <a:p>
            <a:fld id="{18E4A91D-80C2-4260-9919-1542EA467A89}" type="slidenum">
              <a:rPr lang="en-US" smtClean="0"/>
              <a:t>18</a:t>
            </a:fld>
            <a:endParaRPr lang="en-US"/>
          </a:p>
        </p:txBody>
      </p:sp>
    </p:spTree>
    <p:extLst>
      <p:ext uri="{BB962C8B-B14F-4D97-AF65-F5344CB8AC3E}">
        <p14:creationId xmlns:p14="http://schemas.microsoft.com/office/powerpoint/2010/main" val="1595557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E4A91D-80C2-4260-9919-1542EA467A89}" type="slidenum">
              <a:rPr lang="en-US" smtClean="0"/>
              <a:t>19</a:t>
            </a:fld>
            <a:endParaRPr lang="en-US"/>
          </a:p>
        </p:txBody>
      </p:sp>
    </p:spTree>
    <p:extLst>
      <p:ext uri="{BB962C8B-B14F-4D97-AF65-F5344CB8AC3E}">
        <p14:creationId xmlns:p14="http://schemas.microsoft.com/office/powerpoint/2010/main" val="3241713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Road map for my presentation today.</a:t>
            </a:r>
          </a:p>
          <a:p>
            <a:endParaRPr lang="en-US" dirty="0"/>
          </a:p>
          <a:p>
            <a:r>
              <a:rPr lang="en-US" dirty="0"/>
              <a:t>Highlight the improvements that you have made to your indigent defense delivery systems like providing attorneys at initial appearance and decreasing workloads</a:t>
            </a:r>
          </a:p>
          <a:p>
            <a:endParaRPr lang="en-US" dirty="0"/>
          </a:p>
          <a:p>
            <a:r>
              <a:rPr lang="en-US" dirty="0"/>
              <a:t>Provided over $4 million in funding to the counties and technical assistance through Regional Coordinators; What can we do for you? Step-by-step</a:t>
            </a:r>
            <a:r>
              <a:rPr lang="en-US" baseline="0" dirty="0"/>
              <a:t> guide to compliance and how we can help you!</a:t>
            </a:r>
            <a:endParaRPr lang="en-US" dirty="0"/>
          </a:p>
          <a:p>
            <a:endParaRPr lang="en-US" dirty="0"/>
          </a:p>
          <a:p>
            <a:r>
              <a:rPr lang="en-US" dirty="0"/>
              <a:t>Go over the standards we have created and the ones we will be creating this year. It is important to note that these standards are FIRST and FOREMOST to ensure the constitutional representation of indigent defendants – i.e. meeting the requirements of the U.S. and Idaho Constitutions. Second, we must maintain a collaborative relationship in which we assess how much compliance with these constitutional requirements are going to cost. With that information, we can make a financially supportive budget request to the Idaho legislature each year. </a:t>
            </a:r>
          </a:p>
        </p:txBody>
      </p:sp>
      <p:sp>
        <p:nvSpPr>
          <p:cNvPr id="4" name="Slide Number Placeholder 3"/>
          <p:cNvSpPr>
            <a:spLocks noGrp="1"/>
          </p:cNvSpPr>
          <p:nvPr>
            <p:ph type="sldNum" sz="quarter" idx="10"/>
          </p:nvPr>
        </p:nvSpPr>
        <p:spPr/>
        <p:txBody>
          <a:bodyPr/>
          <a:lstStyle/>
          <a:p>
            <a:fld id="{18E4A91D-80C2-4260-9919-1542EA467A89}" type="slidenum">
              <a:rPr lang="en-US" smtClean="0"/>
              <a:t>2</a:t>
            </a:fld>
            <a:endParaRPr lang="en-US"/>
          </a:p>
        </p:txBody>
      </p:sp>
    </p:spTree>
    <p:extLst>
      <p:ext uri="{BB962C8B-B14F-4D97-AF65-F5344CB8AC3E}">
        <p14:creationId xmlns:p14="http://schemas.microsoft.com/office/powerpoint/2010/main" val="11473008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E4A91D-80C2-4260-9919-1542EA467A89}" type="slidenum">
              <a:rPr lang="en-US" smtClean="0"/>
              <a:t>20</a:t>
            </a:fld>
            <a:endParaRPr lang="en-US"/>
          </a:p>
        </p:txBody>
      </p:sp>
    </p:spTree>
    <p:extLst>
      <p:ext uri="{BB962C8B-B14F-4D97-AF65-F5344CB8AC3E}">
        <p14:creationId xmlns:p14="http://schemas.microsoft.com/office/powerpoint/2010/main" val="2560346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E4A91D-80C2-4260-9919-1542EA467A89}" type="slidenum">
              <a:rPr lang="en-US" smtClean="0"/>
              <a:t>21</a:t>
            </a:fld>
            <a:endParaRPr lang="en-US"/>
          </a:p>
        </p:txBody>
      </p:sp>
    </p:spTree>
    <p:extLst>
      <p:ext uri="{BB962C8B-B14F-4D97-AF65-F5344CB8AC3E}">
        <p14:creationId xmlns:p14="http://schemas.microsoft.com/office/powerpoint/2010/main" val="35958045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E4A91D-80C2-4260-9919-1542EA467A89}" type="slidenum">
              <a:rPr lang="en-US" smtClean="0"/>
              <a:t>22</a:t>
            </a:fld>
            <a:endParaRPr lang="en-US"/>
          </a:p>
        </p:txBody>
      </p:sp>
    </p:spTree>
    <p:extLst>
      <p:ext uri="{BB962C8B-B14F-4D97-AF65-F5344CB8AC3E}">
        <p14:creationId xmlns:p14="http://schemas.microsoft.com/office/powerpoint/2010/main" val="1087520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E4A91D-80C2-4260-9919-1542EA467A89}" type="slidenum">
              <a:rPr lang="en-US" smtClean="0"/>
              <a:t>23</a:t>
            </a:fld>
            <a:endParaRPr lang="en-US"/>
          </a:p>
        </p:txBody>
      </p:sp>
    </p:spTree>
    <p:extLst>
      <p:ext uri="{BB962C8B-B14F-4D97-AF65-F5344CB8AC3E}">
        <p14:creationId xmlns:p14="http://schemas.microsoft.com/office/powerpoint/2010/main" val="4283283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Entities like the American Bar Association, National Association of Criminal Defense Lawyers, National Legal Aid and Defender Association – created standards for public defenders as well as public defense systems.</a:t>
            </a:r>
          </a:p>
          <a:p>
            <a:endParaRPr lang="en-US" dirty="0"/>
          </a:p>
          <a:p>
            <a:r>
              <a:rPr lang="en-US" dirty="0"/>
              <a:t>NLADA report: Studied</a:t>
            </a:r>
            <a:r>
              <a:rPr lang="en-US" baseline="0" dirty="0"/>
              <a:t> 7 counties: Ada, Blaine, Bonneville, Canyon, Kootenai, Nez Perce and Power. </a:t>
            </a:r>
            <a:r>
              <a:rPr lang="en-US" dirty="0"/>
              <a:t>Idaho is deficient in several areas including excessive caseloads, flat-fee contracts, lack of investigation, lack of training and failure to provide attorneys at initial appearance</a:t>
            </a:r>
          </a:p>
          <a:p>
            <a:r>
              <a:rPr lang="en-US" dirty="0"/>
              <a:t>We found similar deficiencies in othe</a:t>
            </a:r>
            <a:r>
              <a:rPr lang="en-US" baseline="0" dirty="0"/>
              <a:t>r counties over the last couple years. </a:t>
            </a:r>
          </a:p>
          <a:p>
            <a:r>
              <a:rPr lang="en-US" baseline="0" dirty="0"/>
              <a:t>Idaho is NOT alone. </a:t>
            </a:r>
          </a:p>
          <a:p>
            <a:r>
              <a:rPr lang="en-US" baseline="0" dirty="0"/>
              <a:t>In fact, there are lawsuits in every type of system: statewide, county based and hybrid systems. CONCLUSION: no oversight or no ability to enforce standards.</a:t>
            </a:r>
            <a:endParaRPr lang="en-US" dirty="0"/>
          </a:p>
          <a:p>
            <a:endParaRPr lang="en-US" dirty="0"/>
          </a:p>
          <a:p>
            <a:r>
              <a:rPr lang="en-US" dirty="0"/>
              <a:t>ACLU lawsuit – alleges the same deficiencies as the NLADA report; 4 defendants in 8 counties; and it is now a class-action lawsuit meaning that the ACLU is challenging the systemic provision of public defense services, not just individual cases or counties.</a:t>
            </a:r>
          </a:p>
          <a:p>
            <a:r>
              <a:rPr lang="en-US" dirty="0"/>
              <a:t>Tracy Tucker – Not represented at his initial</a:t>
            </a:r>
            <a:r>
              <a:rPr lang="en-US" baseline="0" dirty="0"/>
              <a:t> appearance; in jail for 3 months, met with his attorney for total of 20 minutes over that time (two of those times were in court)</a:t>
            </a:r>
          </a:p>
          <a:p>
            <a:r>
              <a:rPr lang="en-US" baseline="0" dirty="0"/>
              <a:t>Jason Sharp  - not represented at his initial appearance; in jail for 2 weeks – in fear of losing his job. Lack of communication with attorney.</a:t>
            </a:r>
          </a:p>
          <a:p>
            <a:r>
              <a:rPr lang="en-US" baseline="0" dirty="0"/>
              <a:t>Naomi Morley – was told she would have to pay for an expert herself; attorney had an excessive caseload and couldn’t devote time to her case; lack of communication with attorney</a:t>
            </a:r>
          </a:p>
          <a:p>
            <a:r>
              <a:rPr lang="en-US" baseline="0" dirty="0"/>
              <a:t>Jeremy Payne – not represented at his initial appearance; in jail for 5 months awaiting trial; lack of communication with attorney; no investigation into his case</a:t>
            </a:r>
          </a:p>
          <a:p>
            <a:r>
              <a:rPr lang="en-US" baseline="0" dirty="0"/>
              <a:t>CLASS CERTIFICATION: “</a:t>
            </a:r>
            <a:r>
              <a:rPr lang="en-US" sz="1200" b="0" i="0" u="none" strike="noStrike" kern="1200" baseline="0" dirty="0">
                <a:solidFill>
                  <a:schemeClr val="tx1"/>
                </a:solidFill>
                <a:latin typeface="+mn-lt"/>
                <a:ea typeface="+mn-ea"/>
                <a:cs typeface="+mn-cs"/>
              </a:rPr>
              <a:t>all indigent persons who are now or who will be under formal charge before a state court in Idaho of having committed any offense, the penalty for which includes the possibility of confinement, incarceration, imprisonment, or detention in a correction facility (regardless of whether actually imposed) and who are unable to provide for the full payment of an attorney and all other necessary expenses of representation in defending against the charge.”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Sixth Amendment; Art. I, Sect. 13 and Public Defense Act. </a:t>
            </a:r>
            <a:br>
              <a:rPr lang="en-US" sz="1200" b="0" i="0" u="none" strike="noStrike" kern="1200" baseline="0" dirty="0">
                <a:solidFill>
                  <a:schemeClr val="tx1"/>
                </a:solidFill>
                <a:latin typeface="+mn-lt"/>
                <a:ea typeface="+mn-ea"/>
                <a:cs typeface="+mn-cs"/>
              </a:rPr>
            </a:br>
            <a:r>
              <a:rPr lang="en-US" sz="1200" b="0" i="0" u="none" strike="noStrike" kern="1200" baseline="0" dirty="0">
                <a:solidFill>
                  <a:schemeClr val="tx1"/>
                </a:solidFill>
                <a:latin typeface="+mn-lt"/>
                <a:ea typeface="+mn-ea"/>
                <a:cs typeface="+mn-cs"/>
              </a:rPr>
              <a:t>Idaho has provided right to counsel since it was a Territory (1863)</a:t>
            </a:r>
            <a:endParaRPr lang="en-US" baseline="0" dirty="0"/>
          </a:p>
          <a:p>
            <a:r>
              <a:rPr lang="en-US" dirty="0"/>
              <a:t>The Sixth and Fifth Amendments to the United States Constitution: </a:t>
            </a:r>
          </a:p>
          <a:p>
            <a:r>
              <a:rPr lang="en-US" dirty="0"/>
              <a:t>Sixth A guarantees an attorney, paid for at public expense, is provided for indigent persons charged with ANY crime that has a possible jail sentence.  Not only are attorneys guaranteed, but the EFFECTIVE assistance of counsel is guaranteed.</a:t>
            </a:r>
          </a:p>
          <a:p>
            <a:r>
              <a:rPr lang="en-US" dirty="0"/>
              <a:t>Idaho has extended this right to capital post-conviction defendants, appeals, parents facing the termination of their parental rights, juvenile defendants regardless of their parent’s ability to pay, and children involved in child protection cases.</a:t>
            </a:r>
          </a:p>
          <a:p>
            <a:endParaRPr lang="en-US" dirty="0"/>
          </a:p>
          <a:p>
            <a:r>
              <a:rPr lang="en-US" dirty="0"/>
              <a:t>So – why</a:t>
            </a:r>
            <a:r>
              <a:rPr lang="en-US" baseline="0" dirty="0"/>
              <a:t> the PDC?</a:t>
            </a:r>
          </a:p>
          <a:p>
            <a:r>
              <a:rPr lang="en-US" baseline="0" dirty="0"/>
              <a:t>No uniformity in local indigent defense systems</a:t>
            </a:r>
          </a:p>
          <a:p>
            <a:r>
              <a:rPr lang="en-US" baseline="0" dirty="0"/>
              <a:t>No consistent standards regarding training and experience</a:t>
            </a:r>
          </a:p>
          <a:p>
            <a:r>
              <a:rPr lang="en-US" baseline="0" dirty="0"/>
              <a:t>No state funding or oversight</a:t>
            </a:r>
          </a:p>
          <a:p>
            <a:r>
              <a:rPr lang="en-US" baseline="0" dirty="0"/>
              <a:t>No reporting on budget performance</a:t>
            </a:r>
          </a:p>
          <a:p>
            <a:endParaRPr lang="en-US" baseline="0" dirty="0"/>
          </a:p>
          <a:p>
            <a:r>
              <a:rPr lang="en-US" baseline="0" dirty="0"/>
              <a:t>POSSIBLE TOPIC – Pros and cons of the different systems</a:t>
            </a:r>
          </a:p>
          <a:p>
            <a:endParaRPr lang="en-US" dirty="0"/>
          </a:p>
        </p:txBody>
      </p:sp>
      <p:sp>
        <p:nvSpPr>
          <p:cNvPr id="4" name="Slide Number Placeholder 3"/>
          <p:cNvSpPr>
            <a:spLocks noGrp="1"/>
          </p:cNvSpPr>
          <p:nvPr>
            <p:ph type="sldNum" sz="quarter" idx="10"/>
          </p:nvPr>
        </p:nvSpPr>
        <p:spPr/>
        <p:txBody>
          <a:bodyPr/>
          <a:lstStyle/>
          <a:p>
            <a:fld id="{18E4A91D-80C2-4260-9919-1542EA467A89}" type="slidenum">
              <a:rPr lang="en-US" smtClean="0"/>
              <a:t>3</a:t>
            </a:fld>
            <a:endParaRPr lang="en-US"/>
          </a:p>
        </p:txBody>
      </p:sp>
    </p:spTree>
    <p:extLst>
      <p:ext uri="{BB962C8B-B14F-4D97-AF65-F5344CB8AC3E}">
        <p14:creationId xmlns:p14="http://schemas.microsoft.com/office/powerpoint/2010/main" val="1035617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The Idaho Public Defense Commission is committed to improving the delivery of trial-level indigent defense services by serving the Counties and Indigent Defense Providers of Idaho. We strive to ensure that the safeguards of the 6</a:t>
            </a:r>
            <a:r>
              <a:rPr lang="en-US" baseline="30000" dirty="0">
                <a:effectLst/>
              </a:rPr>
              <a:t>th</a:t>
            </a:r>
            <a:r>
              <a:rPr lang="en-US" dirty="0">
                <a:effectLst/>
              </a:rPr>
              <a:t>Amendment to the United States Constitution and Article I, Sect. 13 of the State Constitution are met. We will collect data, support compliance with standards, provide training, and administer grants to achieve fair and just representation of the accused. In the words of Thomas Jefferson, “The price of freedom is eternal vigilance.”</a:t>
            </a:r>
          </a:p>
          <a:p>
            <a:endParaRPr lang="en-US" dirty="0"/>
          </a:p>
          <a:p>
            <a:r>
              <a:rPr lang="en-US" dirty="0"/>
              <a:t>How do we ensure that indigent defendants receive constitutionally adequate</a:t>
            </a:r>
            <a:r>
              <a:rPr lang="en-US" baseline="0" dirty="0"/>
              <a:t> services? And why?</a:t>
            </a:r>
          </a:p>
          <a:p>
            <a:pPr marL="228600" indent="-228600">
              <a:buAutoNum type="arabicParenR"/>
            </a:pPr>
            <a:r>
              <a:rPr lang="en-US" baseline="0" dirty="0"/>
              <a:t>Meet minimum standards. ALL of the PDC standards are supported by research and input from stakeholders. Also supported by years of experience in public defense. ABA, NACDL, NLADA, NAPD and other State standards. What works; what doesn’t</a:t>
            </a:r>
          </a:p>
          <a:p>
            <a:r>
              <a:rPr lang="en-US" baseline="0" dirty="0"/>
              <a:t>2) You cannot improve what you cannot measure. </a:t>
            </a:r>
            <a:r>
              <a:rPr lang="en-US" dirty="0"/>
              <a:t>Data collection helps answer the most basic of queries – how are things going?</a:t>
            </a:r>
          </a:p>
          <a:p>
            <a:endParaRPr lang="en-US" dirty="0"/>
          </a:p>
          <a:p>
            <a:r>
              <a:rPr lang="en-US" dirty="0"/>
              <a:t>1. </a:t>
            </a:r>
            <a:r>
              <a:rPr lang="en-US" b="1" dirty="0"/>
              <a:t>What resources exist, and are they adequate? </a:t>
            </a:r>
            <a:r>
              <a:rPr lang="en-US" dirty="0"/>
              <a:t>Basic resources that can be expressed through data include overall funding, expenditures, staff size and composition, and attorney experience level. These data should be considered in context with other important resources that speak to capacity, such as training, office equipment and tools of the trade, such as on-line legal research.</a:t>
            </a:r>
          </a:p>
          <a:p>
            <a:r>
              <a:rPr lang="en-US" dirty="0"/>
              <a:t>2. </a:t>
            </a:r>
            <a:r>
              <a:rPr lang="en-US" b="1" dirty="0"/>
              <a:t>Attorney activities: what work is performed? </a:t>
            </a:r>
            <a:r>
              <a:rPr lang="en-US" dirty="0"/>
              <a:t>Case-related work activities include client contact, legal research, motion practice, investigation and in-court advocacy. Again, measurements of these case-related activities can be considered in context with non-case-related activities, such as training and professional development.</a:t>
            </a:r>
          </a:p>
          <a:p>
            <a:r>
              <a:rPr lang="en-US" dirty="0"/>
              <a:t>3. </a:t>
            </a:r>
            <a:r>
              <a:rPr lang="en-US" b="1" dirty="0"/>
              <a:t>Client outcomes: what do you do for your clients? </a:t>
            </a:r>
            <a:r>
              <a:rPr lang="en-US" dirty="0"/>
              <a:t>Basic client outcomes include case disposition (guilt or acquittal/dismissal) while more nuanced understandings consider life outcomes, client satisfaction, or whether clients plead to charges less severe than originally charged.</a:t>
            </a:r>
          </a:p>
          <a:p>
            <a:pPr marL="228600" indent="-228600">
              <a:buAutoNum type="arabicParenR"/>
            </a:pPr>
            <a:endParaRPr lang="en-US" dirty="0"/>
          </a:p>
          <a:p>
            <a:pPr marL="228600" indent="-228600">
              <a:buAutoNum type="arabicParenR"/>
            </a:pPr>
            <a:r>
              <a:rPr lang="en-US" dirty="0"/>
              <a:t>Financial assistance – supporting compliance. </a:t>
            </a:r>
          </a:p>
          <a:p>
            <a:pPr marL="228600" indent="-228600">
              <a:buAutoNum type="arabicParenR"/>
            </a:pPr>
            <a:r>
              <a:rPr lang="en-US" dirty="0"/>
              <a:t>Technical</a:t>
            </a:r>
            <a:r>
              <a:rPr lang="en-US" baseline="0" dirty="0"/>
              <a:t> assistance and legal training for lawyers</a:t>
            </a:r>
            <a:endParaRPr lang="en-US" dirty="0"/>
          </a:p>
        </p:txBody>
      </p:sp>
      <p:sp>
        <p:nvSpPr>
          <p:cNvPr id="4" name="Slide Number Placeholder 3"/>
          <p:cNvSpPr>
            <a:spLocks noGrp="1"/>
          </p:cNvSpPr>
          <p:nvPr>
            <p:ph type="sldNum" sz="quarter" idx="10"/>
          </p:nvPr>
        </p:nvSpPr>
        <p:spPr/>
        <p:txBody>
          <a:bodyPr/>
          <a:lstStyle/>
          <a:p>
            <a:fld id="{18E4A91D-80C2-4260-9919-1542EA467A89}" type="slidenum">
              <a:rPr lang="en-US" smtClean="0"/>
              <a:t>4</a:t>
            </a:fld>
            <a:endParaRPr lang="en-US"/>
          </a:p>
        </p:txBody>
      </p:sp>
    </p:spTree>
    <p:extLst>
      <p:ext uri="{BB962C8B-B14F-4D97-AF65-F5344CB8AC3E}">
        <p14:creationId xmlns:p14="http://schemas.microsoft.com/office/powerpoint/2010/main" val="2307280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Hiring</a:t>
            </a:r>
            <a:r>
              <a:rPr lang="en-US" baseline="0" dirty="0"/>
              <a:t> a defending attorney to handle first appearances</a:t>
            </a:r>
          </a:p>
          <a:p>
            <a:r>
              <a:rPr lang="en-US" baseline="0" dirty="0"/>
              <a:t>Purchasing video conferencing equipment for first appearances; upgrading current systems.</a:t>
            </a:r>
          </a:p>
          <a:p>
            <a:r>
              <a:rPr lang="en-US" baseline="0" dirty="0"/>
              <a:t>Remodeling private meeting space; soundproofing meeting rooms (esp. in jail)</a:t>
            </a:r>
          </a:p>
          <a:p>
            <a:endParaRPr lang="en-US" baseline="0" dirty="0"/>
          </a:p>
          <a:p>
            <a:r>
              <a:rPr lang="en-US" baseline="0" dirty="0"/>
              <a:t>Workloads: additional attorneys; social workers; administrative assistants, investigators</a:t>
            </a:r>
          </a:p>
          <a:p>
            <a:endParaRPr lang="en-US" baseline="0" dirty="0"/>
          </a:p>
          <a:p>
            <a:r>
              <a:rPr lang="en-US" dirty="0"/>
              <a:t>Resources:</a:t>
            </a:r>
            <a:r>
              <a:rPr lang="en-US" baseline="0" dirty="0"/>
              <a:t> Investigators, experts, immigration consultation, </a:t>
            </a:r>
            <a:r>
              <a:rPr lang="en-US" baseline="0" dirty="0" err="1"/>
              <a:t>westlaw</a:t>
            </a:r>
            <a:r>
              <a:rPr lang="en-US" baseline="0" dirty="0"/>
              <a:t> access (or other online research tools), CLEs and training, travel expenses</a:t>
            </a:r>
          </a:p>
          <a:p>
            <a:endParaRPr lang="en-US" baseline="0" dirty="0"/>
          </a:p>
          <a:p>
            <a:r>
              <a:rPr lang="en-US" baseline="0" dirty="0"/>
              <a:t>Technology upgrades: computers, case management software, software to review evidence, </a:t>
            </a:r>
            <a:r>
              <a:rPr lang="en-US" baseline="0" dirty="0" err="1"/>
              <a:t>WiFi</a:t>
            </a:r>
            <a:r>
              <a:rPr lang="en-US" baseline="0" dirty="0"/>
              <a:t> for PDs in courthouses</a:t>
            </a:r>
            <a:endParaRPr lang="en-US" dirty="0"/>
          </a:p>
        </p:txBody>
      </p:sp>
      <p:sp>
        <p:nvSpPr>
          <p:cNvPr id="4" name="Slide Number Placeholder 3"/>
          <p:cNvSpPr>
            <a:spLocks noGrp="1"/>
          </p:cNvSpPr>
          <p:nvPr>
            <p:ph type="sldNum" sz="quarter" idx="10"/>
          </p:nvPr>
        </p:nvSpPr>
        <p:spPr/>
        <p:txBody>
          <a:bodyPr/>
          <a:lstStyle/>
          <a:p>
            <a:fld id="{18E4A91D-80C2-4260-9919-1542EA467A89}" type="slidenum">
              <a:rPr lang="en-US" smtClean="0"/>
              <a:t>5</a:t>
            </a:fld>
            <a:endParaRPr lang="en-US"/>
          </a:p>
        </p:txBody>
      </p:sp>
    </p:spTree>
    <p:extLst>
      <p:ext uri="{BB962C8B-B14F-4D97-AF65-F5344CB8AC3E}">
        <p14:creationId xmlns:p14="http://schemas.microsoft.com/office/powerpoint/2010/main" val="1516969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Compliance; Compliant? – Looking to the future. Indigent defense</a:t>
            </a:r>
            <a:r>
              <a:rPr lang="en-US" baseline="0" dirty="0"/>
              <a:t> financial assistance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18E4A91D-80C2-4260-9919-1542EA467A89}" type="slidenum">
              <a:rPr lang="en-US" smtClean="0"/>
              <a:t>6</a:t>
            </a:fld>
            <a:endParaRPr lang="en-US"/>
          </a:p>
        </p:txBody>
      </p:sp>
    </p:spTree>
    <p:extLst>
      <p:ext uri="{BB962C8B-B14F-4D97-AF65-F5344CB8AC3E}">
        <p14:creationId xmlns:p14="http://schemas.microsoft.com/office/powerpoint/2010/main" val="2021379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What were they used IDG funds for? What will they be used for?</a:t>
            </a:r>
          </a:p>
          <a:p>
            <a:r>
              <a:rPr lang="en-US" baseline="0" dirty="0"/>
              <a:t>What kind of compliance proposals did we see? </a:t>
            </a:r>
          </a:p>
          <a:p>
            <a:r>
              <a:rPr lang="en-US" baseline="0" dirty="0"/>
              <a:t>What are the statutory requirements? Define compliance proposal.</a:t>
            </a:r>
          </a:p>
          <a:p>
            <a:endParaRPr lang="en-US" baseline="0" dirty="0"/>
          </a:p>
          <a:p>
            <a:r>
              <a:rPr lang="en-US" baseline="0" dirty="0"/>
              <a:t>Usage of funds:</a:t>
            </a:r>
            <a:br>
              <a:rPr lang="en-US" baseline="0" dirty="0"/>
            </a:br>
            <a:r>
              <a:rPr lang="en-US" baseline="0" dirty="0"/>
              <a:t>attorneys, social workers, investigators, legal secretaries, PD  assistant at courthouse</a:t>
            </a:r>
          </a:p>
          <a:p>
            <a:r>
              <a:rPr lang="en-US" baseline="0" dirty="0"/>
              <a:t>IT support</a:t>
            </a:r>
          </a:p>
          <a:p>
            <a:r>
              <a:rPr lang="en-US" baseline="0" dirty="0"/>
              <a:t>Increased salaries and compensation to retain qualified attorneys</a:t>
            </a:r>
          </a:p>
          <a:p>
            <a:r>
              <a:rPr lang="en-US" baseline="0" dirty="0"/>
              <a:t>First appearances: supplying a full-time attorney; purchasing video equipment</a:t>
            </a:r>
          </a:p>
          <a:p>
            <a:r>
              <a:rPr lang="en-US" baseline="0" dirty="0"/>
              <a:t>PD conference room</a:t>
            </a:r>
          </a:p>
          <a:p>
            <a:r>
              <a:rPr lang="en-US" baseline="0" dirty="0"/>
              <a:t>Immigration attorney for consultations</a:t>
            </a:r>
          </a:p>
          <a:p>
            <a:r>
              <a:rPr lang="en-US" baseline="0" dirty="0"/>
              <a:t>Transcripts ordered by the PD</a:t>
            </a:r>
          </a:p>
          <a:p>
            <a:r>
              <a:rPr lang="en-US" baseline="0" dirty="0"/>
              <a:t>Conflict attorney fees that have been increasing</a:t>
            </a:r>
          </a:p>
          <a:p>
            <a:r>
              <a:rPr lang="en-US" baseline="0" dirty="0"/>
              <a:t>Travel (Utah to meet clients; to county seat for a rural county)</a:t>
            </a:r>
          </a:p>
          <a:p>
            <a:r>
              <a:rPr lang="en-US" baseline="0" dirty="0"/>
              <a:t>Legal software for time tracking, accountability, legal research; case management software</a:t>
            </a:r>
          </a:p>
          <a:p>
            <a:r>
              <a:rPr lang="en-US" baseline="0" dirty="0"/>
              <a:t>Health insurance</a:t>
            </a:r>
          </a:p>
          <a:p>
            <a:r>
              <a:rPr lang="en-US" baseline="0" dirty="0"/>
              <a:t>Polygraph for Defense counsel in preparation for case; evaluations</a:t>
            </a:r>
          </a:p>
          <a:p>
            <a:r>
              <a:rPr lang="en-US" baseline="0" dirty="0"/>
              <a:t>Resources materials for attorney like a field sobriety test manual</a:t>
            </a:r>
          </a:p>
          <a:p>
            <a:r>
              <a:rPr lang="en-US" baseline="0" dirty="0"/>
              <a:t>Bar fees</a:t>
            </a:r>
          </a:p>
          <a:p>
            <a:r>
              <a:rPr lang="en-US" baseline="0" dirty="0"/>
              <a:t>CLE and training</a:t>
            </a:r>
          </a:p>
          <a:p>
            <a:r>
              <a:rPr lang="en-US" baseline="0" dirty="0"/>
              <a:t>Office supplies – furniture; better equipment</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IDG Accounting</a:t>
            </a:r>
            <a:r>
              <a:rPr lang="en-US" sz="1200" kern="1200" baseline="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and Compliance Proposals – Let’s take a look at Ada County (groan …..)</a:t>
            </a:r>
            <a:endParaRPr lang="en-US" sz="1200" kern="1200" dirty="0">
              <a:solidFill>
                <a:schemeClr val="tx1"/>
              </a:solidFill>
              <a:effectLst/>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18E4A91D-80C2-4260-9919-1542EA467A89}" type="slidenum">
              <a:rPr lang="en-US" smtClean="0"/>
              <a:t>7</a:t>
            </a:fld>
            <a:endParaRPr lang="en-US"/>
          </a:p>
        </p:txBody>
      </p:sp>
    </p:spTree>
    <p:extLst>
      <p:ext uri="{BB962C8B-B14F-4D97-AF65-F5344CB8AC3E}">
        <p14:creationId xmlns:p14="http://schemas.microsoft.com/office/powerpoint/2010/main" val="968073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E4A91D-80C2-4260-9919-1542EA467A89}" type="slidenum">
              <a:rPr lang="en-US" smtClean="0"/>
              <a:t>8</a:t>
            </a:fld>
            <a:endParaRPr lang="en-US"/>
          </a:p>
        </p:txBody>
      </p:sp>
    </p:spTree>
    <p:extLst>
      <p:ext uri="{BB962C8B-B14F-4D97-AF65-F5344CB8AC3E}">
        <p14:creationId xmlns:p14="http://schemas.microsoft.com/office/powerpoint/2010/main" val="3537898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much of the IDGs</a:t>
            </a:r>
            <a:r>
              <a:rPr lang="en-US" baseline="0" dirty="0"/>
              <a:t> were used at the time of grant application? </a:t>
            </a:r>
          </a:p>
          <a:p>
            <a:endParaRPr lang="en-US" baseline="0" dirty="0"/>
          </a:p>
          <a:p>
            <a:r>
              <a:rPr lang="en-US" baseline="0" dirty="0"/>
              <a:t>Statistics from the FY2019 Grant Applications </a:t>
            </a:r>
          </a:p>
          <a:p>
            <a:r>
              <a:rPr lang="en-US" baseline="0" dirty="0"/>
              <a:t>At time of applications: $4,207,599.61 disbursed.</a:t>
            </a:r>
          </a:p>
          <a:p>
            <a:r>
              <a:rPr lang="en-US" baseline="0" dirty="0"/>
              <a:t>$2,076,908.68 used (May 1 is halfway through the year)</a:t>
            </a:r>
          </a:p>
          <a:p>
            <a:r>
              <a:rPr lang="en-US" baseline="0" dirty="0"/>
              <a:t>$2,130,690.93 remaining</a:t>
            </a:r>
          </a:p>
          <a:p>
            <a:r>
              <a:rPr lang="en-US" baseline="0" dirty="0"/>
              <a:t>Anticipate about $1,000,000 remaining, but most of that is from one county who has a remodeling project on the horizon that will use up all of that money.</a:t>
            </a:r>
          </a:p>
          <a:p>
            <a:endParaRPr lang="en-US" baseline="0" dirty="0"/>
          </a:p>
          <a:p>
            <a:r>
              <a:rPr lang="en-US" baseline="0" dirty="0"/>
              <a:t>PDC anticipates more funds will be needed as workload standard is implemented.</a:t>
            </a:r>
          </a:p>
          <a:p>
            <a:endParaRPr lang="en-US" baseline="0" dirty="0"/>
          </a:p>
          <a:p>
            <a:r>
              <a:rPr lang="en-US" dirty="0"/>
              <a:t>Funding in context</a:t>
            </a:r>
          </a:p>
          <a:p>
            <a:r>
              <a:rPr lang="en-US" dirty="0"/>
              <a:t>IDE: FY2017 $35,071,969.72</a:t>
            </a:r>
          </a:p>
          <a:p>
            <a:r>
              <a:rPr lang="en-US" dirty="0"/>
              <a:t>Counties: $30,691,559.97</a:t>
            </a:r>
          </a:p>
          <a:p>
            <a:r>
              <a:rPr lang="en-US" dirty="0"/>
              <a:t>State</a:t>
            </a:r>
            <a:r>
              <a:rPr lang="en-US" baseline="0" dirty="0"/>
              <a:t> (not including SAPD): $4,380,409.75 (12.5%)</a:t>
            </a:r>
          </a:p>
          <a:p>
            <a:r>
              <a:rPr lang="en-US" baseline="0" dirty="0"/>
              <a:t>ELF FY2017 approved: approx. $250,000</a:t>
            </a:r>
          </a:p>
          <a:p>
            <a:r>
              <a:rPr lang="en-US" baseline="0" dirty="0"/>
              <a:t>ELF FY2017 disbursed: $126,988.24 in 2017 and $48,619.90 in 2018 that had </a:t>
            </a:r>
            <a:r>
              <a:rPr lang="en-US" baseline="0"/>
              <a:t>been encumbered</a:t>
            </a:r>
            <a:endParaRPr lang="en-US" baseline="0" dirty="0"/>
          </a:p>
          <a:p>
            <a:endParaRPr lang="en-US" baseline="0" dirty="0"/>
          </a:p>
          <a:p>
            <a:r>
              <a:rPr lang="en-US" baseline="0" dirty="0"/>
              <a:t>FY2018 Anticipated Expenditures – </a:t>
            </a:r>
          </a:p>
          <a:p>
            <a:r>
              <a:rPr lang="en-US" baseline="0" dirty="0"/>
              <a:t>Counties: $33,046,154.40</a:t>
            </a:r>
          </a:p>
          <a:p>
            <a:r>
              <a:rPr lang="en-US" baseline="0" dirty="0"/>
              <a:t>State: $4,207,599.61 – plus ELF ($359,799.89 approved; only $33,029 disbursed. Some closed without any monies paid out = $75,320.30.) and training ($110,000+)</a:t>
            </a:r>
          </a:p>
          <a:p>
            <a:endParaRPr lang="en-US" baseline="0" dirty="0"/>
          </a:p>
          <a:p>
            <a:r>
              <a:rPr lang="en-US" baseline="0" dirty="0"/>
              <a:t>FY2019 IDG Max: $4,452,560.41</a:t>
            </a:r>
          </a:p>
          <a:p>
            <a:r>
              <a:rPr lang="en-US" baseline="0" dirty="0"/>
              <a:t>FY2020 IDG Max if statute remains same: $4,751,763.54</a:t>
            </a:r>
          </a:p>
          <a:p>
            <a:r>
              <a:rPr lang="en-US" baseline="0" dirty="0"/>
              <a:t>FY2019 ELF approved (including remaining balance from FY2018 ELF awards): $284,500</a:t>
            </a:r>
          </a:p>
          <a:p>
            <a:endParaRPr lang="en-US" baseline="0" dirty="0"/>
          </a:p>
          <a:p>
            <a:r>
              <a:rPr lang="en-US" baseline="0" dirty="0"/>
              <a:t>The future:</a:t>
            </a:r>
          </a:p>
          <a:p>
            <a:r>
              <a:rPr lang="en-US" baseline="0" dirty="0"/>
              <a:t>Future increases of state funding will only come in response to county leaders making the case:</a:t>
            </a:r>
            <a:br>
              <a:rPr lang="en-US" baseline="0" dirty="0"/>
            </a:br>
            <a:r>
              <a:rPr lang="en-US" baseline="0" dirty="0"/>
              <a:t>-indigent defense grant accounting</a:t>
            </a:r>
          </a:p>
          <a:p>
            <a:r>
              <a:rPr lang="en-US" baseline="0" dirty="0"/>
              <a:t>-County needs for compliance</a:t>
            </a:r>
          </a:p>
          <a:p>
            <a:r>
              <a:rPr lang="en-US" baseline="0" dirty="0"/>
              <a:t>-Communicating with legislators</a:t>
            </a:r>
          </a:p>
          <a:p>
            <a:endParaRPr lang="en-US" baseline="0" dirty="0"/>
          </a:p>
          <a:p>
            <a:r>
              <a:rPr lang="en-US" baseline="0" dirty="0"/>
              <a:t>TWO very important pieces of data collection:</a:t>
            </a:r>
          </a:p>
          <a:p>
            <a:r>
              <a:rPr lang="en-US" baseline="0" dirty="0"/>
              <a:t>IDG applications: compliance proposals and indigent defense expenditure reports</a:t>
            </a:r>
          </a:p>
          <a:p>
            <a:r>
              <a:rPr lang="en-US" baseline="0" dirty="0"/>
              <a:t>Annual Reports of defending attorneys</a:t>
            </a:r>
          </a:p>
          <a:p>
            <a:endParaRPr lang="en-US" baseline="0" dirty="0"/>
          </a:p>
          <a:p>
            <a:r>
              <a:rPr lang="en-US" baseline="0" dirty="0"/>
              <a:t>Workload study will give us some data</a:t>
            </a:r>
          </a:p>
          <a:p>
            <a:endParaRPr lang="en-US" baseline="0" dirty="0"/>
          </a:p>
        </p:txBody>
      </p:sp>
      <p:sp>
        <p:nvSpPr>
          <p:cNvPr id="4" name="Slide Number Placeholder 3"/>
          <p:cNvSpPr>
            <a:spLocks noGrp="1"/>
          </p:cNvSpPr>
          <p:nvPr>
            <p:ph type="sldNum" sz="quarter" idx="10"/>
          </p:nvPr>
        </p:nvSpPr>
        <p:spPr/>
        <p:txBody>
          <a:bodyPr/>
          <a:lstStyle/>
          <a:p>
            <a:fld id="{18E4A91D-80C2-4260-9919-1542EA467A89}" type="slidenum">
              <a:rPr lang="en-US" smtClean="0"/>
              <a:t>9</a:t>
            </a:fld>
            <a:endParaRPr lang="en-US"/>
          </a:p>
        </p:txBody>
      </p:sp>
    </p:spTree>
    <p:extLst>
      <p:ext uri="{BB962C8B-B14F-4D97-AF65-F5344CB8AC3E}">
        <p14:creationId xmlns:p14="http://schemas.microsoft.com/office/powerpoint/2010/main" val="4034102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fld id="{1160EA64-D806-43AC-9DF2-F8C432F32B4C}" type="datetimeFigureOut">
              <a:rPr lang="en-US" smtClean="0"/>
              <a:t>6/7/18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pPr/>
              <a:t>‹#›</a:t>
            </a:fld>
            <a:endParaRPr lang="en-US" dirty="0"/>
          </a:p>
        </p:txBody>
      </p:sp>
      <p:sp>
        <p:nvSpPr>
          <p:cNvPr id="11" name="Rectangle 10"/>
          <p:cNvSpPr/>
          <p:nvPr/>
        </p:nvSpPr>
        <p:spPr>
          <a:xfrm>
            <a:off x="11292840" y="0"/>
            <a:ext cx="91440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61294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6/7/18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089809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6/7/18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29981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35298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70A7B3-6521-4DCA-87E5-044747A908C1}" type="datetimeFigureOut">
              <a:rPr lang="en-US" smtClean="0"/>
              <a:t>6/7/18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904107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6/7/18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
        <p:nvSpPr>
          <p:cNvPr id="8" name="Rectangle 7"/>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09196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134690-1557-4C89-A502-4959FE7FAD70}" type="datetimeFigureOut">
              <a:rPr lang="en-US" smtClean="0"/>
              <a:t>6/7/18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024122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21606"/>
            <a:ext cx="4480560" cy="731520"/>
          </a:xfrm>
        </p:spPr>
        <p:txBody>
          <a:bodyPr anchor="b">
            <a:normAutofit/>
          </a:bodyPr>
          <a:lstStyle>
            <a:lvl1pPr marL="0" indent="0">
              <a:spcBef>
                <a:spcPts val="0"/>
              </a:spcBef>
              <a:buNone/>
              <a:defRPr sz="2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3"/>
          </p:nvPr>
        </p:nvSpPr>
        <p:spPr>
          <a:xfrm>
            <a:off x="6126480" y="1721606"/>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6/7/18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29129830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6/7/18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4174581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6/7/18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579907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1"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1BE4249-C0D0-4B06-8692-E8BB871AF643}" type="datetimeFigureOut">
              <a:rPr lang="en-US" smtClean="0"/>
              <a:t>6/7/18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035095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42B0DB6-F5C7-45FB-8CF3-31B45F9C2DAC}" type="datetimeFigureOut">
              <a:rPr lang="en-US" smtClean="0"/>
              <a:t>6/7/18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352755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62393"/>
            <a:ext cx="9692640" cy="1428929"/>
          </a:xfrm>
          <a:prstGeom prst="rect">
            <a:avLst/>
          </a:prstGeom>
        </p:spPr>
        <p:txBody>
          <a:bodyPr vert="horz" lIns="91440" tIns="27432"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100" b="0">
                <a:solidFill>
                  <a:schemeClr val="tx2">
                    <a:lumMod val="40000"/>
                    <a:lumOff val="60000"/>
                  </a:schemeClr>
                </a:solidFill>
              </a:defRPr>
            </a:lvl1pPr>
          </a:lstStyle>
          <a:p>
            <a:fld id="{1160EA64-D806-43AC-9DF2-F8C432F32B4C}" type="datetimeFigureOut">
              <a:rPr lang="en-US" smtClean="0"/>
              <a:t>6/7/18</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100">
                <a:solidFill>
                  <a:schemeClr val="tx2">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latin typeface="+mj-lt"/>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758817295"/>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hf sldNum="0" hdr="0" ftr="0" dt="0"/>
  <p:txStyles>
    <p:title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slide" Target="slide21.xml"/><Relationship Id="rId4" Type="http://schemas.openxmlformats.org/officeDocument/2006/relationships/slide" Target="slide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3.tmp"/></Relationships>
</file>

<file path=ppt/slides/_rels/slide18.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5.tm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6.tmp"/></Relationships>
</file>

<file path=ppt/slides/_rels/slide21.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tmp"/><Relationship Id="rId3" Type="http://schemas.openxmlformats.org/officeDocument/2006/relationships/image" Target="../media/image5.tmp"/><Relationship Id="rId7" Type="http://schemas.openxmlformats.org/officeDocument/2006/relationships/image" Target="../media/image9.tmp"/><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8.tmp"/><Relationship Id="rId5" Type="http://schemas.openxmlformats.org/officeDocument/2006/relationships/image" Target="../media/image7.tmp"/><Relationship Id="rId4" Type="http://schemas.openxmlformats.org/officeDocument/2006/relationships/image" Target="../media/image6.tmp"/></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Working together to Achieve The Promise Of Quality Public Defense</a:t>
            </a:r>
          </a:p>
        </p:txBody>
      </p:sp>
      <p:sp>
        <p:nvSpPr>
          <p:cNvPr id="3" name="Subtitle 2"/>
          <p:cNvSpPr>
            <a:spLocks noGrp="1"/>
          </p:cNvSpPr>
          <p:nvPr>
            <p:ph type="subTitle" idx="1"/>
          </p:nvPr>
        </p:nvSpPr>
        <p:spPr/>
        <p:txBody>
          <a:bodyPr>
            <a:normAutofit/>
          </a:bodyPr>
          <a:lstStyle/>
          <a:p>
            <a:r>
              <a:rPr lang="en-US" dirty="0"/>
              <a:t>Idaho State Public Defense Commission</a:t>
            </a:r>
          </a:p>
          <a:p>
            <a:r>
              <a:rPr lang="en-US" dirty="0"/>
              <a:t>Update to the Idaho Association of Counties</a:t>
            </a:r>
          </a:p>
          <a:p>
            <a:r>
              <a:rPr lang="en-US" dirty="0"/>
              <a:t>June 6, 2018</a:t>
            </a:r>
          </a:p>
        </p:txBody>
      </p:sp>
    </p:spTree>
    <p:extLst>
      <p:ext uri="{BB962C8B-B14F-4D97-AF65-F5344CB8AC3E}">
        <p14:creationId xmlns:p14="http://schemas.microsoft.com/office/powerpoint/2010/main" val="2894910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487" y="262393"/>
            <a:ext cx="10502025" cy="1428929"/>
          </a:xfrm>
        </p:spPr>
        <p:txBody>
          <a:bodyPr>
            <a:normAutofit/>
          </a:bodyPr>
          <a:lstStyle/>
          <a:p>
            <a:r>
              <a:rPr lang="en-US" sz="3600" dirty="0"/>
              <a:t>Step-by-Step Guide to Compliance</a:t>
            </a:r>
          </a:p>
        </p:txBody>
      </p:sp>
      <p:sp>
        <p:nvSpPr>
          <p:cNvPr id="3" name="Content Placeholder 2"/>
          <p:cNvSpPr>
            <a:spLocks noGrp="1"/>
          </p:cNvSpPr>
          <p:nvPr>
            <p:ph idx="1"/>
          </p:nvPr>
        </p:nvSpPr>
        <p:spPr/>
        <p:txBody>
          <a:bodyPr>
            <a:normAutofit/>
          </a:bodyPr>
          <a:lstStyle/>
          <a:p>
            <a:r>
              <a:rPr lang="en-US" sz="3600" dirty="0"/>
              <a:t>Assessing Compliance</a:t>
            </a:r>
          </a:p>
        </p:txBody>
      </p:sp>
      <p:pic>
        <p:nvPicPr>
          <p:cNvPr id="6" name="Picture 5"/>
          <p:cNvPicPr>
            <a:picLocks noChangeAspect="1"/>
          </p:cNvPicPr>
          <p:nvPr/>
        </p:nvPicPr>
        <p:blipFill>
          <a:blip r:embed="rId3"/>
          <a:stretch>
            <a:fillRect/>
          </a:stretch>
        </p:blipFill>
        <p:spPr>
          <a:xfrm>
            <a:off x="1027522" y="2561958"/>
            <a:ext cx="9021451" cy="4065222"/>
          </a:xfrm>
          <a:prstGeom prst="rect">
            <a:avLst/>
          </a:prstGeom>
        </p:spPr>
      </p:pic>
    </p:spTree>
    <p:extLst>
      <p:ext uri="{BB962C8B-B14F-4D97-AF65-F5344CB8AC3E}">
        <p14:creationId xmlns:p14="http://schemas.microsoft.com/office/powerpoint/2010/main" val="329838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990" y="262393"/>
            <a:ext cx="10586522" cy="1428929"/>
          </a:xfrm>
        </p:spPr>
        <p:txBody>
          <a:bodyPr/>
          <a:lstStyle/>
          <a:p>
            <a:r>
              <a:rPr lang="en-US" dirty="0"/>
              <a:t>Step-by-Step Guide to Compliance</a:t>
            </a:r>
          </a:p>
        </p:txBody>
      </p:sp>
      <p:sp>
        <p:nvSpPr>
          <p:cNvPr id="3" name="Content Placeholder 2"/>
          <p:cNvSpPr>
            <a:spLocks noGrp="1"/>
          </p:cNvSpPr>
          <p:nvPr>
            <p:ph idx="1"/>
          </p:nvPr>
        </p:nvSpPr>
        <p:spPr/>
        <p:txBody>
          <a:bodyPr>
            <a:normAutofit/>
          </a:bodyPr>
          <a:lstStyle/>
          <a:p>
            <a:r>
              <a:rPr lang="en-US" sz="3200" dirty="0"/>
              <a:t>Compliance</a:t>
            </a:r>
          </a:p>
          <a:p>
            <a:r>
              <a:rPr lang="en-US" sz="3200" dirty="0"/>
              <a:t>Non-Compliance</a:t>
            </a:r>
          </a:p>
          <a:p>
            <a:r>
              <a:rPr lang="en-US" sz="3200" dirty="0"/>
              <a:t>Enforcement date: March 31</a:t>
            </a:r>
          </a:p>
          <a:p>
            <a:r>
              <a:rPr lang="en-US" sz="3200" dirty="0"/>
              <a:t>Barriers</a:t>
            </a:r>
          </a:p>
          <a:p>
            <a:r>
              <a:rPr lang="en-US" sz="3200" dirty="0"/>
              <a:t>OMG! The PDC has designated a deficiency for our county?!?! What does this mean? What do we do?</a:t>
            </a:r>
          </a:p>
        </p:txBody>
      </p:sp>
    </p:spTree>
    <p:extLst>
      <p:ext uri="{BB962C8B-B14F-4D97-AF65-F5344CB8AC3E}">
        <p14:creationId xmlns:p14="http://schemas.microsoft.com/office/powerpoint/2010/main" val="38760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206" y="262393"/>
            <a:ext cx="10530306" cy="1428929"/>
          </a:xfrm>
        </p:spPr>
        <p:txBody>
          <a:bodyPr>
            <a:normAutofit/>
          </a:bodyPr>
          <a:lstStyle/>
          <a:p>
            <a:r>
              <a:rPr lang="en-US" sz="3600" dirty="0"/>
              <a:t>Step-by-Step Guide to Financial Assistance</a:t>
            </a:r>
          </a:p>
        </p:txBody>
      </p:sp>
      <p:sp>
        <p:nvSpPr>
          <p:cNvPr id="3" name="Content Placeholder 2"/>
          <p:cNvSpPr>
            <a:spLocks noGrp="1"/>
          </p:cNvSpPr>
          <p:nvPr>
            <p:ph idx="1"/>
          </p:nvPr>
        </p:nvSpPr>
        <p:spPr/>
        <p:txBody>
          <a:bodyPr>
            <a:normAutofit/>
          </a:bodyPr>
          <a:lstStyle/>
          <a:p>
            <a:r>
              <a:rPr lang="en-US" sz="3600" dirty="0"/>
              <a:t>Tracking the IDG</a:t>
            </a:r>
          </a:p>
          <a:p>
            <a:r>
              <a:rPr lang="en-US" sz="3600" dirty="0">
                <a:hlinkClick r:id="rId3" action="ppaction://hlinksldjump"/>
              </a:rPr>
              <a:t>Plan</a:t>
            </a:r>
            <a:r>
              <a:rPr lang="en-US" sz="3600" dirty="0"/>
              <a:t> to meet Standards</a:t>
            </a:r>
          </a:p>
          <a:p>
            <a:r>
              <a:rPr lang="en-US" sz="3600" dirty="0"/>
              <a:t>What is “</a:t>
            </a:r>
            <a:r>
              <a:rPr lang="en-US" sz="3600" dirty="0">
                <a:hlinkClick r:id="rId4" action="ppaction://hlinksldjump"/>
              </a:rPr>
              <a:t>Local Share</a:t>
            </a:r>
            <a:r>
              <a:rPr lang="en-US" sz="3600" dirty="0"/>
              <a:t>?”</a:t>
            </a:r>
          </a:p>
          <a:p>
            <a:r>
              <a:rPr lang="en-US" sz="3600" dirty="0"/>
              <a:t>What is “</a:t>
            </a:r>
            <a:r>
              <a:rPr lang="en-US" sz="3600" dirty="0">
                <a:hlinkClick r:id="rId5" action="ppaction://hlinksldjump"/>
              </a:rPr>
              <a:t>Cost Analysis</a:t>
            </a:r>
            <a:r>
              <a:rPr lang="en-US" sz="3600" dirty="0"/>
              <a:t>?”</a:t>
            </a:r>
          </a:p>
          <a:p>
            <a:r>
              <a:rPr lang="en-US" sz="3600" dirty="0"/>
              <a:t>What if the IDG is not enough?</a:t>
            </a:r>
          </a:p>
          <a:p>
            <a:endParaRPr lang="en-US" sz="3600" dirty="0"/>
          </a:p>
        </p:txBody>
      </p:sp>
    </p:spTree>
    <p:extLst>
      <p:ext uri="{BB962C8B-B14F-4D97-AF65-F5344CB8AC3E}">
        <p14:creationId xmlns:p14="http://schemas.microsoft.com/office/powerpoint/2010/main" val="40994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Indigent Defense Standards</a:t>
            </a:r>
          </a:p>
        </p:txBody>
      </p:sp>
      <p:sp>
        <p:nvSpPr>
          <p:cNvPr id="3" name="Content Placeholder 2"/>
          <p:cNvSpPr>
            <a:spLocks noGrp="1"/>
          </p:cNvSpPr>
          <p:nvPr>
            <p:ph idx="1"/>
          </p:nvPr>
        </p:nvSpPr>
        <p:spPr/>
        <p:txBody>
          <a:bodyPr>
            <a:normAutofit/>
          </a:bodyPr>
          <a:lstStyle/>
          <a:p>
            <a:r>
              <a:rPr lang="en-US" sz="3200" dirty="0"/>
              <a:t>Idaho’s Principles of an Indigent Defense Delivery System</a:t>
            </a:r>
          </a:p>
          <a:p>
            <a:r>
              <a:rPr lang="en-US" sz="3200" dirty="0"/>
              <a:t>Enforceable Standards</a:t>
            </a:r>
          </a:p>
          <a:p>
            <a:r>
              <a:rPr lang="en-US" sz="3200" dirty="0"/>
              <a:t>Current Standards </a:t>
            </a:r>
          </a:p>
          <a:p>
            <a:r>
              <a:rPr lang="en-US" sz="3200" dirty="0"/>
              <a:t>Standards in creation</a:t>
            </a:r>
          </a:p>
          <a:p>
            <a:r>
              <a:rPr lang="en-US" sz="3200" dirty="0"/>
              <a:t>The future Standards</a:t>
            </a:r>
          </a:p>
        </p:txBody>
      </p:sp>
    </p:spTree>
    <p:extLst>
      <p:ext uri="{BB962C8B-B14F-4D97-AF65-F5344CB8AC3E}">
        <p14:creationId xmlns:p14="http://schemas.microsoft.com/office/powerpoint/2010/main" val="237202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Negotiated Rulemaking</a:t>
            </a:r>
          </a:p>
        </p:txBody>
      </p:sp>
      <p:sp>
        <p:nvSpPr>
          <p:cNvPr id="3" name="Content Placeholder 2"/>
          <p:cNvSpPr>
            <a:spLocks noGrp="1"/>
          </p:cNvSpPr>
          <p:nvPr>
            <p:ph idx="1"/>
          </p:nvPr>
        </p:nvSpPr>
        <p:spPr/>
        <p:txBody>
          <a:bodyPr>
            <a:normAutofit/>
          </a:bodyPr>
          <a:lstStyle/>
          <a:p>
            <a:r>
              <a:rPr lang="en-US" sz="3200" dirty="0"/>
              <a:t>Town Hall Meetings</a:t>
            </a:r>
          </a:p>
          <a:p>
            <a:r>
              <a:rPr lang="en-US" sz="3200" dirty="0"/>
              <a:t>Negotiated Rulemaking Meetings</a:t>
            </a:r>
          </a:p>
          <a:p>
            <a:r>
              <a:rPr lang="en-US" sz="3200" dirty="0"/>
              <a:t>Participation Deadline: August 10, 2018</a:t>
            </a:r>
          </a:p>
          <a:p>
            <a:r>
              <a:rPr lang="en-US" sz="3200" dirty="0"/>
              <a:t>Public Hearings</a:t>
            </a:r>
          </a:p>
          <a:p>
            <a:r>
              <a:rPr lang="en-US" sz="3200" dirty="0"/>
              <a:t>Comments Deadline: Nov. 3, 2018</a:t>
            </a:r>
          </a:p>
        </p:txBody>
      </p:sp>
    </p:spTree>
    <p:extLst>
      <p:ext uri="{BB962C8B-B14F-4D97-AF65-F5344CB8AC3E}">
        <p14:creationId xmlns:p14="http://schemas.microsoft.com/office/powerpoint/2010/main" val="411578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Other upcoming items …</a:t>
            </a:r>
          </a:p>
        </p:txBody>
      </p:sp>
      <p:sp>
        <p:nvSpPr>
          <p:cNvPr id="3" name="Content Placeholder 2"/>
          <p:cNvSpPr>
            <a:spLocks noGrp="1"/>
          </p:cNvSpPr>
          <p:nvPr>
            <p:ph idx="1"/>
          </p:nvPr>
        </p:nvSpPr>
        <p:spPr/>
        <p:txBody>
          <a:bodyPr>
            <a:normAutofit/>
          </a:bodyPr>
          <a:lstStyle/>
          <a:p>
            <a:r>
              <a:rPr lang="en-US" sz="3200" dirty="0"/>
              <a:t>New Commission members</a:t>
            </a:r>
          </a:p>
          <a:p>
            <a:r>
              <a:rPr lang="en-US" sz="3200" dirty="0"/>
              <a:t>Prosecutor’s role in public defense</a:t>
            </a:r>
          </a:p>
          <a:p>
            <a:r>
              <a:rPr lang="en-US" sz="3200" dirty="0"/>
              <a:t>The term “grant”</a:t>
            </a:r>
          </a:p>
          <a:p>
            <a:r>
              <a:rPr lang="en-US" sz="3200" dirty="0"/>
              <a:t>Cap on IDG amounts expires</a:t>
            </a:r>
          </a:p>
          <a:p>
            <a:r>
              <a:rPr lang="en-US" sz="3200" dirty="0"/>
              <a:t>Case Management Software</a:t>
            </a:r>
          </a:p>
        </p:txBody>
      </p:sp>
    </p:spTree>
    <p:extLst>
      <p:ext uri="{BB962C8B-B14F-4D97-AF65-F5344CB8AC3E}">
        <p14:creationId xmlns:p14="http://schemas.microsoft.com/office/powerpoint/2010/main" val="12430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181601" y="1371600"/>
            <a:ext cx="6172201" cy="5181600"/>
          </a:xfrm>
        </p:spPr>
        <p:txBody>
          <a:bodyPr/>
          <a:lstStyle/>
          <a:p>
            <a:pPr marL="0" indent="0" algn="ctr">
              <a:lnSpc>
                <a:spcPct val="150000"/>
              </a:lnSpc>
              <a:spcBef>
                <a:spcPts val="0"/>
              </a:spcBef>
              <a:buNone/>
            </a:pPr>
            <a:r>
              <a:rPr lang="en-US" b="1" dirty="0"/>
              <a:t>Kimberly J. Simmons</a:t>
            </a:r>
          </a:p>
          <a:p>
            <a:pPr marL="0" indent="0" algn="ctr">
              <a:lnSpc>
                <a:spcPct val="150000"/>
              </a:lnSpc>
              <a:spcBef>
                <a:spcPts val="0"/>
              </a:spcBef>
              <a:buNone/>
            </a:pPr>
            <a:r>
              <a:rPr lang="en-US" i="1" dirty="0"/>
              <a:t>Executive Director</a:t>
            </a:r>
          </a:p>
          <a:p>
            <a:pPr marL="0" indent="0" algn="ctr">
              <a:lnSpc>
                <a:spcPct val="150000"/>
              </a:lnSpc>
              <a:spcBef>
                <a:spcPts val="0"/>
              </a:spcBef>
              <a:buNone/>
            </a:pPr>
            <a:r>
              <a:rPr lang="en-US" b="1" dirty="0"/>
              <a:t>Idaho State Public Defense Commission</a:t>
            </a:r>
          </a:p>
          <a:p>
            <a:pPr marL="0" indent="0" algn="ctr">
              <a:lnSpc>
                <a:spcPct val="150000"/>
              </a:lnSpc>
              <a:spcBef>
                <a:spcPts val="0"/>
              </a:spcBef>
              <a:buNone/>
            </a:pPr>
            <a:r>
              <a:rPr lang="en-US" dirty="0"/>
              <a:t>816 West Bannock St., Suite 201</a:t>
            </a:r>
          </a:p>
          <a:p>
            <a:pPr marL="0" indent="0" algn="ctr">
              <a:lnSpc>
                <a:spcPct val="150000"/>
              </a:lnSpc>
              <a:spcBef>
                <a:spcPts val="0"/>
              </a:spcBef>
              <a:buNone/>
            </a:pPr>
            <a:r>
              <a:rPr lang="en-US" dirty="0"/>
              <a:t>Boise, ID 83702</a:t>
            </a:r>
          </a:p>
          <a:p>
            <a:pPr marL="0" indent="0" algn="ctr">
              <a:lnSpc>
                <a:spcPct val="150000"/>
              </a:lnSpc>
              <a:spcBef>
                <a:spcPts val="0"/>
              </a:spcBef>
              <a:buNone/>
            </a:pPr>
            <a:r>
              <a:rPr lang="en-US" dirty="0"/>
              <a:t>(208) 332-1736 – office</a:t>
            </a:r>
          </a:p>
          <a:p>
            <a:pPr marL="0" indent="0" algn="ctr">
              <a:lnSpc>
                <a:spcPct val="150000"/>
              </a:lnSpc>
              <a:spcBef>
                <a:spcPts val="0"/>
              </a:spcBef>
              <a:buNone/>
            </a:pPr>
            <a:r>
              <a:rPr lang="en-US" dirty="0"/>
              <a:t>(208) 869-3124 – mobile</a:t>
            </a:r>
          </a:p>
          <a:p>
            <a:pPr marL="0" indent="0" algn="ctr">
              <a:lnSpc>
                <a:spcPct val="150000"/>
              </a:lnSpc>
              <a:spcBef>
                <a:spcPts val="0"/>
              </a:spcBef>
              <a:buNone/>
            </a:pPr>
            <a:r>
              <a:rPr lang="en-US" dirty="0"/>
              <a:t>Kimberly.Simmons@pdc.Idaho.gov</a:t>
            </a:r>
          </a:p>
        </p:txBody>
      </p:sp>
      <p:pic>
        <p:nvPicPr>
          <p:cNvPr id="5" name="Picture 4"/>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503557" y="1259673"/>
            <a:ext cx="2945780" cy="4193281"/>
          </a:xfrm>
          <a:prstGeom prst="rect">
            <a:avLst/>
          </a:prstGeom>
          <a:noFill/>
        </p:spPr>
      </p:pic>
    </p:spTree>
    <p:extLst>
      <p:ext uri="{BB962C8B-B14F-4D97-AF65-F5344CB8AC3E}">
        <p14:creationId xmlns:p14="http://schemas.microsoft.com/office/powerpoint/2010/main" val="17439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650" y="1906859"/>
            <a:ext cx="10337882" cy="4602998"/>
          </a:xfrm>
          <a:prstGeom prst="rect">
            <a:avLst/>
          </a:prstGeom>
        </p:spPr>
      </p:pic>
      <p:sp>
        <p:nvSpPr>
          <p:cNvPr id="3" name="TextBox 2"/>
          <p:cNvSpPr txBox="1"/>
          <p:nvPr/>
        </p:nvSpPr>
        <p:spPr>
          <a:xfrm>
            <a:off x="1129588" y="591015"/>
            <a:ext cx="7460697" cy="646331"/>
          </a:xfrm>
          <a:prstGeom prst="rect">
            <a:avLst/>
          </a:prstGeom>
          <a:noFill/>
        </p:spPr>
        <p:txBody>
          <a:bodyPr wrap="none" rtlCol="0">
            <a:spAutoFit/>
          </a:bodyPr>
          <a:lstStyle/>
          <a:p>
            <a:r>
              <a:rPr lang="en-US" sz="3600" dirty="0">
                <a:solidFill>
                  <a:schemeClr val="accent1"/>
                </a:solidFill>
              </a:rPr>
              <a:t>Compliance Proposal – Example 2</a:t>
            </a:r>
          </a:p>
        </p:txBody>
      </p:sp>
    </p:spTree>
    <p:extLst>
      <p:ext uri="{BB962C8B-B14F-4D97-AF65-F5344CB8AC3E}">
        <p14:creationId xmlns:p14="http://schemas.microsoft.com/office/powerpoint/2010/main" val="663925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690" y="892848"/>
            <a:ext cx="9602212" cy="4743608"/>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691" y="5591857"/>
            <a:ext cx="9602212" cy="613840"/>
          </a:xfrm>
          <a:prstGeom prst="rect">
            <a:avLst/>
          </a:prstGeom>
        </p:spPr>
      </p:pic>
    </p:spTree>
    <p:extLst>
      <p:ext uri="{BB962C8B-B14F-4D97-AF65-F5344CB8AC3E}">
        <p14:creationId xmlns:p14="http://schemas.microsoft.com/office/powerpoint/2010/main" val="2923231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Local Share vs. County Expenditures</a:t>
            </a:r>
          </a:p>
        </p:txBody>
      </p:sp>
      <p:sp>
        <p:nvSpPr>
          <p:cNvPr id="3" name="Content Placeholder 2"/>
          <p:cNvSpPr>
            <a:spLocks noGrp="1"/>
          </p:cNvSpPr>
          <p:nvPr>
            <p:ph type="body" idx="1"/>
          </p:nvPr>
        </p:nvSpPr>
        <p:spPr>
          <a:xfrm>
            <a:off x="893882" y="1587792"/>
            <a:ext cx="4480560" cy="731520"/>
          </a:xfrm>
        </p:spPr>
        <p:txBody>
          <a:bodyPr>
            <a:normAutofit/>
          </a:bodyPr>
          <a:lstStyle/>
          <a:p>
            <a:pPr algn="ctr"/>
            <a:r>
              <a:rPr lang="en-US" sz="2800" b="1" dirty="0"/>
              <a:t>Local Share</a:t>
            </a:r>
          </a:p>
        </p:txBody>
      </p:sp>
      <p:sp>
        <p:nvSpPr>
          <p:cNvPr id="5" name="Content Placeholder 4"/>
          <p:cNvSpPr>
            <a:spLocks noGrp="1"/>
          </p:cNvSpPr>
          <p:nvPr>
            <p:ph sz="half" idx="2"/>
          </p:nvPr>
        </p:nvSpPr>
        <p:spPr/>
        <p:txBody>
          <a:bodyPr>
            <a:normAutofit/>
          </a:bodyPr>
          <a:lstStyle/>
          <a:p>
            <a:r>
              <a:rPr lang="en-US" sz="2000" dirty="0"/>
              <a:t>(FY2017): $24,026,316.50</a:t>
            </a:r>
          </a:p>
          <a:p>
            <a:endParaRPr lang="en-US" sz="2000" dirty="0"/>
          </a:p>
          <a:p>
            <a:r>
              <a:rPr lang="en-US" sz="2000" dirty="0"/>
              <a:t>(FY2018): $25,691,553.62</a:t>
            </a:r>
          </a:p>
          <a:p>
            <a:endParaRPr lang="en-US" sz="2000" dirty="0"/>
          </a:p>
          <a:p>
            <a:r>
              <a:rPr lang="en-US" sz="2000" dirty="0"/>
              <a:t>(FY2019): $27,850,188.85</a:t>
            </a:r>
          </a:p>
          <a:p>
            <a:endParaRPr lang="en-US" sz="2000" dirty="0"/>
          </a:p>
          <a:p>
            <a:r>
              <a:rPr lang="en-US" sz="2000" dirty="0"/>
              <a:t>(FY2020): $30,021,678.77</a:t>
            </a:r>
          </a:p>
        </p:txBody>
      </p:sp>
      <p:sp>
        <p:nvSpPr>
          <p:cNvPr id="6" name="Text Placeholder 5"/>
          <p:cNvSpPr>
            <a:spLocks noGrp="1"/>
          </p:cNvSpPr>
          <p:nvPr>
            <p:ph type="body" sz="quarter" idx="3"/>
          </p:nvPr>
        </p:nvSpPr>
        <p:spPr>
          <a:xfrm>
            <a:off x="5742432" y="1639557"/>
            <a:ext cx="4480560" cy="731520"/>
          </a:xfrm>
        </p:spPr>
        <p:txBody>
          <a:bodyPr>
            <a:normAutofit/>
          </a:bodyPr>
          <a:lstStyle/>
          <a:p>
            <a:pPr algn="ctr"/>
            <a:r>
              <a:rPr lang="en-US" sz="2800" b="1" dirty="0"/>
              <a:t>County Expenditures</a:t>
            </a:r>
          </a:p>
        </p:txBody>
      </p:sp>
      <p:sp>
        <p:nvSpPr>
          <p:cNvPr id="7" name="Content Placeholder 6"/>
          <p:cNvSpPr>
            <a:spLocks noGrp="1"/>
          </p:cNvSpPr>
          <p:nvPr>
            <p:ph sz="quarter" idx="4"/>
          </p:nvPr>
        </p:nvSpPr>
        <p:spPr/>
        <p:txBody>
          <a:bodyPr>
            <a:normAutofit/>
          </a:bodyPr>
          <a:lstStyle/>
          <a:p>
            <a:r>
              <a:rPr lang="en-US" sz="2000" dirty="0"/>
              <a:t>$30,691,559.97</a:t>
            </a:r>
          </a:p>
          <a:p>
            <a:endParaRPr lang="en-US" sz="2000" dirty="0"/>
          </a:p>
          <a:p>
            <a:r>
              <a:rPr lang="en-US" sz="2000" dirty="0"/>
              <a:t>$33,046,154.40 (</a:t>
            </a:r>
            <a:r>
              <a:rPr lang="en-US" sz="2000" i="1" dirty="0"/>
              <a:t>Anticipated</a:t>
            </a:r>
            <a:r>
              <a:rPr lang="en-US" sz="2000" dirty="0"/>
              <a:t>)</a:t>
            </a:r>
          </a:p>
          <a:p>
            <a:endParaRPr lang="en-US" sz="2000" dirty="0"/>
          </a:p>
          <a:p>
            <a:r>
              <a:rPr lang="en-US" sz="2000" dirty="0"/>
              <a:t>Setting your budgets ….</a:t>
            </a:r>
          </a:p>
          <a:p>
            <a:endParaRPr lang="en-US" sz="2000" dirty="0"/>
          </a:p>
          <a:p>
            <a:r>
              <a:rPr lang="en-US" sz="2000" dirty="0"/>
              <a:t>If calculation stays the same …</a:t>
            </a:r>
          </a:p>
        </p:txBody>
      </p:sp>
    </p:spTree>
    <p:extLst>
      <p:ext uri="{BB962C8B-B14F-4D97-AF65-F5344CB8AC3E}">
        <p14:creationId xmlns:p14="http://schemas.microsoft.com/office/powerpoint/2010/main" val="160693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1872" y="2554663"/>
            <a:ext cx="8595360" cy="3832863"/>
          </a:xfrm>
        </p:spPr>
        <p:txBody>
          <a:bodyPr>
            <a:noAutofit/>
          </a:bodyPr>
          <a:lstStyle/>
          <a:p>
            <a:r>
              <a:rPr lang="en-US" sz="3200" dirty="0"/>
              <a:t>Mission of the Public Defense Commission</a:t>
            </a:r>
          </a:p>
          <a:p>
            <a:r>
              <a:rPr lang="en-US" sz="3200" dirty="0"/>
              <a:t>Indigent defense system improvements</a:t>
            </a:r>
          </a:p>
          <a:p>
            <a:r>
              <a:rPr lang="en-US" sz="3200" dirty="0"/>
              <a:t>Financial and technical assistance</a:t>
            </a:r>
          </a:p>
          <a:p>
            <a:r>
              <a:rPr lang="en-US" sz="3200" dirty="0"/>
              <a:t>Indigent Defense Standards</a:t>
            </a:r>
          </a:p>
          <a:p>
            <a:pPr lvl="1"/>
            <a:r>
              <a:rPr lang="en-US" sz="2800" dirty="0"/>
              <a:t>Current</a:t>
            </a:r>
          </a:p>
          <a:p>
            <a:pPr lvl="1"/>
            <a:r>
              <a:rPr lang="en-US" sz="2800" dirty="0"/>
              <a:t>Upcoming</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3432" b="36570"/>
          <a:stretch/>
        </p:blipFill>
        <p:spPr>
          <a:xfrm>
            <a:off x="678729" y="0"/>
            <a:ext cx="10058400" cy="2194560"/>
          </a:xfrm>
          <a:prstGeom prst="rect">
            <a:avLst/>
          </a:prstGeom>
        </p:spPr>
      </p:pic>
    </p:spTree>
    <p:extLst>
      <p:ext uri="{BB962C8B-B14F-4D97-AF65-F5344CB8AC3E}">
        <p14:creationId xmlns:p14="http://schemas.microsoft.com/office/powerpoint/2010/main" val="57017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783" y="1906859"/>
            <a:ext cx="10383921" cy="2465247"/>
          </a:xfrm>
          <a:prstGeom prst="rect">
            <a:avLst/>
          </a:prstGeom>
        </p:spPr>
      </p:pic>
    </p:spTree>
    <p:extLst>
      <p:ext uri="{BB962C8B-B14F-4D97-AF65-F5344CB8AC3E}">
        <p14:creationId xmlns:p14="http://schemas.microsoft.com/office/powerpoint/2010/main" val="162332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282" y="1929162"/>
            <a:ext cx="10094882" cy="3490331"/>
          </a:xfrm>
          <a:prstGeom prst="rect">
            <a:avLst/>
          </a:prstGeom>
        </p:spPr>
      </p:pic>
      <p:sp>
        <p:nvSpPr>
          <p:cNvPr id="3" name="TextBox 2"/>
          <p:cNvSpPr txBox="1"/>
          <p:nvPr/>
        </p:nvSpPr>
        <p:spPr>
          <a:xfrm>
            <a:off x="487921" y="825190"/>
            <a:ext cx="10474342" cy="523220"/>
          </a:xfrm>
          <a:prstGeom prst="rect">
            <a:avLst/>
          </a:prstGeom>
          <a:noFill/>
        </p:spPr>
        <p:txBody>
          <a:bodyPr wrap="none" rtlCol="0">
            <a:spAutoFit/>
          </a:bodyPr>
          <a:lstStyle/>
          <a:p>
            <a:r>
              <a:rPr lang="en-US" sz="2800" dirty="0"/>
              <a:t>Idaho Code § 19-862A: Compliance – Indigent Defense Grants</a:t>
            </a:r>
          </a:p>
        </p:txBody>
      </p:sp>
    </p:spTree>
    <p:extLst>
      <p:ext uri="{BB962C8B-B14F-4D97-AF65-F5344CB8AC3E}">
        <p14:creationId xmlns:p14="http://schemas.microsoft.com/office/powerpoint/2010/main" val="179036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00" y="501805"/>
            <a:ext cx="9989294" cy="3992136"/>
          </a:xfrm>
          <a:prstGeom prst="rect">
            <a:avLst/>
          </a:prstGeom>
        </p:spPr>
      </p:pic>
      <p:sp>
        <p:nvSpPr>
          <p:cNvPr id="3" name="TextBox 2"/>
          <p:cNvSpPr txBox="1"/>
          <p:nvPr/>
        </p:nvSpPr>
        <p:spPr>
          <a:xfrm>
            <a:off x="629900" y="4951141"/>
            <a:ext cx="5968301" cy="1015663"/>
          </a:xfrm>
          <a:prstGeom prst="rect">
            <a:avLst/>
          </a:prstGeom>
          <a:noFill/>
        </p:spPr>
        <p:txBody>
          <a:bodyPr wrap="none" rtlCol="0">
            <a:spAutoFit/>
          </a:bodyPr>
          <a:lstStyle/>
          <a:p>
            <a:r>
              <a:rPr lang="en-US" sz="6000" dirty="0"/>
              <a:t>What’s missing?</a:t>
            </a:r>
          </a:p>
        </p:txBody>
      </p:sp>
    </p:spTree>
    <p:extLst>
      <p:ext uri="{BB962C8B-B14F-4D97-AF65-F5344CB8AC3E}">
        <p14:creationId xmlns:p14="http://schemas.microsoft.com/office/powerpoint/2010/main" val="1047288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49" y="262393"/>
            <a:ext cx="10508463" cy="1428929"/>
          </a:xfrm>
        </p:spPr>
        <p:txBody>
          <a:bodyPr/>
          <a:lstStyle/>
          <a:p>
            <a:r>
              <a:rPr lang="en-US" sz="3600" dirty="0"/>
              <a:t>Setting up the Cost Analysis </a:t>
            </a:r>
          </a:p>
        </p:txBody>
      </p:sp>
      <p:sp>
        <p:nvSpPr>
          <p:cNvPr id="3" name="Content Placeholder 2"/>
          <p:cNvSpPr>
            <a:spLocks noGrp="1"/>
          </p:cNvSpPr>
          <p:nvPr>
            <p:ph idx="1"/>
          </p:nvPr>
        </p:nvSpPr>
        <p:spPr/>
        <p:txBody>
          <a:bodyPr>
            <a:noAutofit/>
          </a:bodyPr>
          <a:lstStyle/>
          <a:p>
            <a:pPr marL="0" indent="0">
              <a:buNone/>
            </a:pPr>
            <a:r>
              <a:rPr lang="en-US" dirty="0"/>
              <a:t>The Local Share is $184,950.00.</a:t>
            </a:r>
          </a:p>
          <a:p>
            <a:pPr marL="0" indent="0">
              <a:buNone/>
            </a:pPr>
            <a:r>
              <a:rPr lang="en-US" dirty="0"/>
              <a:t>The maximum eligible IDG award is $27,742.50.</a:t>
            </a:r>
          </a:p>
          <a:p>
            <a:pPr marL="0" indent="0">
              <a:buNone/>
            </a:pPr>
            <a:r>
              <a:rPr lang="en-US" dirty="0"/>
              <a:t>To provide adequate public defense services that ensure constitutional representation, County will need a total of $228, 211.26. </a:t>
            </a:r>
          </a:p>
          <a:p>
            <a:pPr marL="0" indent="0">
              <a:buNone/>
            </a:pPr>
            <a:r>
              <a:rPr lang="en-US" dirty="0"/>
              <a:t>In excess of its Local Share, County will need $43,261.26. </a:t>
            </a:r>
          </a:p>
          <a:p>
            <a:pPr marL="0" indent="0">
              <a:buNone/>
            </a:pPr>
            <a:endParaRPr lang="en-US" dirty="0"/>
          </a:p>
          <a:p>
            <a:pPr marL="0" indent="0">
              <a:buNone/>
            </a:pPr>
            <a:r>
              <a:rPr lang="en-US" sz="2800" i="1" dirty="0"/>
              <a:t>The Cost Analysis for County should include a detailed description of the need for the $43,261.26, not just the maximum eligible amount of the IDG.</a:t>
            </a:r>
          </a:p>
          <a:p>
            <a:endParaRPr lang="en-US" dirty="0"/>
          </a:p>
        </p:txBody>
      </p:sp>
      <p:sp>
        <p:nvSpPr>
          <p:cNvPr id="4" name="5-Point Star 3">
            <a:hlinkClick r:id="rId3" action="ppaction://hlinksldjump"/>
          </p:cNvPr>
          <p:cNvSpPr/>
          <p:nvPr/>
        </p:nvSpPr>
        <p:spPr>
          <a:xfrm>
            <a:off x="10381785" y="5921298"/>
            <a:ext cx="572727" cy="52410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044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Why</a:t>
            </a:r>
            <a:r>
              <a:rPr lang="en-US" dirty="0"/>
              <a:t>?</a:t>
            </a:r>
          </a:p>
        </p:txBody>
      </p:sp>
      <p:sp>
        <p:nvSpPr>
          <p:cNvPr id="3" name="Content Placeholder 2"/>
          <p:cNvSpPr>
            <a:spLocks noGrp="1"/>
          </p:cNvSpPr>
          <p:nvPr>
            <p:ph idx="1"/>
          </p:nvPr>
        </p:nvSpPr>
        <p:spPr>
          <a:xfrm>
            <a:off x="1261872" y="1924335"/>
            <a:ext cx="9806462" cy="4351337"/>
          </a:xfrm>
        </p:spPr>
        <p:txBody>
          <a:bodyPr>
            <a:normAutofit/>
          </a:bodyPr>
          <a:lstStyle/>
          <a:p>
            <a:r>
              <a:rPr lang="en-US" sz="3200" dirty="0"/>
              <a:t>NLADA Report – 2010</a:t>
            </a:r>
          </a:p>
          <a:p>
            <a:r>
              <a:rPr lang="en-US" sz="3200" dirty="0"/>
              <a:t>ACLU lawsuit: </a:t>
            </a:r>
            <a:r>
              <a:rPr lang="en-US" sz="3200" i="1" dirty="0"/>
              <a:t>Tucker et. al., v. State of Idaho</a:t>
            </a:r>
          </a:p>
          <a:p>
            <a:r>
              <a:rPr lang="en-US" sz="3200" dirty="0"/>
              <a:t>Guided by the U.S. and Idaho Constitutions</a:t>
            </a:r>
          </a:p>
          <a:p>
            <a:r>
              <a:rPr lang="en-US" sz="3200" dirty="0"/>
              <a:t>Guided by Idaho Code and Court Rules</a:t>
            </a:r>
          </a:p>
          <a:p>
            <a:r>
              <a:rPr lang="en-US" sz="3200" dirty="0"/>
              <a:t>Molding national standards to fit Idaho</a:t>
            </a:r>
          </a:p>
        </p:txBody>
      </p:sp>
    </p:spTree>
    <p:extLst>
      <p:ext uri="{BB962C8B-B14F-4D97-AF65-F5344CB8AC3E}">
        <p14:creationId xmlns:p14="http://schemas.microsoft.com/office/powerpoint/2010/main" val="58408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Mission</a:t>
            </a:r>
            <a:endParaRPr lang="en-US" dirty="0"/>
          </a:p>
        </p:txBody>
      </p:sp>
      <p:sp>
        <p:nvSpPr>
          <p:cNvPr id="3" name="Content Placeholder 2"/>
          <p:cNvSpPr>
            <a:spLocks noGrp="1"/>
          </p:cNvSpPr>
          <p:nvPr>
            <p:ph idx="1"/>
          </p:nvPr>
        </p:nvSpPr>
        <p:spPr>
          <a:xfrm>
            <a:off x="1261871" y="1828800"/>
            <a:ext cx="9692641" cy="4351337"/>
          </a:xfrm>
        </p:spPr>
        <p:txBody>
          <a:bodyPr>
            <a:normAutofit/>
          </a:bodyPr>
          <a:lstStyle/>
          <a:p>
            <a:r>
              <a:rPr lang="en-US" sz="3200" dirty="0"/>
              <a:t>Improving indigent defense services</a:t>
            </a:r>
          </a:p>
          <a:p>
            <a:r>
              <a:rPr lang="en-US" sz="3200" dirty="0"/>
              <a:t>Ensuring that constitutional safeguards are met</a:t>
            </a:r>
          </a:p>
          <a:p>
            <a:r>
              <a:rPr lang="en-US" sz="3200" dirty="0"/>
              <a:t>Collect data</a:t>
            </a:r>
          </a:p>
          <a:p>
            <a:r>
              <a:rPr lang="en-US" sz="3200" dirty="0"/>
              <a:t>Support compliance with standards</a:t>
            </a:r>
          </a:p>
          <a:p>
            <a:r>
              <a:rPr lang="en-US" sz="3200" dirty="0"/>
              <a:t>Provide training</a:t>
            </a:r>
          </a:p>
        </p:txBody>
      </p:sp>
    </p:spTree>
    <p:extLst>
      <p:ext uri="{BB962C8B-B14F-4D97-AF65-F5344CB8AC3E}">
        <p14:creationId xmlns:p14="http://schemas.microsoft.com/office/powerpoint/2010/main" val="30585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938" y="262393"/>
            <a:ext cx="10624574" cy="1428929"/>
          </a:xfrm>
        </p:spPr>
        <p:txBody>
          <a:bodyPr>
            <a:normAutofit/>
          </a:bodyPr>
          <a:lstStyle/>
          <a:p>
            <a:r>
              <a:rPr lang="en-US" sz="2800" dirty="0"/>
              <a:t>Highlighting Your Work – Public Defense Improvements</a:t>
            </a:r>
          </a:p>
        </p:txBody>
      </p:sp>
      <p:sp>
        <p:nvSpPr>
          <p:cNvPr id="3" name="Content Placeholder 2"/>
          <p:cNvSpPr>
            <a:spLocks noGrp="1"/>
          </p:cNvSpPr>
          <p:nvPr>
            <p:ph idx="1"/>
          </p:nvPr>
        </p:nvSpPr>
        <p:spPr/>
        <p:txBody>
          <a:bodyPr>
            <a:normAutofit/>
          </a:bodyPr>
          <a:lstStyle/>
          <a:p>
            <a:r>
              <a:rPr lang="en-US" sz="2800" dirty="0"/>
              <a:t>Defending attorneys at first appearance</a:t>
            </a:r>
          </a:p>
          <a:p>
            <a:r>
              <a:rPr lang="en-US" sz="2800" dirty="0"/>
              <a:t>Confidential meeting space for defending attorneys</a:t>
            </a:r>
          </a:p>
          <a:p>
            <a:r>
              <a:rPr lang="en-US" sz="2800" dirty="0"/>
              <a:t>Reducing workloads</a:t>
            </a:r>
          </a:p>
          <a:p>
            <a:r>
              <a:rPr lang="en-US" sz="2800" dirty="0"/>
              <a:t>Increasing pay for defending attorneys</a:t>
            </a:r>
          </a:p>
          <a:p>
            <a:r>
              <a:rPr lang="en-US" sz="2800" dirty="0"/>
              <a:t>Resources for defending attorneys</a:t>
            </a:r>
          </a:p>
          <a:p>
            <a:r>
              <a:rPr lang="en-US" sz="2800" dirty="0"/>
              <a:t>Technology Upgrades</a:t>
            </a:r>
          </a:p>
          <a:p>
            <a:endParaRPr lang="en-US" sz="2800" dirty="0"/>
          </a:p>
          <a:p>
            <a:endParaRPr lang="en-US" sz="2800" dirty="0"/>
          </a:p>
        </p:txBody>
      </p:sp>
    </p:spTree>
    <p:extLst>
      <p:ext uri="{BB962C8B-B14F-4D97-AF65-F5344CB8AC3E}">
        <p14:creationId xmlns:p14="http://schemas.microsoft.com/office/powerpoint/2010/main" val="261175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and Technical Assistance</a:t>
            </a:r>
          </a:p>
        </p:txBody>
      </p:sp>
      <p:pic>
        <p:nvPicPr>
          <p:cNvPr id="5" name="Picture Placeholder 4"/>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35763" t="17017" r="-35763" b="18347"/>
          <a:stretch/>
        </p:blipFill>
        <p:spPr>
          <a:xfrm>
            <a:off x="0" y="91440"/>
            <a:ext cx="11292840" cy="4846320"/>
          </a:xfrm>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016677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Indigent Defense Grants</a:t>
            </a:r>
          </a:p>
        </p:txBody>
      </p:sp>
      <p:sp>
        <p:nvSpPr>
          <p:cNvPr id="3" name="Content Placeholder 2"/>
          <p:cNvSpPr>
            <a:spLocks noGrp="1"/>
          </p:cNvSpPr>
          <p:nvPr>
            <p:ph idx="1"/>
          </p:nvPr>
        </p:nvSpPr>
        <p:spPr/>
        <p:txBody>
          <a:bodyPr>
            <a:normAutofit/>
          </a:bodyPr>
          <a:lstStyle/>
          <a:p>
            <a:r>
              <a:rPr lang="en-US" sz="4000" dirty="0"/>
              <a:t>Uses of FY2018 IDG</a:t>
            </a:r>
          </a:p>
          <a:p>
            <a:r>
              <a:rPr lang="en-US" sz="4000" dirty="0"/>
              <a:t>Compliance Proposals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4740" y="3657600"/>
            <a:ext cx="5045074" cy="2522537"/>
          </a:xfrm>
          <a:prstGeom prst="rect">
            <a:avLst/>
          </a:prstGeom>
        </p:spPr>
      </p:pic>
    </p:spTree>
    <p:extLst>
      <p:ext uri="{BB962C8B-B14F-4D97-AF65-F5344CB8AC3E}">
        <p14:creationId xmlns:p14="http://schemas.microsoft.com/office/powerpoint/2010/main" val="136603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849" y="590374"/>
            <a:ext cx="7706801" cy="2514951"/>
          </a:xfrm>
          <a:prstGeom prst="rect">
            <a:avLst/>
          </a:prstGeom>
        </p:spPr>
      </p:pic>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923" y="1240705"/>
            <a:ext cx="9997237" cy="5233691"/>
          </a:xfrm>
          <a:prstGeom prst="rect">
            <a:avLst/>
          </a:prstGeom>
        </p:spPr>
      </p:pic>
      <p:pic>
        <p:nvPicPr>
          <p:cNvPr id="4" name="Picture 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546" y="1577147"/>
            <a:ext cx="6239906" cy="2100202"/>
          </a:xfrm>
          <a:prstGeom prst="rect">
            <a:avLst/>
          </a:prstGeom>
        </p:spPr>
      </p:pic>
      <p:pic>
        <p:nvPicPr>
          <p:cNvPr id="5" name="Picture 4"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2520" y="2698650"/>
            <a:ext cx="6147457" cy="1463680"/>
          </a:xfrm>
          <a:prstGeom prst="rect">
            <a:avLst/>
          </a:prstGeom>
        </p:spPr>
      </p:pic>
      <p:pic>
        <p:nvPicPr>
          <p:cNvPr id="6" name="Picture 5"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51013" y="3606528"/>
            <a:ext cx="6576734" cy="1186671"/>
          </a:xfrm>
          <a:prstGeom prst="rect">
            <a:avLst/>
          </a:prstGeom>
        </p:spPr>
      </p:pic>
      <p:pic>
        <p:nvPicPr>
          <p:cNvPr id="7" name="Picture 6"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85760" y="4137009"/>
            <a:ext cx="7431579" cy="1399063"/>
          </a:xfrm>
          <a:prstGeom prst="rect">
            <a:avLst/>
          </a:prstGeom>
        </p:spPr>
      </p:pic>
      <p:sp>
        <p:nvSpPr>
          <p:cNvPr id="8" name="Title 7"/>
          <p:cNvSpPr>
            <a:spLocks noGrp="1"/>
          </p:cNvSpPr>
          <p:nvPr>
            <p:ph type="title"/>
          </p:nvPr>
        </p:nvSpPr>
        <p:spPr>
          <a:xfrm>
            <a:off x="1014222" y="2197447"/>
            <a:ext cx="9692640" cy="1428929"/>
          </a:xfrm>
        </p:spPr>
        <p:txBody>
          <a:bodyPr/>
          <a:lstStyle/>
          <a:p>
            <a:pPr algn="ctr"/>
            <a:r>
              <a:rPr lang="en-US" dirty="0"/>
              <a:t>Compliance Proposal</a:t>
            </a:r>
          </a:p>
        </p:txBody>
      </p:sp>
    </p:spTree>
    <p:extLst>
      <p:ext uri="{BB962C8B-B14F-4D97-AF65-F5344CB8AC3E}">
        <p14:creationId xmlns:p14="http://schemas.microsoft.com/office/powerpoint/2010/main" val="75047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Indigent Defense Grants</a:t>
            </a:r>
          </a:p>
        </p:txBody>
      </p:sp>
      <p:sp>
        <p:nvSpPr>
          <p:cNvPr id="3" name="Content Placeholder 2"/>
          <p:cNvSpPr>
            <a:spLocks noGrp="1"/>
          </p:cNvSpPr>
          <p:nvPr>
            <p:ph idx="1"/>
          </p:nvPr>
        </p:nvSpPr>
        <p:spPr/>
        <p:txBody>
          <a:bodyPr>
            <a:normAutofit/>
          </a:bodyPr>
          <a:lstStyle/>
          <a:p>
            <a:r>
              <a:rPr lang="en-US" sz="4000" dirty="0">
                <a:solidFill>
                  <a:schemeClr val="bg2"/>
                </a:solidFill>
              </a:rPr>
              <a:t>Uses of FY2018 IDG</a:t>
            </a:r>
          </a:p>
          <a:p>
            <a:r>
              <a:rPr lang="en-US" sz="4000" dirty="0">
                <a:solidFill>
                  <a:schemeClr val="bg2"/>
                </a:solidFill>
              </a:rPr>
              <a:t>Compliance Proposals</a:t>
            </a:r>
          </a:p>
          <a:p>
            <a:r>
              <a:rPr lang="en-US" sz="4000" dirty="0"/>
              <a:t>Statistics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4740" y="3657600"/>
            <a:ext cx="5045074" cy="2522537"/>
          </a:xfrm>
          <a:prstGeom prst="rect">
            <a:avLst/>
          </a:prstGeom>
        </p:spPr>
      </p:pic>
    </p:spTree>
    <p:extLst>
      <p:ext uri="{BB962C8B-B14F-4D97-AF65-F5344CB8AC3E}">
        <p14:creationId xmlns:p14="http://schemas.microsoft.com/office/powerpoint/2010/main" val="299387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View">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23C5FE65-18CC-4A65-9EBC-B05E331504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2803</TotalTime>
  <Words>2385</Words>
  <Application>Microsoft Macintosh PowerPoint</Application>
  <PresentationFormat>Widescreen</PresentationFormat>
  <Paragraphs>287</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Century Schoolbook</vt:lpstr>
      <vt:lpstr>Wingdings 2</vt:lpstr>
      <vt:lpstr>View</vt:lpstr>
      <vt:lpstr>Working together to Achieve The Promise Of Quality Public Defense</vt:lpstr>
      <vt:lpstr>PowerPoint Presentation</vt:lpstr>
      <vt:lpstr>Why?</vt:lpstr>
      <vt:lpstr>Mission</vt:lpstr>
      <vt:lpstr>Highlighting Your Work – Public Defense Improvements</vt:lpstr>
      <vt:lpstr>Financial and Technical Assistance</vt:lpstr>
      <vt:lpstr>Indigent Defense Grants</vt:lpstr>
      <vt:lpstr>Compliance Proposal</vt:lpstr>
      <vt:lpstr>Indigent Defense Grants</vt:lpstr>
      <vt:lpstr>Step-by-Step Guide to Compliance</vt:lpstr>
      <vt:lpstr>Step-by-Step Guide to Compliance</vt:lpstr>
      <vt:lpstr>Step-by-Step Guide to Financial Assistance</vt:lpstr>
      <vt:lpstr>Indigent Defense Standards</vt:lpstr>
      <vt:lpstr>Negotiated Rulemaking</vt:lpstr>
      <vt:lpstr>Other upcoming items …</vt:lpstr>
      <vt:lpstr>PowerPoint Presentation</vt:lpstr>
      <vt:lpstr>PowerPoint Presentation</vt:lpstr>
      <vt:lpstr>PowerPoint Presentation</vt:lpstr>
      <vt:lpstr>Local Share vs. County Expenditures</vt:lpstr>
      <vt:lpstr>PowerPoint Presentation</vt:lpstr>
      <vt:lpstr>PowerPoint Presentation</vt:lpstr>
      <vt:lpstr>PowerPoint Presentation</vt:lpstr>
      <vt:lpstr>Setting up the Cost Analysis </vt:lpstr>
    </vt:vector>
  </TitlesOfParts>
  <Company>Public Defense Commission</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Simmons</dc:creator>
  <cp:lastModifiedBy>mindy.linn@gmail.com</cp:lastModifiedBy>
  <cp:revision>46</cp:revision>
  <cp:lastPrinted>2018-06-05T15:46:06Z</cp:lastPrinted>
  <dcterms:created xsi:type="dcterms:W3CDTF">2018-04-30T21:09:42Z</dcterms:created>
  <dcterms:modified xsi:type="dcterms:W3CDTF">2018-06-07T16:30:20Z</dcterms:modified>
</cp:coreProperties>
</file>