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72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7" r:id="rId22"/>
    <p:sldId id="276" r:id="rId23"/>
    <p:sldId id="279" r:id="rId24"/>
    <p:sldId id="281" r:id="rId25"/>
    <p:sldId id="282" r:id="rId26"/>
    <p:sldId id="283" r:id="rId27"/>
    <p:sldId id="278" r:id="rId28"/>
    <p:sldId id="280" r:id="rId29"/>
    <p:sldId id="284" r:id="rId30"/>
    <p:sldId id="285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207" autoAdjust="0"/>
  </p:normalViewPr>
  <p:slideViewPr>
    <p:cSldViewPr>
      <p:cViewPr>
        <p:scale>
          <a:sx n="90" d="100"/>
          <a:sy n="90" d="100"/>
        </p:scale>
        <p:origin x="2824" y="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40205-DFC0-4F84-B086-B6DDD791ECA2}" type="datetimeFigureOut">
              <a:rPr lang="en-US" smtClean="0"/>
              <a:t>5/31/17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2EFE5-68F5-41F8-A4FC-B98C1761A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3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</a:p>
          <a:p>
            <a:r>
              <a:rPr lang="en-US" dirty="0" smtClean="0"/>
              <a:t>Is</a:t>
            </a:r>
            <a:r>
              <a:rPr lang="en-US" baseline="0" dirty="0" smtClean="0"/>
              <a:t> it Noxious?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2EFE5-68F5-41F8-A4FC-B98C1761A0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8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A585-1FF7-445C-91DF-527894C05E1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explain to much this is just a verbatim statement of what the law says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A585-1FF7-445C-91DF-527894C05E1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9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 point of this slide is to let them understand that this law has</a:t>
            </a:r>
            <a:r>
              <a:rPr lang="en-US" baseline="0" dirty="0" smtClean="0"/>
              <a:t> the ability to effect them financially should they not comply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A585-1FF7-445C-91DF-527894C05E1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1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into this section assuring</a:t>
            </a:r>
            <a:r>
              <a:rPr lang="en-US" baseline="0" dirty="0" smtClean="0"/>
              <a:t> them that you will talk about how we can help but this is the black and white version of the 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A585-1FF7-445C-91DF-527894C05E1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4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professionals from</a:t>
            </a:r>
            <a:r>
              <a:rPr lang="en-US" baseline="0" dirty="0" smtClean="0"/>
              <a:t> the government and we are here to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2EFE5-68F5-41F8-A4FC-B98C1761A0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5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A585-1FF7-445C-91DF-527894C05E1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awcs.org/" TargetMode="Externa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hyperlink" Target="mailto:weeds@lemhicountyidaho.or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a Weed Superintendent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953000"/>
            <a:ext cx="7239000" cy="152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Idaho Association of Commissioners and Clerks</a:t>
            </a:r>
          </a:p>
          <a:p>
            <a:r>
              <a:rPr lang="en-US" dirty="0" smtClean="0"/>
              <a:t>June 7</a:t>
            </a:r>
            <a:r>
              <a:rPr lang="en-US" baseline="30000" dirty="0" smtClean="0"/>
              <a:t>th</a:t>
            </a:r>
            <a:r>
              <a:rPr lang="en-US" dirty="0" smtClean="0"/>
              <a:t>, 2017</a:t>
            </a:r>
          </a:p>
          <a:p>
            <a:r>
              <a:rPr lang="en-US" dirty="0" smtClean="0"/>
              <a:t>Jeremey Varley</a:t>
            </a:r>
          </a:p>
          <a:p>
            <a:r>
              <a:rPr lang="en-US" dirty="0" smtClean="0"/>
              <a:t>Vice-Chair IAWCS</a:t>
            </a:r>
          </a:p>
          <a:p>
            <a:r>
              <a:rPr lang="en-US" dirty="0" smtClean="0"/>
              <a:t>Lemhi County Weed Superintendent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Weeds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how do weeds become noxious?</a:t>
            </a:r>
            <a:endParaRPr lang="en-US" dirty="0"/>
          </a:p>
        </p:txBody>
      </p:sp>
      <p:pic>
        <p:nvPicPr>
          <p:cNvPr id="4" name="Picture 4" descr="Image result for Plant villain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35" y="2286000"/>
            <a:ext cx="2749063" cy="434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2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800600" y="762000"/>
            <a:ext cx="3342570" cy="5043049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Noxious Weed- An invasive weed that is injurious to agricultural or horticultural crops, natural habitats or ecosystems, humans or animals and has been designated by a control authority. 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" b="861"/>
          <a:stretch>
            <a:fillRect/>
          </a:stretch>
        </p:blipFill>
        <p:spPr bwMode="auto">
          <a:xfrm>
            <a:off x="152400" y="762000"/>
            <a:ext cx="445617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8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24011" r="79413" b="41324"/>
          <a:stretch/>
        </p:blipFill>
        <p:spPr bwMode="auto">
          <a:xfrm>
            <a:off x="4191000" y="2743200"/>
            <a:ext cx="449090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Yew kills 50 Prongho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990974"/>
            <a:ext cx="3952875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2662" r="79395" b="41825"/>
          <a:stretch/>
        </p:blipFill>
        <p:spPr bwMode="auto">
          <a:xfrm>
            <a:off x="38549" y="946558"/>
            <a:ext cx="4152451" cy="30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0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Idaho Noxious Weeds So Bad?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Roughly 8 million acres of Idaho lands are infested with noxious weeds*</a:t>
            </a:r>
          </a:p>
          <a:p>
            <a:r>
              <a:rPr lang="en-US" dirty="0" smtClean="0"/>
              <a:t>If left undeterred noxious weeds can spread at a rate of 3,200 acres annually**</a:t>
            </a:r>
          </a:p>
          <a:p>
            <a:r>
              <a:rPr lang="en-US" dirty="0" smtClean="0"/>
              <a:t>The expansion of noxious weeds leads to a negative impact on plant diversity, wildlife habitat and health, watershed health, recreation, tourism, human life and property value.  </a:t>
            </a:r>
          </a:p>
        </p:txBody>
      </p:sp>
      <p:pic>
        <p:nvPicPr>
          <p:cNvPr id="7" name="Picture 2" descr="E:\Pictures\weeds\leafy spurge\Flat above Deadwater\2007\SUC52427.JPG"/>
          <p:cNvPicPr>
            <a:picLocks noChangeAspect="1" noChangeArrowheads="1"/>
          </p:cNvPicPr>
          <p:nvPr/>
        </p:nvPicPr>
        <p:blipFill rotWithShape="1">
          <a:blip r:embed="rId2" cstate="print"/>
          <a:srcRect t="43048" b="20053"/>
          <a:stretch/>
        </p:blipFill>
        <p:spPr bwMode="auto">
          <a:xfrm>
            <a:off x="990600" y="4800600"/>
            <a:ext cx="6883758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3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Idaho Noxious Weeds So Bad?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Nationally the estimated annual loss of productivity due to Noxious weeds is $7.4 Billion</a:t>
            </a:r>
          </a:p>
          <a:p>
            <a:r>
              <a:rPr lang="en-US" dirty="0" smtClean="0"/>
              <a:t>Idaho’s estimated loss of productivity is </a:t>
            </a:r>
            <a:r>
              <a:rPr lang="en-US" b="1" dirty="0" smtClean="0"/>
              <a:t>$300,000,000.00</a:t>
            </a:r>
          </a:p>
          <a:p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The $300 million  is likely a low estimate based</a:t>
            </a:r>
          </a:p>
          <a:p>
            <a:pPr marL="457200" lvl="1" indent="0">
              <a:buNone/>
            </a:pPr>
            <a:r>
              <a:rPr lang="en-US" dirty="0" smtClean="0"/>
              <a:t>on indirect negative impacts  </a:t>
            </a:r>
            <a:endParaRPr lang="en-US" dirty="0"/>
          </a:p>
        </p:txBody>
      </p:sp>
      <p:pic>
        <p:nvPicPr>
          <p:cNvPr id="4" name="Picture 3" descr="DSC01092.JPG"/>
          <p:cNvPicPr>
            <a:picLocks noChangeAspect="1"/>
          </p:cNvPicPr>
          <p:nvPr/>
        </p:nvPicPr>
        <p:blipFill rotWithShape="1">
          <a:blip r:embed="rId2" cstate="print"/>
          <a:srcRect t="3963" r="24913"/>
          <a:stretch/>
        </p:blipFill>
        <p:spPr>
          <a:xfrm>
            <a:off x="5715000" y="3505200"/>
            <a:ext cx="3352800" cy="321618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6159932"/>
            <a:ext cx="52247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Source:  Idaho Strategic Plan for </a:t>
            </a:r>
            <a:endParaRPr lang="en-US" sz="1800" dirty="0" smtClean="0"/>
          </a:p>
          <a:p>
            <a:pPr algn="l"/>
            <a:r>
              <a:rPr lang="en-US" sz="1800" dirty="0" smtClean="0"/>
              <a:t>Managing </a:t>
            </a:r>
            <a:r>
              <a:rPr lang="en-US" sz="1800" dirty="0"/>
              <a:t>Noxious and Invasive Weeds (10/2005)</a:t>
            </a:r>
          </a:p>
        </p:txBody>
      </p:sp>
    </p:spTree>
    <p:extLst>
      <p:ext uri="{BB962C8B-B14F-4D97-AF65-F5344CB8AC3E}">
        <p14:creationId xmlns:p14="http://schemas.microsoft.com/office/powerpoint/2010/main" val="37411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Noxious Weed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Idaho Noxious Weed law was first put into place in 1981</a:t>
            </a:r>
          </a:p>
          <a:p>
            <a:pPr lvl="1"/>
            <a:r>
              <a:rPr lang="en-US" sz="2400" dirty="0" smtClean="0"/>
              <a:t>Tittle 22- Agriculture and Horticulture</a:t>
            </a:r>
          </a:p>
          <a:p>
            <a:pPr lvl="1"/>
            <a:r>
              <a:rPr lang="en-US" sz="2400" dirty="0" smtClean="0"/>
              <a:t>Chapter 24-Noxious weeds</a:t>
            </a:r>
          </a:p>
          <a:p>
            <a:pPr marL="457200" lvl="1" indent="0">
              <a:buNone/>
            </a:pPr>
            <a:r>
              <a:rPr lang="en-US" sz="2400" dirty="0"/>
              <a:t>“It is the purpose of this chapter to define noxious weeds; legal </a:t>
            </a:r>
            <a:r>
              <a:rPr lang="en-US" sz="2400" dirty="0" smtClean="0"/>
              <a:t>requirements, </a:t>
            </a:r>
            <a:r>
              <a:rPr lang="en-US" sz="2400" dirty="0"/>
              <a:t>duties and responsibilities of persons; and to provide the statutory and financial means for the control of noxious weeds, wherever such noxious weeds occur in this state”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416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County Duties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County in relation to noxious weeds as per the Idaho Noxious Weed law is responsible for the following: (22-2405)</a:t>
            </a:r>
          </a:p>
          <a:p>
            <a:pPr lvl="1"/>
            <a:r>
              <a:rPr lang="en-US" sz="2000" dirty="0" smtClean="0"/>
              <a:t>Establish and maintain a coordinated noxious weed program</a:t>
            </a:r>
          </a:p>
          <a:p>
            <a:pPr lvl="1"/>
            <a:r>
              <a:rPr lang="en-US" sz="2000" b="1" dirty="0" smtClean="0"/>
              <a:t>Employ a County Weed Superintendent</a:t>
            </a:r>
          </a:p>
          <a:p>
            <a:pPr lvl="2"/>
            <a:r>
              <a:rPr lang="en-US" sz="2000" dirty="0" smtClean="0"/>
              <a:t>Qualified to detect and treat noxious weeds</a:t>
            </a:r>
          </a:p>
          <a:p>
            <a:pPr lvl="2"/>
            <a:r>
              <a:rPr lang="en-US" sz="2000" dirty="0" smtClean="0"/>
              <a:t>Direct access to county commissioners</a:t>
            </a:r>
          </a:p>
          <a:p>
            <a:pPr lvl="1"/>
            <a:r>
              <a:rPr lang="en-US" sz="2000" dirty="0" smtClean="0"/>
              <a:t>Provide operation and educational funds for county superintendent</a:t>
            </a:r>
          </a:p>
          <a:p>
            <a:pPr lvl="1"/>
            <a:r>
              <a:rPr lang="en-US" sz="2000" dirty="0" smtClean="0"/>
              <a:t>Initiate cooperative agreements with other agencies or counties  for control of noxious weeds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8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County Powers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22-2406</a:t>
            </a:r>
          </a:p>
          <a:p>
            <a:pPr lvl="1"/>
            <a:r>
              <a:rPr lang="en-US" sz="2000" dirty="0" smtClean="0"/>
              <a:t>Can quarantine lands with noxious weeds </a:t>
            </a:r>
          </a:p>
          <a:p>
            <a:pPr lvl="1"/>
            <a:r>
              <a:rPr lang="en-US" sz="2000" dirty="0" smtClean="0"/>
              <a:t>Stop movement of Noxious weed infested items</a:t>
            </a:r>
          </a:p>
          <a:p>
            <a:pPr lvl="1"/>
            <a:r>
              <a:rPr lang="en-US" sz="2000" dirty="0" smtClean="0"/>
              <a:t>Implement enforcement action</a:t>
            </a:r>
          </a:p>
          <a:p>
            <a:pPr lvl="1"/>
            <a:r>
              <a:rPr lang="en-US" sz="2000" dirty="0" smtClean="0"/>
              <a:t>Levy taxable properties for funding</a:t>
            </a:r>
          </a:p>
          <a:p>
            <a:pPr lvl="1"/>
            <a:r>
              <a:rPr lang="en-US" sz="2000" dirty="0" smtClean="0"/>
              <a:t>Use noxious weed fund  which may be revolving , only for noxious weed purposes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46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828800"/>
            <a:ext cx="8153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(</a:t>
            </a:r>
            <a:r>
              <a:rPr lang="en-US" sz="2000" b="1" dirty="0" smtClean="0"/>
              <a:t>2</a:t>
            </a:r>
            <a:r>
              <a:rPr lang="en-US" sz="2000" b="1" dirty="0" smtClean="0">
                <a:latin typeface="+mj-lt"/>
              </a:rPr>
              <a:t>)  The county weed superintendent is authorized to: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(a)  Enter upon all lands within the county where there are noxious weeds to ascertain conditions, if a reasonable attempt has been made to contact the landowner and where possible the operator of the land prior to entry and there is probable cause for entry; and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(b)  Stipulate items as requiring treatment to prevent dissemination of noxious weeds, in accordance with the applicable regulations.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County Powers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Tittle 22- Agriculture and Horticulture</a:t>
            </a:r>
            <a:br>
              <a:rPr lang="en-US" dirty="0" smtClean="0"/>
            </a:br>
            <a:r>
              <a:rPr lang="en-US" dirty="0" smtClean="0"/>
              <a:t>Chapter 24- Noxious Weeds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22-2407. LANDOWNER AND CITIZEN DUTIES.</a:t>
            </a:r>
          </a:p>
          <a:p>
            <a:pPr marL="525780" indent="-457200">
              <a:buAutoNum type="arabicParenBoth"/>
            </a:pPr>
            <a:r>
              <a:rPr lang="en-US" dirty="0" smtClean="0"/>
              <a:t>It shall be the duty and responsibility of all landowners to control noxious weeds on their land and property, </a:t>
            </a:r>
          </a:p>
          <a:p>
            <a:pPr marL="525780" indent="-457200">
              <a:buAutoNum type="arabicParenBoth"/>
            </a:pPr>
            <a:r>
              <a:rPr lang="en-US" dirty="0" smtClean="0"/>
              <a:t>The cost of controlling noxious weeds shall be the obligation of the landowner.</a:t>
            </a:r>
          </a:p>
          <a:p>
            <a:pPr marL="525780" indent="-457200">
              <a:buAutoNum type="arabicParenBoth"/>
            </a:pPr>
            <a:r>
              <a:rPr lang="en-US" dirty="0" smtClean="0"/>
              <a:t>Noxious weed control must be for prevention, eradication, rehabilitation, control or containment efforts.</a:t>
            </a:r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 smtClean="0"/>
              <a:t>Idaho Association of Weed </a:t>
            </a:r>
            <a:br>
              <a:rPr lang="en-US" sz="4000" dirty="0" smtClean="0"/>
            </a:br>
            <a:r>
              <a:rPr lang="en-US" sz="4000" dirty="0" smtClean="0"/>
              <a:t>Control Superintendents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Mission Statement: </a:t>
            </a:r>
            <a:r>
              <a:rPr lang="en-US" dirty="0"/>
              <a:t>Empowering our professional county weed superintendents with the best available resources to enhance statewide collaboration for invasive plant management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Established in 1982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image00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76200"/>
            <a:ext cx="1304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99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r>
              <a:rPr lang="en-US" dirty="0" smtClean="0"/>
              <a:t>22-2409- PENALTIES FOR VIOLATIONS</a:t>
            </a:r>
          </a:p>
          <a:p>
            <a:pPr marL="68580" indent="0">
              <a:buNone/>
            </a:pPr>
            <a:r>
              <a:rPr lang="en-US" dirty="0" smtClean="0"/>
              <a:t>(2)Any person who violates or fails to comply with any provisions of this chapter or any rules promulgated hereunder may be assessed a civil penalty by the control authority of not more than $10,000.00 for each offense 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Tittle 22- Agriculture and Horticulture</a:t>
            </a:r>
            <a:br>
              <a:rPr lang="en-US" dirty="0" smtClean="0"/>
            </a:br>
            <a:r>
              <a:rPr lang="en-US" dirty="0" smtClean="0"/>
              <a:t>Chapter 24- Noxious Weeds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1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What does the noxious weed Law mean to you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7" y="2438400"/>
            <a:ext cx="3751263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4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Why A Weed Superintendent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Every County is different, every weed control program is different.</a:t>
            </a:r>
          </a:p>
          <a:p>
            <a:r>
              <a:rPr lang="en-US" sz="3200" dirty="0" smtClean="0"/>
              <a:t>It is not one size fits all.</a:t>
            </a:r>
          </a:p>
          <a:p>
            <a:endParaRPr lang="en-US" sz="3200" dirty="0"/>
          </a:p>
          <a:p>
            <a:r>
              <a:rPr lang="en-US" sz="3200" dirty="0" smtClean="0"/>
              <a:t>Do you know how many Idaho listed noxious weed species there are?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5562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67 Listed Species</a:t>
            </a:r>
          </a:p>
          <a:p>
            <a:r>
              <a:rPr lang="en-US" sz="2400" dirty="0" smtClean="0">
                <a:latin typeface="+mj-lt"/>
              </a:rPr>
              <a:t>4 Prohibited Genera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517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Idaho Noxious Weeds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 numCol="3">
            <a:no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Black henbane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Bohemian knotweed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Brazilian elodea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Buffalobur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Canada thistle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Common </a:t>
            </a:r>
            <a:r>
              <a:rPr lang="en-US" sz="1400" dirty="0" err="1" smtClean="0">
                <a:solidFill>
                  <a:schemeClr val="tx1"/>
                </a:solidFill>
              </a:rPr>
              <a:t>crupina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rgbClr val="00B0F0"/>
                </a:solidFill>
              </a:rPr>
              <a:t>Common/</a:t>
            </a:r>
            <a:r>
              <a:rPr lang="en-US" sz="1400" dirty="0" err="1" smtClean="0">
                <a:solidFill>
                  <a:srgbClr val="00B0F0"/>
                </a:solidFill>
              </a:rPr>
              <a:t>eurpean</a:t>
            </a:r>
            <a:r>
              <a:rPr lang="en-US" sz="1400" dirty="0" smtClean="0">
                <a:solidFill>
                  <a:srgbClr val="00B0F0"/>
                </a:solidFill>
              </a:rPr>
              <a:t> </a:t>
            </a:r>
            <a:r>
              <a:rPr lang="en-US" sz="1400" dirty="0" err="1" smtClean="0">
                <a:solidFill>
                  <a:srgbClr val="00B0F0"/>
                </a:solidFill>
              </a:rPr>
              <a:t>frogbit</a:t>
            </a:r>
            <a:endParaRPr lang="en-US" sz="1400" dirty="0" smtClean="0">
              <a:solidFill>
                <a:srgbClr val="00B0F0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Common reed</a:t>
            </a:r>
          </a:p>
          <a:p>
            <a:r>
              <a:rPr lang="en-US" sz="1400" dirty="0" err="1" smtClean="0">
                <a:solidFill>
                  <a:srgbClr val="00B0F0"/>
                </a:solidFill>
              </a:rPr>
              <a:t>Curlyleaf</a:t>
            </a:r>
            <a:r>
              <a:rPr lang="en-US" sz="1400" dirty="0" smtClean="0">
                <a:solidFill>
                  <a:srgbClr val="00B0F0"/>
                </a:solidFill>
              </a:rPr>
              <a:t> pondweed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Dalmation</a:t>
            </a:r>
            <a:r>
              <a:rPr lang="en-US" sz="1400" dirty="0" smtClean="0">
                <a:solidFill>
                  <a:schemeClr val="tx1"/>
                </a:solidFill>
              </a:rPr>
              <a:t> toadflax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Diffuse knapweed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Dyer’s </a:t>
            </a:r>
            <a:r>
              <a:rPr lang="en-US" sz="1400" dirty="0" err="1" smtClean="0">
                <a:solidFill>
                  <a:schemeClr val="tx1"/>
                </a:solidFill>
              </a:rPr>
              <a:t>woad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rgbClr val="00B0F0"/>
                </a:solidFill>
              </a:rPr>
              <a:t>Eurasian </a:t>
            </a:r>
            <a:r>
              <a:rPr lang="en-US" sz="1400" dirty="0" err="1" smtClean="0">
                <a:solidFill>
                  <a:srgbClr val="00B0F0"/>
                </a:solidFill>
              </a:rPr>
              <a:t>watermilfoil</a:t>
            </a:r>
            <a:endParaRPr lang="en-US" sz="1400" dirty="0" smtClean="0">
              <a:solidFill>
                <a:srgbClr val="00B0F0"/>
              </a:solidFill>
            </a:endParaRPr>
          </a:p>
          <a:p>
            <a:r>
              <a:rPr lang="en-US" sz="1400" dirty="0" smtClean="0">
                <a:solidFill>
                  <a:srgbClr val="00B0F0"/>
                </a:solidFill>
              </a:rPr>
              <a:t>Fanwort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Feathered mosquito fern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Field bindweed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Flowering rush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Giant hogweed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Giant knotweed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Giant </a:t>
            </a:r>
            <a:r>
              <a:rPr lang="en-US" sz="1400" dirty="0" err="1" smtClean="0">
                <a:solidFill>
                  <a:srgbClr val="00B0F0"/>
                </a:solidFill>
              </a:rPr>
              <a:t>salvinia</a:t>
            </a:r>
            <a:endParaRPr lang="en-US" sz="1400" dirty="0" smtClean="0">
              <a:solidFill>
                <a:srgbClr val="00B0F0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Hoary alyssum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Houndstongue</a:t>
            </a:r>
          </a:p>
          <a:p>
            <a:r>
              <a:rPr lang="en-US" sz="1400" dirty="0" err="1" smtClean="0">
                <a:solidFill>
                  <a:srgbClr val="00B0F0"/>
                </a:solidFill>
              </a:rPr>
              <a:t>Hydrilla</a:t>
            </a:r>
            <a:endParaRPr lang="en-US" sz="1400" dirty="0" smtClean="0">
              <a:solidFill>
                <a:srgbClr val="00B0F0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Japanese knotweed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Johnsongrass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Jointed </a:t>
            </a:r>
            <a:r>
              <a:rPr lang="en-US" sz="1400" dirty="0" err="1" smtClean="0">
                <a:solidFill>
                  <a:schemeClr val="tx1"/>
                </a:solidFill>
              </a:rPr>
              <a:t>goatgrass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Leafy spurge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Matgrass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Meadow knapweed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Mediterranean sage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Milium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Musk thistle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Orange hawkweed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Oxeye daisy</a:t>
            </a:r>
          </a:p>
          <a:p>
            <a:r>
              <a:rPr lang="en-US" sz="1400" dirty="0" err="1" smtClean="0">
                <a:solidFill>
                  <a:srgbClr val="00B0F0"/>
                </a:solidFill>
              </a:rPr>
              <a:t>Parrotfeather</a:t>
            </a:r>
            <a:r>
              <a:rPr lang="en-US" sz="1400" dirty="0" smtClean="0">
                <a:solidFill>
                  <a:srgbClr val="00B0F0"/>
                </a:solidFill>
              </a:rPr>
              <a:t> milfoil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Perennial </a:t>
            </a:r>
            <a:r>
              <a:rPr lang="en-US" sz="1400" dirty="0" err="1" smtClean="0">
                <a:solidFill>
                  <a:schemeClr val="tx1"/>
                </a:solidFill>
              </a:rPr>
              <a:t>pepperweed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Perennial </a:t>
            </a:r>
            <a:r>
              <a:rPr lang="en-US" sz="1400" dirty="0" err="1" smtClean="0">
                <a:solidFill>
                  <a:schemeClr val="tx1"/>
                </a:solidFill>
              </a:rPr>
              <a:t>sowthistle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err="1" smtClean="0">
                <a:solidFill>
                  <a:schemeClr val="tx1"/>
                </a:solidFill>
              </a:rPr>
              <a:t>Plumeless</a:t>
            </a:r>
            <a:r>
              <a:rPr lang="en-US" sz="1400" dirty="0" smtClean="0">
                <a:solidFill>
                  <a:schemeClr val="tx1"/>
                </a:solidFill>
              </a:rPr>
              <a:t> thistle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Poison hemlock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Policeman’s helmet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Puncturevine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Purple loosestrife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Rush </a:t>
            </a:r>
            <a:r>
              <a:rPr lang="en-US" sz="1400" dirty="0" err="1" smtClean="0">
                <a:solidFill>
                  <a:schemeClr val="tx1"/>
                </a:solidFill>
              </a:rPr>
              <a:t>skeletonweed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Russian knapweed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Saltcedar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Scotch broom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Scotch thistle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Small bugloss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Spotted knapweed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Squarrose</a:t>
            </a:r>
            <a:r>
              <a:rPr lang="en-US" sz="1400" dirty="0" smtClean="0">
                <a:solidFill>
                  <a:schemeClr val="tx1"/>
                </a:solidFill>
              </a:rPr>
              <a:t> knapweed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Syrian </a:t>
            </a:r>
            <a:r>
              <a:rPr lang="en-US" sz="1400" dirty="0" err="1" smtClean="0">
                <a:solidFill>
                  <a:schemeClr val="tx1"/>
                </a:solidFill>
              </a:rPr>
              <a:t>beancaper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Tall hawkweed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Tansy ragwort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Variable-leaf milfoil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Vipers bugloss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Water chestnut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White bryony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Whitetop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Yellow devil hawkweed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Yellow flag iris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Yellow floating heart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Yellow hawkweed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Yellow </a:t>
            </a:r>
            <a:r>
              <a:rPr lang="en-US" sz="1400" dirty="0" err="1" smtClean="0">
                <a:solidFill>
                  <a:schemeClr val="tx1"/>
                </a:solidFill>
              </a:rPr>
              <a:t>starthistle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Yellow toadflax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Purple </a:t>
            </a:r>
            <a:r>
              <a:rPr lang="en-US" sz="1400" dirty="0" err="1" smtClean="0">
                <a:solidFill>
                  <a:schemeClr val="tx1"/>
                </a:solidFill>
              </a:rPr>
              <a:t>starthistle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Iberian </a:t>
            </a:r>
            <a:r>
              <a:rPr lang="en-US" sz="1400" dirty="0" err="1" smtClean="0">
                <a:solidFill>
                  <a:schemeClr val="tx1"/>
                </a:solidFill>
              </a:rPr>
              <a:t>starthistle</a:t>
            </a:r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1200" y="58423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Prohibited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+mj-lt"/>
              </a:rPr>
              <a:t>Cytisus</a:t>
            </a:r>
            <a:endParaRPr lang="en-US" sz="1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+mj-lt"/>
              </a:rPr>
              <a:t>Genista</a:t>
            </a:r>
            <a:endParaRPr lang="en-US" sz="1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+mj-lt"/>
              </a:rPr>
              <a:t>Spartium</a:t>
            </a:r>
            <a:endParaRPr lang="en-US" sz="1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+mj-lt"/>
              </a:rPr>
              <a:t>Chameacytisus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716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5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5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5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5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5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5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5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5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5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5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5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5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5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5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5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5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5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5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5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50" fill="hold"/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50" fill="hold"/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5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5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5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50" fill="hold"/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50" fill="hold"/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5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5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5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50" fill="hold"/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50" fill="hold"/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50" fill="hold"/>
                                        <p:tgtEl>
                                          <p:spTgt spid="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50" fill="hold"/>
                                        <p:tgtEl>
                                          <p:spTgt spid="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5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50" fill="hold"/>
                                        <p:tgtEl>
                                          <p:spTgt spid="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50" fill="hold"/>
                                        <p:tgtEl>
                                          <p:spTgt spid="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" fill="hold"/>
                                        <p:tgtEl>
                                          <p:spTgt spid="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" fill="hold"/>
                                        <p:tgtEl>
                                          <p:spTgt spid="4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50" fill="hold"/>
                                        <p:tgtEl>
                                          <p:spTgt spid="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50" fill="hold"/>
                                        <p:tgtEl>
                                          <p:spTgt spid="4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" fill="hold"/>
                                        <p:tgtEl>
                                          <p:spTgt spid="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" fill="hold"/>
                                        <p:tgtEl>
                                          <p:spTgt spid="4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50"/>
                            </p:stCondLst>
                            <p:childTnLst>
                              <p:par>
                                <p:cTn id="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50" fill="hold"/>
                                        <p:tgtEl>
                                          <p:spTgt spid="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50" fill="hold"/>
                                        <p:tgtEl>
                                          <p:spTgt spid="4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00"/>
                            </p:stCondLst>
                            <p:childTnLst>
                              <p:par>
                                <p:cTn id="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50" fill="hold"/>
                                        <p:tgtEl>
                                          <p:spTgt spid="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50" fill="hold"/>
                                        <p:tgtEl>
                                          <p:spTgt spid="4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50"/>
                            </p:stCondLst>
                            <p:childTnLst>
                              <p:par>
                                <p:cTn id="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50" fill="hold"/>
                                        <p:tgtEl>
                                          <p:spTgt spid="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150" fill="hold"/>
                                        <p:tgtEl>
                                          <p:spTgt spid="4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" fill="hold"/>
                                        <p:tgtEl>
                                          <p:spTgt spid="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" fill="hold"/>
                                        <p:tgtEl>
                                          <p:spTgt spid="4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5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50" fill="hold"/>
                                        <p:tgtEl>
                                          <p:spTgt spid="4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50" fill="hold"/>
                                        <p:tgtEl>
                                          <p:spTgt spid="4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50" fill="hold"/>
                                        <p:tgtEl>
                                          <p:spTgt spid="4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50" fill="hold"/>
                                        <p:tgtEl>
                                          <p:spTgt spid="4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150"/>
                            </p:stCondLst>
                            <p:childTnLst>
                              <p:par>
                                <p:cTn id="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150" fill="hold"/>
                                        <p:tgtEl>
                                          <p:spTgt spid="4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50" fill="hold"/>
                                        <p:tgtEl>
                                          <p:spTgt spid="4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00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" fill="hold"/>
                                        <p:tgtEl>
                                          <p:spTgt spid="4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" fill="hold"/>
                                        <p:tgtEl>
                                          <p:spTgt spid="4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450"/>
                            </p:stCondLst>
                            <p:childTnLst>
                              <p:par>
                                <p:cTn id="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150" fill="hold"/>
                                        <p:tgtEl>
                                          <p:spTgt spid="4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150" fill="hold"/>
                                        <p:tgtEl>
                                          <p:spTgt spid="4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600"/>
                            </p:stCondLst>
                            <p:childTnLst>
                              <p:par>
                                <p:cTn id="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150" fill="hold"/>
                                        <p:tgtEl>
                                          <p:spTgt spid="4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150" fill="hold"/>
                                        <p:tgtEl>
                                          <p:spTgt spid="4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75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50" fill="hold"/>
                                        <p:tgtEl>
                                          <p:spTgt spid="4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50" fill="hold"/>
                                        <p:tgtEl>
                                          <p:spTgt spid="4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900"/>
                            </p:stCondLst>
                            <p:childTnLst>
                              <p:par>
                                <p:cTn id="2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150" fill="hold"/>
                                        <p:tgtEl>
                                          <p:spTgt spid="4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150" fill="hold"/>
                                        <p:tgtEl>
                                          <p:spTgt spid="4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050"/>
                            </p:stCondLst>
                            <p:childTnLst>
                              <p:par>
                                <p:cTn id="2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150" fill="hold"/>
                                        <p:tgtEl>
                                          <p:spTgt spid="4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150" fill="hold"/>
                                        <p:tgtEl>
                                          <p:spTgt spid="4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200"/>
                            </p:stCondLst>
                            <p:childTnLst>
                              <p:par>
                                <p:cTn id="2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50" fill="hold"/>
                                        <p:tgtEl>
                                          <p:spTgt spid="4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50" fill="hold"/>
                                        <p:tgtEl>
                                          <p:spTgt spid="4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350"/>
                            </p:stCondLst>
                            <p:childTnLst>
                              <p:par>
                                <p:cTn id="2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50" fill="hold"/>
                                        <p:tgtEl>
                                          <p:spTgt spid="4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50" fill="hold"/>
                                        <p:tgtEl>
                                          <p:spTgt spid="4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50" fill="hold"/>
                                        <p:tgtEl>
                                          <p:spTgt spid="4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50" fill="hold"/>
                                        <p:tgtEl>
                                          <p:spTgt spid="4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650"/>
                            </p:stCondLst>
                            <p:childTnLst>
                              <p:par>
                                <p:cTn id="2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50" fill="hold"/>
                                        <p:tgtEl>
                                          <p:spTgt spid="4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50" fill="hold"/>
                                        <p:tgtEl>
                                          <p:spTgt spid="4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800"/>
                            </p:stCondLst>
                            <p:childTnLst>
                              <p:par>
                                <p:cTn id="2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150" fill="hold"/>
                                        <p:tgtEl>
                                          <p:spTgt spid="4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150" fill="hold"/>
                                        <p:tgtEl>
                                          <p:spTgt spid="4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950"/>
                            </p:stCondLst>
                            <p:childTnLst>
                              <p:par>
                                <p:cTn id="2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150" fill="hold"/>
                                        <p:tgtEl>
                                          <p:spTgt spid="4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150" fill="hold"/>
                                        <p:tgtEl>
                                          <p:spTgt spid="4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100"/>
                            </p:stCondLst>
                            <p:childTnLst>
                              <p:par>
                                <p:cTn id="2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50" fill="hold"/>
                                        <p:tgtEl>
                                          <p:spTgt spid="4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150" fill="hold"/>
                                        <p:tgtEl>
                                          <p:spTgt spid="4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250"/>
                            </p:stCondLst>
                            <p:childTnLst>
                              <p:par>
                                <p:cTn id="2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150" fill="hold"/>
                                        <p:tgtEl>
                                          <p:spTgt spid="4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150" fill="hold"/>
                                        <p:tgtEl>
                                          <p:spTgt spid="4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400"/>
                            </p:stCondLst>
                            <p:childTnLst>
                              <p:par>
                                <p:cTn id="2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6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150" fill="hold"/>
                                        <p:tgtEl>
                                          <p:spTgt spid="4">
                                            <p:txEl>
                                              <p:pRg st="56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150" fill="hold"/>
                                        <p:tgtEl>
                                          <p:spTgt spid="4">
                                            <p:txEl>
                                              <p:pRg st="56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"/>
                            </p:stCondLst>
                            <p:childTnLst>
                              <p:par>
                                <p:cTn id="2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7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150" fill="hold"/>
                                        <p:tgtEl>
                                          <p:spTgt spid="4">
                                            <p:txEl>
                                              <p:pRg st="57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150" fill="hold"/>
                                        <p:tgtEl>
                                          <p:spTgt spid="4">
                                            <p:txEl>
                                              <p:pRg st="57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700"/>
                            </p:stCondLst>
                            <p:childTnLst>
                              <p:par>
                                <p:cTn id="2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8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150" fill="hold"/>
                                        <p:tgtEl>
                                          <p:spTgt spid="4">
                                            <p:txEl>
                                              <p:pRg st="58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150" fill="hold"/>
                                        <p:tgtEl>
                                          <p:spTgt spid="4">
                                            <p:txEl>
                                              <p:pRg st="58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850"/>
                            </p:stCondLst>
                            <p:childTnLst>
                              <p:par>
                                <p:cTn id="3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9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150" fill="hold"/>
                                        <p:tgtEl>
                                          <p:spTgt spid="4">
                                            <p:txEl>
                                              <p:pRg st="59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150" fill="hold"/>
                                        <p:tgtEl>
                                          <p:spTgt spid="4">
                                            <p:txEl>
                                              <p:pRg st="59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"/>
                            </p:stCondLst>
                            <p:childTnLst>
                              <p:par>
                                <p:cTn id="3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150" fill="hold"/>
                                        <p:tgtEl>
                                          <p:spTgt spid="4">
                                            <p:txEl>
                                              <p:pRg st="6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150" fill="hold"/>
                                        <p:tgtEl>
                                          <p:spTgt spid="4">
                                            <p:txEl>
                                              <p:pRg st="6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150"/>
                            </p:stCondLst>
                            <p:childTnLst>
                              <p:par>
                                <p:cTn id="3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150" fill="hold"/>
                                        <p:tgtEl>
                                          <p:spTgt spid="4">
                                            <p:txEl>
                                              <p:pRg st="6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150" fill="hold"/>
                                        <p:tgtEl>
                                          <p:spTgt spid="4">
                                            <p:txEl>
                                              <p:pRg st="6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300"/>
                            </p:stCondLst>
                            <p:childTnLst>
                              <p:par>
                                <p:cTn id="3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2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150" fill="hold"/>
                                        <p:tgtEl>
                                          <p:spTgt spid="4">
                                            <p:txEl>
                                              <p:pRg st="62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150" fill="hold"/>
                                        <p:tgtEl>
                                          <p:spTgt spid="4">
                                            <p:txEl>
                                              <p:pRg st="62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450"/>
                            </p:stCondLst>
                            <p:childTnLst>
                              <p:par>
                                <p:cTn id="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3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150" fill="hold"/>
                                        <p:tgtEl>
                                          <p:spTgt spid="4">
                                            <p:txEl>
                                              <p:pRg st="63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150" fill="hold"/>
                                        <p:tgtEl>
                                          <p:spTgt spid="4">
                                            <p:txEl>
                                              <p:pRg st="63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600"/>
                            </p:stCondLst>
                            <p:childTnLst>
                              <p:par>
                                <p:cTn id="3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150" fill="hold"/>
                                        <p:tgtEl>
                                          <p:spTgt spid="4">
                                            <p:txEl>
                                              <p:pRg st="6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50" fill="hold"/>
                                        <p:tgtEl>
                                          <p:spTgt spid="4">
                                            <p:txEl>
                                              <p:pRg st="6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750"/>
                            </p:stCondLst>
                            <p:childTnLst>
                              <p:par>
                                <p:cTn id="3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5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150" fill="hold"/>
                                        <p:tgtEl>
                                          <p:spTgt spid="4">
                                            <p:txEl>
                                              <p:pRg st="65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150" fill="hold"/>
                                        <p:tgtEl>
                                          <p:spTgt spid="4">
                                            <p:txEl>
                                              <p:pRg st="65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00"/>
                            </p:stCondLst>
                            <p:childTnLst>
                              <p:par>
                                <p:cTn id="3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150" fill="hold"/>
                                        <p:tgtEl>
                                          <p:spTgt spid="4">
                                            <p:txEl>
                                              <p:pRg st="6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150" fill="hold"/>
                                        <p:tgtEl>
                                          <p:spTgt spid="4">
                                            <p:txEl>
                                              <p:pRg st="6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050"/>
                            </p:stCondLst>
                            <p:childTnLst>
                              <p:par>
                                <p:cTn id="3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your Weed Sup.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know who they are?</a:t>
            </a:r>
          </a:p>
          <a:p>
            <a:pPr lvl="1"/>
            <a:r>
              <a:rPr lang="en-US" dirty="0" smtClean="0"/>
              <a:t>Have you met with them?</a:t>
            </a:r>
          </a:p>
          <a:p>
            <a:r>
              <a:rPr lang="en-US" dirty="0" smtClean="0"/>
              <a:t>How often do you meet with them?</a:t>
            </a:r>
          </a:p>
          <a:p>
            <a:r>
              <a:rPr lang="en-US" dirty="0" smtClean="0"/>
              <a:t>What weed control programs are they running?</a:t>
            </a:r>
          </a:p>
          <a:p>
            <a:r>
              <a:rPr lang="en-US" dirty="0" smtClean="0"/>
              <a:t>What challenges are they facing?</a:t>
            </a:r>
          </a:p>
          <a:p>
            <a:r>
              <a:rPr lang="en-US" dirty="0" smtClean="0"/>
              <a:t>Do you support them?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“When dealing with Invasive Species,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our </a:t>
            </a:r>
            <a:r>
              <a:rPr lang="en-US" dirty="0"/>
              <a:t>failures are obvious, our </a:t>
            </a:r>
            <a:r>
              <a:rPr lang="en-US" dirty="0" smtClean="0"/>
              <a:t>successes</a:t>
            </a:r>
          </a:p>
          <a:p>
            <a:pPr marL="0" indent="0">
              <a:buNone/>
            </a:pPr>
            <a:r>
              <a:rPr lang="en-US" dirty="0" smtClean="0"/>
              <a:t>are </a:t>
            </a:r>
            <a:r>
              <a:rPr lang="en-US" dirty="0"/>
              <a:t>Invisible!” Dr. Rich Old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26" y="4495800"/>
            <a:ext cx="3281402" cy="23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0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your Weed Sup.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don’t know who they are visit </a:t>
            </a:r>
            <a:r>
              <a:rPr lang="en-US" dirty="0" smtClean="0">
                <a:hlinkClick r:id="rId2"/>
              </a:rPr>
              <a:t>www.iawcs.org</a:t>
            </a:r>
            <a:r>
              <a:rPr lang="en-US" dirty="0" smtClean="0"/>
              <a:t>	County Contacts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0666" r="63131" b="6246"/>
          <a:stretch/>
        </p:blipFill>
        <p:spPr bwMode="auto">
          <a:xfrm>
            <a:off x="1066800" y="2379921"/>
            <a:ext cx="4495800" cy="436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4053657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Then take the opportunity to meet them.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967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Remember this is not one size fits all </a:t>
            </a:r>
          </a:p>
          <a:p>
            <a:endParaRPr lang="en-US" sz="2000" dirty="0" smtClean="0"/>
          </a:p>
          <a:p>
            <a:r>
              <a:rPr lang="en-US" sz="2000" dirty="0" smtClean="0"/>
              <a:t>Citizen cost share programs</a:t>
            </a:r>
          </a:p>
          <a:p>
            <a:r>
              <a:rPr lang="en-US" sz="2000" dirty="0" smtClean="0"/>
              <a:t>Equipment rentals</a:t>
            </a:r>
          </a:p>
          <a:p>
            <a:r>
              <a:rPr lang="en-US" sz="2000" dirty="0" smtClean="0"/>
              <a:t>Weed management plans</a:t>
            </a:r>
          </a:p>
          <a:p>
            <a:r>
              <a:rPr lang="en-US" sz="2000" dirty="0" smtClean="0"/>
              <a:t>Consultations</a:t>
            </a:r>
          </a:p>
          <a:p>
            <a:r>
              <a:rPr lang="en-US" sz="2000" dirty="0" smtClean="0"/>
              <a:t>Education and outreach</a:t>
            </a:r>
          </a:p>
          <a:p>
            <a:endParaRPr lang="en-US" sz="2000" dirty="0" smtClean="0"/>
          </a:p>
          <a:p>
            <a:pPr marL="0" indent="0" algn="ctr">
              <a:buNone/>
            </a:pPr>
            <a:r>
              <a:rPr lang="en-US" dirty="0" smtClean="0"/>
              <a:t>Although chemically treating weeds is a large portion of our responsibilities being a weed superintendent is more than just spraying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8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spraying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Building Relationships/Trust  with general public</a:t>
            </a:r>
          </a:p>
          <a:p>
            <a:r>
              <a:rPr lang="en-US" dirty="0" smtClean="0"/>
              <a:t>Making individualized recommendations</a:t>
            </a:r>
          </a:p>
          <a:p>
            <a:r>
              <a:rPr lang="en-US" dirty="0" smtClean="0"/>
              <a:t>Writing and carrying out Grants/Agreements</a:t>
            </a:r>
          </a:p>
          <a:p>
            <a:r>
              <a:rPr lang="en-US" dirty="0" smtClean="0"/>
              <a:t>Reporting</a:t>
            </a:r>
          </a:p>
          <a:p>
            <a:r>
              <a:rPr lang="en-US" dirty="0" smtClean="0"/>
              <a:t>Budgeting</a:t>
            </a:r>
          </a:p>
          <a:p>
            <a:r>
              <a:rPr lang="en-US" dirty="0" smtClean="0"/>
              <a:t>Enforcing</a:t>
            </a:r>
          </a:p>
          <a:p>
            <a:r>
              <a:rPr lang="en-US" dirty="0" smtClean="0"/>
              <a:t>Record Keeping</a:t>
            </a:r>
          </a:p>
          <a:p>
            <a:r>
              <a:rPr lang="en-US" dirty="0" smtClean="0"/>
              <a:t>GIS database management</a:t>
            </a:r>
          </a:p>
          <a:p>
            <a:r>
              <a:rPr lang="en-US" dirty="0" smtClean="0"/>
              <a:t>Utilizing new technology</a:t>
            </a:r>
          </a:p>
          <a:p>
            <a:pPr marL="0" indent="0" algn="ctr">
              <a:buNone/>
            </a:pPr>
            <a:r>
              <a:rPr lang="en-US" sz="3200" dirty="0" smtClean="0"/>
              <a:t>Just to name a few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743200"/>
            <a:ext cx="2667000" cy="39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6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all the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Integrated Pest Management</a:t>
            </a:r>
          </a:p>
          <a:p>
            <a:r>
              <a:rPr lang="en-US" sz="2800" dirty="0" smtClean="0"/>
              <a:t>Education</a:t>
            </a:r>
          </a:p>
          <a:p>
            <a:r>
              <a:rPr lang="en-US" sz="2800" dirty="0" smtClean="0"/>
              <a:t>Prevention</a:t>
            </a:r>
          </a:p>
          <a:p>
            <a:r>
              <a:rPr lang="en-US" sz="2800" dirty="0" smtClean="0"/>
              <a:t>Eradication, Control, </a:t>
            </a:r>
            <a:r>
              <a:rPr lang="en-US" sz="2800" dirty="0"/>
              <a:t>o</a:t>
            </a:r>
            <a:r>
              <a:rPr lang="en-US" sz="2800" dirty="0" smtClean="0"/>
              <a:t>r Contain</a:t>
            </a:r>
          </a:p>
          <a:p>
            <a:pPr lvl="1"/>
            <a:r>
              <a:rPr lang="en-US" dirty="0" smtClean="0"/>
              <a:t>Chemical</a:t>
            </a:r>
          </a:p>
          <a:p>
            <a:pPr lvl="1"/>
            <a:r>
              <a:rPr lang="en-US" dirty="0" smtClean="0"/>
              <a:t>Biological</a:t>
            </a:r>
          </a:p>
          <a:p>
            <a:pPr lvl="1"/>
            <a:r>
              <a:rPr lang="en-US" dirty="0" smtClean="0"/>
              <a:t>Cultural</a:t>
            </a:r>
          </a:p>
          <a:p>
            <a:pPr lvl="1"/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Legal</a:t>
            </a:r>
          </a:p>
          <a:p>
            <a:r>
              <a:rPr lang="en-US" dirty="0" smtClean="0"/>
              <a:t>Site Rehabilitation</a:t>
            </a:r>
          </a:p>
          <a:p>
            <a:r>
              <a:rPr lang="en-US" dirty="0" smtClean="0"/>
              <a:t>Inventory</a:t>
            </a:r>
          </a:p>
          <a:p>
            <a:endParaRPr lang="en-US" sz="2000" dirty="0"/>
          </a:p>
        </p:txBody>
      </p:sp>
      <p:pic>
        <p:nvPicPr>
          <p:cNvPr id="1026" name="Picture 2" descr="Image result for toolbox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000"/>
            <a:ext cx="1507983" cy="11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30727" r="25727" b="25273"/>
          <a:stretch/>
        </p:blipFill>
        <p:spPr>
          <a:xfrm>
            <a:off x="5536272" y="5029199"/>
            <a:ext cx="3505120" cy="1820255"/>
          </a:xfrm>
          <a:prstGeom prst="rect">
            <a:avLst/>
          </a:prstGeom>
        </p:spPr>
      </p:pic>
      <p:pic>
        <p:nvPicPr>
          <p:cNvPr id="1028" name="Picture 4" descr="No automatic alt text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392" y="388620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3" t="29546" r="37183" b="52727"/>
          <a:stretch/>
        </p:blipFill>
        <p:spPr>
          <a:xfrm>
            <a:off x="5536272" y="3886200"/>
            <a:ext cx="198112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0"/>
          <a:stretch/>
        </p:blipFill>
        <p:spPr>
          <a:xfrm>
            <a:off x="7920262" y="2348345"/>
            <a:ext cx="1055321" cy="1537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573687"/>
            <a:ext cx="1726272" cy="1294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6" t="24242" b="32424"/>
          <a:stretch/>
        </p:blipFill>
        <p:spPr>
          <a:xfrm>
            <a:off x="4178906" y="4457700"/>
            <a:ext cx="1357366" cy="11367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8545" y="2092036"/>
            <a:ext cx="3657600" cy="1219200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10000" y="2743200"/>
            <a:ext cx="863136" cy="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0" y="2543145"/>
            <a:ext cx="166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Best $ Spent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29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Natural Challenges: Weather, Terrain, etc.</a:t>
            </a:r>
          </a:p>
          <a:p>
            <a:r>
              <a:rPr lang="en-US" dirty="0" smtClean="0"/>
              <a:t>Federal, State, and Local regulations</a:t>
            </a:r>
          </a:p>
          <a:p>
            <a:pPr lvl="1"/>
            <a:r>
              <a:rPr lang="en-US" dirty="0" smtClean="0"/>
              <a:t>EPA NPDES</a:t>
            </a:r>
          </a:p>
          <a:p>
            <a:pPr lvl="1"/>
            <a:r>
              <a:rPr lang="en-US" dirty="0" smtClean="0"/>
              <a:t>Sage Grouse initiatives</a:t>
            </a:r>
          </a:p>
          <a:p>
            <a:pPr lvl="1"/>
            <a:r>
              <a:rPr lang="en-US" dirty="0" smtClean="0"/>
              <a:t>Idaho Pesticide and Chemigation Law</a:t>
            </a:r>
          </a:p>
          <a:p>
            <a:pPr lvl="1"/>
            <a:r>
              <a:rPr lang="en-US" dirty="0" smtClean="0"/>
              <a:t>Worker Protection</a:t>
            </a:r>
          </a:p>
          <a:p>
            <a:r>
              <a:rPr lang="en-US" dirty="0"/>
              <a:t>Intra Agency </a:t>
            </a:r>
            <a:r>
              <a:rPr lang="en-US" dirty="0" smtClean="0"/>
              <a:t>Communications</a:t>
            </a:r>
          </a:p>
          <a:p>
            <a:r>
              <a:rPr lang="en-US" dirty="0" smtClean="0"/>
              <a:t>Budgeting</a:t>
            </a:r>
          </a:p>
          <a:p>
            <a:r>
              <a:rPr lang="en-US" dirty="0" smtClean="0"/>
              <a:t>Full time vs Part time</a:t>
            </a:r>
          </a:p>
          <a:p>
            <a:r>
              <a:rPr lang="en-US" dirty="0" smtClean="0"/>
              <a:t>Crew Management</a:t>
            </a:r>
          </a:p>
          <a:p>
            <a:r>
              <a:rPr lang="en-US" dirty="0" smtClean="0"/>
              <a:t>Knowing what is best…</a:t>
            </a:r>
          </a:p>
          <a:p>
            <a:r>
              <a:rPr lang="en-US" dirty="0" smtClean="0"/>
              <a:t>Private Landowners</a:t>
            </a:r>
          </a:p>
          <a:p>
            <a:r>
              <a:rPr lang="en-US" dirty="0" smtClean="0"/>
              <a:t>Commissioners 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46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 smtClean="0"/>
              <a:t>Idaho Association of Weed </a:t>
            </a:r>
            <a:br>
              <a:rPr lang="en-US" sz="4000" dirty="0" smtClean="0"/>
            </a:br>
            <a:r>
              <a:rPr lang="en-US" sz="4000" dirty="0" smtClean="0"/>
              <a:t>Control Superintendents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Exchange information</a:t>
            </a:r>
          </a:p>
          <a:p>
            <a:r>
              <a:rPr lang="en-US" smtClean="0"/>
              <a:t>Provide education </a:t>
            </a:r>
            <a:endParaRPr lang="en-US" dirty="0" smtClean="0"/>
          </a:p>
          <a:p>
            <a:r>
              <a:rPr lang="en-US" dirty="0" smtClean="0"/>
              <a:t>Training</a:t>
            </a:r>
          </a:p>
          <a:p>
            <a:r>
              <a:rPr lang="en-US" dirty="0" smtClean="0"/>
              <a:t>Promote cooperation</a:t>
            </a:r>
          </a:p>
          <a:p>
            <a:endParaRPr lang="en-US" dirty="0"/>
          </a:p>
        </p:txBody>
      </p:sp>
      <p:pic>
        <p:nvPicPr>
          <p:cNvPr id="4" name="Picture 3" descr="image00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76200"/>
            <a:ext cx="1304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99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Don’t wait until it is too late</a:t>
            </a:r>
            <a:endParaRPr lang="en-US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50774" r="68777" b="19211"/>
          <a:stretch/>
        </p:blipFill>
        <p:spPr bwMode="auto">
          <a:xfrm>
            <a:off x="228600" y="2209800"/>
            <a:ext cx="4769684" cy="309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42000" r="71932" b="28124"/>
          <a:stretch/>
        </p:blipFill>
        <p:spPr bwMode="auto">
          <a:xfrm>
            <a:off x="196702" y="5304340"/>
            <a:ext cx="3668111" cy="13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434652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ip Island La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6019800" cy="2286000"/>
          </a:xfrm>
        </p:spPr>
        <p:txBody>
          <a:bodyPr>
            <a:no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Jeremey Varley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IAWCS Vice-Chairman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Lemhi Noxious Weed Superintendent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weeds@lemhicountyidaho.org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(208)742-1660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(208)993-0950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61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IAWCS Board of Directors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Chairman- Terry Lee, Camas County</a:t>
            </a:r>
          </a:p>
          <a:p>
            <a:r>
              <a:rPr lang="en-US" dirty="0" smtClean="0"/>
              <a:t>Vice-Chairman- Jeremey Varley, Lemhi County</a:t>
            </a:r>
          </a:p>
          <a:p>
            <a:r>
              <a:rPr lang="en-US" dirty="0" smtClean="0"/>
              <a:t>Secretary/Treasurer-Bonnie Davis, Washington County</a:t>
            </a:r>
          </a:p>
          <a:p>
            <a:r>
              <a:rPr lang="en-US" dirty="0" smtClean="0"/>
              <a:t>Past President- Bryce Fowler, Freemont County</a:t>
            </a:r>
          </a:p>
          <a:p>
            <a:r>
              <a:rPr lang="en-US" dirty="0" smtClean="0"/>
              <a:t>Region Representatives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Bill Hargrave, Kootenai County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Chip Haight, Lewis County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Steve Anderson, Valley County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Kali Sherrill, Twin Falls County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Aaron Hull, Franklin County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Jeffrey </a:t>
            </a:r>
            <a:r>
              <a:rPr lang="en-US" dirty="0" err="1" smtClean="0"/>
              <a:t>Petingil</a:t>
            </a:r>
            <a:r>
              <a:rPr lang="en-US" dirty="0" smtClean="0"/>
              <a:t>, Bonneville County</a:t>
            </a:r>
          </a:p>
          <a:p>
            <a:r>
              <a:rPr lang="en-US" dirty="0" smtClean="0"/>
              <a:t>Webmaster- Jeremey Varley, Lemhi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IAWCS Membership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 b="5397"/>
          <a:stretch/>
        </p:blipFill>
        <p:spPr bwMode="auto">
          <a:xfrm>
            <a:off x="1981200" y="796562"/>
            <a:ext cx="5257800" cy="606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491" y="5486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 the 42 weed Superintendents 41 are members.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Weeds 101</a:t>
            </a:r>
            <a:endParaRPr lang="en-US" dirty="0"/>
          </a:p>
        </p:txBody>
      </p:sp>
      <p:pic>
        <p:nvPicPr>
          <p:cNvPr id="4" name="Picture 4" descr="Image result for dandelion clip ar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01" y="1887087"/>
            <a:ext cx="3098198" cy="39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2926773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this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87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Weeds 101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81200"/>
            <a:ext cx="4876800" cy="3887894"/>
          </a:xfrm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this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03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Weeds 101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/>
          <a:stretch/>
        </p:blipFill>
        <p:spPr>
          <a:xfrm>
            <a:off x="2133600" y="1524000"/>
            <a:ext cx="48668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981200" y="6096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this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27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Weeds 101</a:t>
            </a:r>
            <a:endParaRPr lang="en-US" dirty="0"/>
          </a:p>
        </p:txBody>
      </p:sp>
      <p:pic>
        <p:nvPicPr>
          <p:cNvPr id="4" name="Picture 4" descr="Image result for dandelion clip ar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58747"/>
            <a:ext cx="1066800" cy="136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1"/>
            <a:ext cx="1720474" cy="13716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/>
          <a:stretch/>
        </p:blipFill>
        <p:spPr>
          <a:xfrm>
            <a:off x="5791201" y="3048001"/>
            <a:ext cx="1474918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572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Dandelion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22437" y="4572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Alfalfa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14260" y="4572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Leafy spurge</a:t>
            </a:r>
            <a:endParaRPr lang="en-US" dirty="0"/>
          </a:p>
        </p:txBody>
      </p:sp>
      <p:sp>
        <p:nvSpPr>
          <p:cNvPr id="10" name="&quot;No&quot; Symbol 9"/>
          <p:cNvSpPr/>
          <p:nvPr/>
        </p:nvSpPr>
        <p:spPr>
          <a:xfrm>
            <a:off x="685800" y="2971800"/>
            <a:ext cx="1676400" cy="16002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/>
          <p:cNvSpPr/>
          <p:nvPr/>
        </p:nvSpPr>
        <p:spPr>
          <a:xfrm>
            <a:off x="3352800" y="2971800"/>
            <a:ext cx="1676400" cy="16002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Image result for Green Checkm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675" y="33147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32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494</TotalTime>
  <Words>1168</Words>
  <Application>Microsoft Macintosh PowerPoint</Application>
  <PresentationFormat>On-screen Show (4:3)</PresentationFormat>
  <Paragraphs>266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Courier New</vt:lpstr>
      <vt:lpstr>Palatino Linotype</vt:lpstr>
      <vt:lpstr>Executive</vt:lpstr>
      <vt:lpstr>Why a Weed Superintendent</vt:lpstr>
      <vt:lpstr>Idaho Association of Weed  Control Superintendents</vt:lpstr>
      <vt:lpstr>Idaho Association of Weed  Control Superintendents</vt:lpstr>
      <vt:lpstr>IAWCS Board of Directors 2017</vt:lpstr>
      <vt:lpstr>IAWCS Membership </vt:lpstr>
      <vt:lpstr>Weeds 101</vt:lpstr>
      <vt:lpstr>Weeds 101</vt:lpstr>
      <vt:lpstr>Weeds 101</vt:lpstr>
      <vt:lpstr>Weeds 101</vt:lpstr>
      <vt:lpstr>Weeds 101</vt:lpstr>
      <vt:lpstr>PowerPoint Presentation</vt:lpstr>
      <vt:lpstr>PowerPoint Presentation</vt:lpstr>
      <vt:lpstr>What makes Idaho Noxious Weeds So Bad?</vt:lpstr>
      <vt:lpstr>What Makes Idaho Noxious Weeds So Bad?</vt:lpstr>
      <vt:lpstr>Noxious Weed Law</vt:lpstr>
      <vt:lpstr>County Duties</vt:lpstr>
      <vt:lpstr>County Powers</vt:lpstr>
      <vt:lpstr>County Powers</vt:lpstr>
      <vt:lpstr>Tittle 22- Agriculture and Horticulture Chapter 24- Noxious Weeds</vt:lpstr>
      <vt:lpstr>Tittle 22- Agriculture and Horticulture Chapter 24- Noxious Weeds</vt:lpstr>
      <vt:lpstr>What does the noxious weed Law mean to you</vt:lpstr>
      <vt:lpstr>So Why A Weed Superintendent</vt:lpstr>
      <vt:lpstr>Idaho Noxious Weeds</vt:lpstr>
      <vt:lpstr>Who is your Weed Sup.</vt:lpstr>
      <vt:lpstr>Who is your Weed Sup.</vt:lpstr>
      <vt:lpstr>Weed Control Programs</vt:lpstr>
      <vt:lpstr>More than just spraying</vt:lpstr>
      <vt:lpstr>Using all the tools</vt:lpstr>
      <vt:lpstr>Challenges</vt:lpstr>
      <vt:lpstr>Support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 Weed Superintendent</dc:title>
  <dc:creator/>
  <cp:lastModifiedBy>Microsoft Office User</cp:lastModifiedBy>
  <cp:revision>38</cp:revision>
  <dcterms:created xsi:type="dcterms:W3CDTF">2006-08-16T00:00:00Z</dcterms:created>
  <dcterms:modified xsi:type="dcterms:W3CDTF">2017-05-31T16:11:11Z</dcterms:modified>
</cp:coreProperties>
</file>