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59" r:id="rId8"/>
    <p:sldId id="260" r:id="rId9"/>
    <p:sldId id="263" r:id="rId10"/>
    <p:sldId id="268" r:id="rId11"/>
    <p:sldId id="277" r:id="rId12"/>
    <p:sldId id="275" r:id="rId13"/>
    <p:sldId id="261" r:id="rId14"/>
    <p:sldId id="262" r:id="rId15"/>
    <p:sldId id="269" r:id="rId16"/>
    <p:sldId id="265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F6A342-9D7F-4E52-9F18-9F1E1788C6C1}" v="438" dt="2018-05-13T03:35:44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56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01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68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7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9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69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2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7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0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69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0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1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2D00640-0220-4B37-A451-3BA2B2066DD6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1340C4-55C4-46FB-9B5A-26E9E429A93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21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From Public Hearing to  Sound Decision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Public Hearings and Final Decisions</a:t>
            </a:r>
          </a:p>
          <a:p>
            <a:r>
              <a:rPr lang="en-US" dirty="0"/>
              <a:t>Spring, 2018</a:t>
            </a:r>
          </a:p>
          <a:p>
            <a:r>
              <a:rPr lang="en-US" dirty="0"/>
              <a:t>Jerry Mason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299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5A7EB-AA9C-4A87-8D3B-6B9C09798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Subdivisions – Standards/Criteria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7D235-03B2-433E-A528-55FCCFABDD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Public hearing not required by state law- everybody requires hearing </a:t>
            </a:r>
          </a:p>
          <a:p>
            <a:r>
              <a:rPr lang="en-US" sz="2800" dirty="0"/>
              <a:t>Meet standards of: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Road design and circulation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Water system capacity and design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Sewer system capacity and design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Pedestrian paths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C3943-6D33-4EC8-AE9B-48D826436D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Street lighting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Surface water management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Bicycle paths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Traffic signs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Zoning compliance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Slope stability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Flood hazard avoidance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1947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CC8D4CD-367B-408B-81BB-D2156471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Question is Asked?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B824A4-D566-46B2-8C73-B2C5B9C98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When you send a notice of public hearing, do you clearly state the purpose of the hearing?</a:t>
            </a:r>
          </a:p>
          <a:p>
            <a:r>
              <a:rPr lang="en-US" sz="3600" dirty="0"/>
              <a:t>To those who receive your notice, do you know what they perceive?</a:t>
            </a:r>
          </a:p>
          <a:p>
            <a:r>
              <a:rPr lang="en-US" sz="3600" dirty="0"/>
              <a:t>What does the public want in a typical subdivision hearing?</a:t>
            </a:r>
          </a:p>
          <a:p>
            <a:r>
              <a:rPr lang="en-US" sz="3600" dirty="0"/>
              <a:t>How do you reach your final answer?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035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F2D4B-CB06-41DB-8A65-1FB029674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Preliminary Work Before Public Hearing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4436C-9BFC-4F70-8CBD-79E139F85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When a public hearing is required* </a:t>
            </a:r>
          </a:p>
          <a:p>
            <a:r>
              <a:rPr lang="en-US" sz="3600" dirty="0"/>
              <a:t>Publish notices – official newspaper and website (document)*</a:t>
            </a:r>
          </a:p>
          <a:p>
            <a:r>
              <a:rPr lang="en-US" sz="3600" dirty="0"/>
              <a:t>Mail notices – first class USPS</a:t>
            </a:r>
          </a:p>
          <a:p>
            <a:r>
              <a:rPr lang="en-US" sz="3600" dirty="0"/>
              <a:t>Solicit comments from public agencies</a:t>
            </a:r>
          </a:p>
          <a:p>
            <a:r>
              <a:rPr lang="en-US" sz="3600" dirty="0"/>
              <a:t>Prepare staff report – note compliance/non-compliance</a:t>
            </a:r>
          </a:p>
          <a:p>
            <a:r>
              <a:rPr lang="en-US" sz="3600" dirty="0"/>
              <a:t>Make sure meeting space will accommodate</a:t>
            </a:r>
          </a:p>
          <a:p>
            <a:r>
              <a:rPr lang="en-US" sz="3600" dirty="0"/>
              <a:t>Prepare hearing materials </a:t>
            </a:r>
          </a:p>
        </p:txBody>
      </p:sp>
    </p:spTree>
    <p:extLst>
      <p:ext uri="{BB962C8B-B14F-4D97-AF65-F5344CB8AC3E}">
        <p14:creationId xmlns:p14="http://schemas.microsoft.com/office/powerpoint/2010/main" val="1340814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75F78-17B2-40A2-9875-A0DE8F12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Consistent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27886-5939-4803-A54D-481601630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Hearing procedures resolution required by Idaho Code §67-6534*</a:t>
            </a:r>
          </a:p>
          <a:p>
            <a:r>
              <a:rPr lang="en-US" sz="3200" dirty="0"/>
              <a:t>Must draw distinctions between legislative and quasi-judicial decisions</a:t>
            </a:r>
          </a:p>
          <a:p>
            <a:r>
              <a:rPr lang="en-US" sz="3200" dirty="0"/>
              <a:t>Alert potential participants to risks of </a:t>
            </a:r>
            <a:r>
              <a:rPr lang="en-US" sz="3200" i="1" dirty="0"/>
              <a:t>ex </a:t>
            </a:r>
            <a:r>
              <a:rPr lang="en-US" sz="3200" i="1" dirty="0" err="1"/>
              <a:t>parte</a:t>
            </a:r>
            <a:r>
              <a:rPr lang="en-US" sz="3200" dirty="0"/>
              <a:t> contact in notice</a:t>
            </a:r>
          </a:p>
          <a:p>
            <a:r>
              <a:rPr lang="en-US" sz="3200" dirty="0"/>
              <a:t>Make rules of procedure readily available – on website</a:t>
            </a:r>
          </a:p>
          <a:p>
            <a:r>
              <a:rPr lang="en-US" sz="3200" dirty="0"/>
              <a:t>Adjust hearing procedures resolution as issues arise </a:t>
            </a:r>
          </a:p>
        </p:txBody>
      </p:sp>
    </p:spTree>
    <p:extLst>
      <p:ext uri="{BB962C8B-B14F-4D97-AF65-F5344CB8AC3E}">
        <p14:creationId xmlns:p14="http://schemas.microsoft.com/office/powerpoint/2010/main" val="10114136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C2A54-DD6D-4B82-837B-745A890B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Quasi-judicial Public Hearing -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124CE-4222-4601-A271-6BA0F129F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900" dirty="0"/>
              <a:t>Introduction by presiding officer or designee (mayor or commission chairman) – keep explaining</a:t>
            </a:r>
          </a:p>
          <a:p>
            <a:r>
              <a:rPr lang="en-US" sz="3900" dirty="0"/>
              <a:t>Description of project by applicant</a:t>
            </a:r>
          </a:p>
          <a:p>
            <a:r>
              <a:rPr lang="en-US" sz="3900" dirty="0"/>
              <a:t>Summary staff report – ultimate opinion or not?</a:t>
            </a:r>
          </a:p>
          <a:p>
            <a:r>
              <a:rPr lang="en-US" sz="3900" dirty="0"/>
              <a:t>Written comments on sign-up sheets*</a:t>
            </a:r>
          </a:p>
          <a:p>
            <a:r>
              <a:rPr lang="en-US" sz="3900" dirty="0"/>
              <a:t>Testimony by supporters of application – then neutrals</a:t>
            </a:r>
          </a:p>
          <a:p>
            <a:r>
              <a:rPr lang="en-US" sz="3900" dirty="0"/>
              <a:t>Testimony by opponents – spokesman?</a:t>
            </a:r>
          </a:p>
          <a:p>
            <a:r>
              <a:rPr lang="en-US" sz="3900" dirty="0"/>
              <a:t>Rebuttal of opponents by applicant – hearing closes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93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3FB53-3E53-4C3C-A957-6997BA4E1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a Written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8FE79-432A-4DB7-A933-D66C3C8A3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Abandon/suspend Roberts Rules of Order if you have adopted them</a:t>
            </a:r>
          </a:p>
          <a:p>
            <a:r>
              <a:rPr lang="en-US" sz="2400" dirty="0"/>
              <a:t>Solicit comments from commissioners before developing decision motion</a:t>
            </a:r>
          </a:p>
          <a:p>
            <a:r>
              <a:rPr lang="en-US" sz="2400" dirty="0"/>
              <a:t>After hearing from all who wish, have someone shape a motion that includes the primary decision points surrounding contested issues</a:t>
            </a:r>
          </a:p>
          <a:p>
            <a:r>
              <a:rPr lang="en-US" sz="2400" dirty="0"/>
              <a:t>If decision is routine, without serious contention, the motion may stand on its own – including approval of worksheet</a:t>
            </a:r>
          </a:p>
          <a:p>
            <a:r>
              <a:rPr lang="en-US" sz="2400" dirty="0"/>
              <a:t>If the decision is contested, seek staff and/or legal support in developing the final written decision.</a:t>
            </a:r>
          </a:p>
          <a:p>
            <a:r>
              <a:rPr lang="en-US" sz="2400" dirty="0"/>
              <a:t>If developing recommendation, save the time of finalizing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38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89FB-F05D-4799-9790-0AA26283C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Reaching a Decision 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Start With the End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DF803-0E69-4C14-9F7C-8600B9275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Application Forms</a:t>
            </a:r>
          </a:p>
          <a:p>
            <a:r>
              <a:rPr lang="en-US" sz="4000" dirty="0"/>
              <a:t>Mailed notice – more than published</a:t>
            </a:r>
          </a:p>
          <a:p>
            <a:r>
              <a:rPr lang="en-US" sz="4000" dirty="0"/>
              <a:t>Display Decision Criteria in the hearing room</a:t>
            </a:r>
          </a:p>
          <a:p>
            <a:r>
              <a:rPr lang="en-US" sz="4000" dirty="0"/>
              <a:t>Decision sheets for decision-makers</a:t>
            </a:r>
          </a:p>
          <a:p>
            <a:r>
              <a:rPr lang="en-US" sz="4000" dirty="0"/>
              <a:t>Final decision approved by decision-makers</a:t>
            </a:r>
          </a:p>
        </p:txBody>
      </p:sp>
    </p:spTree>
    <p:extLst>
      <p:ext uri="{BB962C8B-B14F-4D97-AF65-F5344CB8AC3E}">
        <p14:creationId xmlns:p14="http://schemas.microsoft.com/office/powerpoint/2010/main" val="2968245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A74BC-B69C-441B-91FE-B83BE2A0C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Appellate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04D12-0800-4AAA-A3AD-9A1A35AE2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Before appeal, must notify possible appellants (§67-6535)</a:t>
            </a:r>
          </a:p>
          <a:p>
            <a:r>
              <a:rPr lang="en-US" sz="3600" dirty="0"/>
              <a:t>Prospective appellant must seek reconsideration – 14 days</a:t>
            </a:r>
          </a:p>
          <a:p>
            <a:r>
              <a:rPr lang="en-US" sz="3600" dirty="0"/>
              <a:t>Reconsideration must identify specific deficiencies in decision</a:t>
            </a:r>
          </a:p>
          <a:p>
            <a:r>
              <a:rPr lang="en-US" sz="3600" dirty="0"/>
              <a:t>Final decision-maker for the county can:</a:t>
            </a:r>
          </a:p>
          <a:p>
            <a:pPr lvl="1"/>
            <a:r>
              <a:rPr lang="en-US" dirty="0"/>
              <a:t>Stand by original decision</a:t>
            </a:r>
          </a:p>
          <a:p>
            <a:pPr lvl="1"/>
            <a:r>
              <a:rPr lang="en-US" dirty="0"/>
              <a:t>Conduct another public hearing and stand by original decision</a:t>
            </a:r>
          </a:p>
          <a:p>
            <a:pPr lvl="1"/>
            <a:r>
              <a:rPr lang="en-US" dirty="0"/>
              <a:t>Conduct another public hearing and change original decision</a:t>
            </a:r>
          </a:p>
          <a:p>
            <a:pPr lvl="1"/>
            <a:r>
              <a:rPr lang="en-US" dirty="0"/>
              <a:t>Must act within 60 days or appeal can move forward</a:t>
            </a:r>
          </a:p>
        </p:txBody>
      </p:sp>
    </p:spTree>
    <p:extLst>
      <p:ext uri="{BB962C8B-B14F-4D97-AF65-F5344CB8AC3E}">
        <p14:creationId xmlns:p14="http://schemas.microsoft.com/office/powerpoint/2010/main" val="3407416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E0A62-070D-461F-B1E0-50C831793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Judicial Review – In District Court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5B96C-B805-4F7F-820B-179F1ECE8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Court will review final decision and decision-making process</a:t>
            </a:r>
          </a:p>
          <a:p>
            <a:r>
              <a:rPr lang="en-US" sz="3600" dirty="0"/>
              <a:t>Court will order transcription of proceedings</a:t>
            </a:r>
          </a:p>
          <a:p>
            <a:r>
              <a:rPr lang="en-US" sz="3600" dirty="0"/>
              <a:t>Decision must address decision criteria and be backed by information in record</a:t>
            </a:r>
          </a:p>
          <a:p>
            <a:r>
              <a:rPr lang="en-US" sz="3600" dirty="0"/>
              <a:t>Decisions are to be judged “upon sound reason and practical application of recognize principles of law”</a:t>
            </a:r>
          </a:p>
          <a:p>
            <a:r>
              <a:rPr lang="en-US" sz="3600" dirty="0"/>
              <a:t>Remedy available only upon showing of “actual harm or violation of fundamental rights”</a:t>
            </a:r>
          </a:p>
        </p:txBody>
      </p:sp>
    </p:spTree>
    <p:extLst>
      <p:ext uri="{BB962C8B-B14F-4D97-AF65-F5344CB8AC3E}">
        <p14:creationId xmlns:p14="http://schemas.microsoft.com/office/powerpoint/2010/main" val="120538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CC85D-1DFD-442F-9E9C-EC2D16FBC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Exploring Land Use Decision-Making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489FE-A0E4-4EE3-8411-22096856F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613" y="2143571"/>
            <a:ext cx="9872871" cy="377905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800" dirty="0"/>
              <a:t>Seeking approval of a new land subdivision – presents some of most difficult decisions</a:t>
            </a:r>
          </a:p>
          <a:p>
            <a:pPr lvl="1">
              <a:lnSpc>
                <a:spcPct val="120000"/>
              </a:lnSpc>
            </a:pPr>
            <a:r>
              <a:rPr lang="en-US" sz="3600" dirty="0"/>
              <a:t>What is a subdivision?  - history</a:t>
            </a:r>
          </a:p>
          <a:p>
            <a:pPr lvl="1">
              <a:lnSpc>
                <a:spcPct val="120000"/>
              </a:lnSpc>
            </a:pPr>
            <a:r>
              <a:rPr lang="en-US" sz="3600" dirty="0"/>
              <a:t>How judged?*</a:t>
            </a:r>
          </a:p>
          <a:p>
            <a:pPr lvl="1">
              <a:lnSpc>
                <a:spcPct val="120000"/>
              </a:lnSpc>
            </a:pPr>
            <a:r>
              <a:rPr lang="en-US" sz="3600" dirty="0"/>
              <a:t>Why does subdivision regulation matter?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5800" dirty="0"/>
              <a:t>Other subjects of quasi-judicial decision-making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600" dirty="0"/>
              <a:t>Site-specific rezoning*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600" dirty="0"/>
              <a:t>Conditional use permit*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3600" dirty="0"/>
              <a:t>Variance*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2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1E759-5E2D-4E94-B314-E50CF9804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at the Conclusion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D63E9-64E8-4C30-BCBB-A52A266A5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Know where you are headed</a:t>
            </a:r>
          </a:p>
          <a:p>
            <a:r>
              <a:rPr lang="en-US" sz="3600" dirty="0"/>
              <a:t>Shape the process with the end in mind</a:t>
            </a:r>
          </a:p>
          <a:p>
            <a:r>
              <a:rPr lang="en-US" sz="3600" dirty="0"/>
              <a:t>Avoid aimless wandering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Focus on two important components:</a:t>
            </a:r>
          </a:p>
          <a:p>
            <a:pPr lvl="1"/>
            <a:r>
              <a:rPr lang="en-US" sz="3200" b="1" dirty="0"/>
              <a:t>“Final” decision – after public hearing</a:t>
            </a:r>
          </a:p>
          <a:p>
            <a:pPr lvl="1"/>
            <a:r>
              <a:rPr lang="en-US" sz="3200" b="1" dirty="0"/>
              <a:t>Public hearings – procedural compliance</a:t>
            </a:r>
          </a:p>
        </p:txBody>
      </p:sp>
    </p:spTree>
    <p:extLst>
      <p:ext uri="{BB962C8B-B14F-4D97-AF65-F5344CB8AC3E}">
        <p14:creationId xmlns:p14="http://schemas.microsoft.com/office/powerpoint/2010/main" val="4214382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99D40-6A10-40FA-976B-4DE996923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Decision Essentials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F6AF9-3F0E-4004-B1C7-D7337550C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Must be based on standards and criteria in:</a:t>
            </a:r>
          </a:p>
          <a:p>
            <a:pPr lvl="1"/>
            <a:r>
              <a:rPr lang="en-US" dirty="0"/>
              <a:t>Comprehensive plan (zoning changes)</a:t>
            </a:r>
          </a:p>
          <a:p>
            <a:pPr lvl="1"/>
            <a:r>
              <a:rPr lang="en-US" dirty="0"/>
              <a:t>Zoning ordinance</a:t>
            </a:r>
          </a:p>
          <a:p>
            <a:pPr lvl="1"/>
            <a:r>
              <a:rPr lang="en-US" dirty="0"/>
              <a:t>Other applicable ordinances</a:t>
            </a:r>
          </a:p>
          <a:p>
            <a:r>
              <a:rPr lang="en-US" dirty="0"/>
              <a:t>Standards must be set forth in express terms</a:t>
            </a:r>
          </a:p>
          <a:p>
            <a:r>
              <a:rPr lang="en-US" dirty="0"/>
              <a:t>Identify basis of compliance/non-compliance</a:t>
            </a:r>
          </a:p>
          <a:p>
            <a:r>
              <a:rPr lang="en-US" dirty="0"/>
              <a:t>Decision must be written – accompanied by reasoned statement</a:t>
            </a:r>
          </a:p>
          <a:p>
            <a:pPr lvl="1"/>
            <a:r>
              <a:rPr lang="en-US" dirty="0"/>
              <a:t>Criteria</a:t>
            </a:r>
          </a:p>
          <a:p>
            <a:pPr lvl="1"/>
            <a:r>
              <a:rPr lang="en-US" dirty="0"/>
              <a:t>Facts</a:t>
            </a:r>
          </a:p>
          <a:p>
            <a:pPr lvl="1"/>
            <a:r>
              <a:rPr lang="en-US" dirty="0"/>
              <a:t>Rationale</a:t>
            </a:r>
          </a:p>
          <a:p>
            <a:r>
              <a:rPr lang="en-US" dirty="0"/>
              <a:t>Fail – appeal may invalidate decision</a:t>
            </a:r>
          </a:p>
        </p:txBody>
      </p:sp>
    </p:spTree>
    <p:extLst>
      <p:ext uri="{BB962C8B-B14F-4D97-AF65-F5344CB8AC3E}">
        <p14:creationId xmlns:p14="http://schemas.microsoft.com/office/powerpoint/2010/main" val="226096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645E8-A0B8-456E-A0C8-36F02E115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In the Shoes of the Applicant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0A9BF-2520-401C-82F3-C311F15CA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Applicants’ rights are defined by law</a:t>
            </a:r>
          </a:p>
          <a:p>
            <a:r>
              <a:rPr lang="en-US" sz="3600" dirty="0"/>
              <a:t>Applicant must understand </a:t>
            </a:r>
            <a:r>
              <a:rPr lang="en-US" sz="3600" u="sng" dirty="0"/>
              <a:t>what must be proven</a:t>
            </a:r>
          </a:p>
          <a:p>
            <a:r>
              <a:rPr lang="en-US" sz="3600" dirty="0"/>
              <a:t>Significant differences between experienced applicants and “never done this before”</a:t>
            </a:r>
          </a:p>
          <a:p>
            <a:r>
              <a:rPr lang="en-US" sz="3600" dirty="0"/>
              <a:t>Process should be somewhat predictable and understandable</a:t>
            </a:r>
          </a:p>
          <a:p>
            <a:r>
              <a:rPr lang="en-US" sz="3600" dirty="0"/>
              <a:t>Burden of </a:t>
            </a:r>
            <a:r>
              <a:rPr lang="en-US" sz="3600" u="sng" dirty="0"/>
              <a:t>persuasion</a:t>
            </a:r>
            <a:r>
              <a:rPr lang="en-US" sz="3600" dirty="0"/>
              <a:t> must be appreciated</a:t>
            </a:r>
          </a:p>
        </p:txBody>
      </p:sp>
    </p:spTree>
    <p:extLst>
      <p:ext uri="{BB962C8B-B14F-4D97-AF65-F5344CB8AC3E}">
        <p14:creationId xmlns:p14="http://schemas.microsoft.com/office/powerpoint/2010/main" val="30229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6039-7B6F-44FA-A04A-A7E77AE61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From the Staff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52E33-4551-48B7-98B1-8503CC3A9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County staff should project “neutrality” – even if a challenge</a:t>
            </a:r>
          </a:p>
          <a:p>
            <a:r>
              <a:rPr lang="en-US" sz="3600" dirty="0"/>
              <a:t>If staff knows of route to success, should disclose</a:t>
            </a:r>
          </a:p>
          <a:p>
            <a:r>
              <a:rPr lang="en-US" sz="3600" dirty="0"/>
              <a:t>Focus on issues in controversy – others are routine</a:t>
            </a:r>
          </a:p>
          <a:p>
            <a:r>
              <a:rPr lang="en-US" sz="3600" dirty="0"/>
              <a:t>Set the stage to create defensible record</a:t>
            </a:r>
          </a:p>
          <a:p>
            <a:r>
              <a:rPr lang="en-US" sz="3600" dirty="0"/>
              <a:t>Should the staff participant express an ultimate opinion about approval/denial?</a:t>
            </a:r>
          </a:p>
        </p:txBody>
      </p:sp>
    </p:spTree>
    <p:extLst>
      <p:ext uri="{BB962C8B-B14F-4D97-AF65-F5344CB8AC3E}">
        <p14:creationId xmlns:p14="http://schemas.microsoft.com/office/powerpoint/2010/main" val="60116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DF57-7179-47E9-A95A-9CF3EA2E3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Through the Eyes of the Public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4AA77-0204-427D-831F-56DECF0FD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May be first public exposure to planning and zoning – or county gov’t</a:t>
            </a:r>
          </a:p>
          <a:p>
            <a:r>
              <a:rPr lang="en-US" sz="2800" dirty="0"/>
              <a:t>Procedures may seem foreign and unfamiliar</a:t>
            </a:r>
          </a:p>
          <a:p>
            <a:r>
              <a:rPr lang="en-US" sz="2800" dirty="0"/>
              <a:t>To create better record, must aid participants in understanding</a:t>
            </a:r>
          </a:p>
          <a:p>
            <a:r>
              <a:rPr lang="en-US" sz="2800" dirty="0"/>
              <a:t>Be wary of being too “friendly” with frequent flyers</a:t>
            </a:r>
          </a:p>
          <a:p>
            <a:r>
              <a:rPr lang="en-US" sz="2800" dirty="0"/>
              <a:t>Communicate decision criteria and explain what will be effective from the outset</a:t>
            </a:r>
          </a:p>
          <a:p>
            <a:r>
              <a:rPr lang="en-US" sz="2800" dirty="0"/>
              <a:t>Take precautions in scheduling for public benefit (and for your decision-makers) – no all-nighters</a:t>
            </a:r>
          </a:p>
        </p:txBody>
      </p:sp>
    </p:spTree>
    <p:extLst>
      <p:ext uri="{BB962C8B-B14F-4D97-AF65-F5344CB8AC3E}">
        <p14:creationId xmlns:p14="http://schemas.microsoft.com/office/powerpoint/2010/main" val="286371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D5697-4BA8-4349-8D60-C27F2A747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Clearly Expressed Decision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403CD-FC01-459C-90A7-A9A0411CE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Application form, staff reports and final decisions should focus around decision criteria contained in ordinances/statutes</a:t>
            </a:r>
          </a:p>
          <a:p>
            <a:r>
              <a:rPr lang="en-US" sz="2800" dirty="0"/>
              <a:t>Differences in criteria vary based upon legal standards required</a:t>
            </a:r>
          </a:p>
          <a:p>
            <a:r>
              <a:rPr lang="en-US" sz="2800" dirty="0"/>
              <a:t>Communication of decision criteria should start with first mailed notice</a:t>
            </a:r>
          </a:p>
          <a:p>
            <a:r>
              <a:rPr lang="en-US" sz="2800" dirty="0"/>
              <a:t>Criteria should be prominently displayed in hearing room*</a:t>
            </a:r>
          </a:p>
          <a:p>
            <a:r>
              <a:rPr lang="en-US" sz="2800" dirty="0"/>
              <a:t>A decision worksheet containing applicable criteria may be helpful for commission </a:t>
            </a:r>
          </a:p>
        </p:txBody>
      </p:sp>
    </p:spTree>
    <p:extLst>
      <p:ext uri="{BB962C8B-B14F-4D97-AF65-F5344CB8AC3E}">
        <p14:creationId xmlns:p14="http://schemas.microsoft.com/office/powerpoint/2010/main" val="2519783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C3D9C-0CF0-42EA-A059-DF148ABE3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Amendments to I.C. §67-6535</a:t>
            </a:r>
            <a:r>
              <a:rPr lang="en-US" dirty="0"/>
              <a:t> </a:t>
            </a:r>
            <a:r>
              <a:rPr lang="en-US" sz="2400" dirty="0"/>
              <a:t>(2013)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97A3B-2726-4252-A900-51269D68A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Standards and criteria in comp plan and land use ordinances</a:t>
            </a:r>
          </a:p>
          <a:p>
            <a:r>
              <a:rPr lang="en-US" sz="3600" dirty="0"/>
              <a:t>Must be set forth in express terms</a:t>
            </a:r>
          </a:p>
          <a:p>
            <a:r>
              <a:rPr lang="en-US" sz="3600" dirty="0"/>
              <a:t>Meant to inform the applicant, residents and decision-makers</a:t>
            </a:r>
          </a:p>
          <a:p>
            <a:r>
              <a:rPr lang="en-US" sz="3600" dirty="0"/>
              <a:t>Identify bases for decision in written decision</a:t>
            </a:r>
          </a:p>
          <a:p>
            <a:r>
              <a:rPr lang="en-US" sz="3600" dirty="0"/>
              <a:t>Failure to comply is grounds to invalidate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3248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26347</TotalTime>
  <Words>967</Words>
  <Application>Microsoft Macintosh PowerPoint</Application>
  <PresentationFormat>Widescreen</PresentationFormat>
  <Paragraphs>135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Retrospect</vt:lpstr>
      <vt:lpstr>From Public Hearing to  Sound Decision</vt:lpstr>
      <vt:lpstr>Exploring Land Use Decision-Making</vt:lpstr>
      <vt:lpstr>Starting at the Conclusion …</vt:lpstr>
      <vt:lpstr>Final Decision Essentials </vt:lpstr>
      <vt:lpstr>In the Shoes of the Applicant</vt:lpstr>
      <vt:lpstr>From the Staff Perspective</vt:lpstr>
      <vt:lpstr>Through the Eyes of the Public</vt:lpstr>
      <vt:lpstr>Clearly Expressed Decision Criteria</vt:lpstr>
      <vt:lpstr>Amendments to I.C. §67-6535 (2013)</vt:lpstr>
      <vt:lpstr>Subdivisions – Standards/Criteria</vt:lpstr>
      <vt:lpstr>What Question is Asked?</vt:lpstr>
      <vt:lpstr>Preliminary Work Before Public Hearing</vt:lpstr>
      <vt:lpstr>Consistent Procedures</vt:lpstr>
      <vt:lpstr>Quasi-judicial Public Hearing - Procedures</vt:lpstr>
      <vt:lpstr>Developing a Written Decision</vt:lpstr>
      <vt:lpstr>Reaching a Decision  Start With the End in Mind</vt:lpstr>
      <vt:lpstr>Appellate Procedures</vt:lpstr>
      <vt:lpstr>Judicial Review – In District Court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Land Use Decisions</dc:title>
  <dc:creator>Jerry Mason</dc:creator>
  <cp:lastModifiedBy>mindy.linn@gmail.com</cp:lastModifiedBy>
  <cp:revision>73</cp:revision>
  <dcterms:created xsi:type="dcterms:W3CDTF">2017-07-26T19:35:18Z</dcterms:created>
  <dcterms:modified xsi:type="dcterms:W3CDTF">2018-05-14T15:23:14Z</dcterms:modified>
</cp:coreProperties>
</file>