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bin" ContentType="application/vnd.openxmlformats-officedocument.oleObject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4" r:id="rId1"/>
    <p:sldMasterId id="2147483845" r:id="rId2"/>
  </p:sldMasterIdLst>
  <p:notesMasterIdLst>
    <p:notesMasterId r:id="rId48"/>
  </p:notesMasterIdLst>
  <p:handoutMasterIdLst>
    <p:handoutMasterId r:id="rId49"/>
  </p:handoutMasterIdLst>
  <p:sldIdLst>
    <p:sldId id="302" r:id="rId3"/>
    <p:sldId id="303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7" r:id="rId15"/>
    <p:sldId id="442" r:id="rId16"/>
    <p:sldId id="443" r:id="rId17"/>
    <p:sldId id="444" r:id="rId18"/>
    <p:sldId id="304" r:id="rId19"/>
    <p:sldId id="401" r:id="rId20"/>
    <p:sldId id="307" r:id="rId21"/>
    <p:sldId id="309" r:id="rId22"/>
    <p:sldId id="422" r:id="rId23"/>
    <p:sldId id="410" r:id="rId24"/>
    <p:sldId id="423" r:id="rId25"/>
    <p:sldId id="418" r:id="rId26"/>
    <p:sldId id="424" r:id="rId27"/>
    <p:sldId id="425" r:id="rId28"/>
    <p:sldId id="419" r:id="rId29"/>
    <p:sldId id="411" r:id="rId30"/>
    <p:sldId id="412" r:id="rId31"/>
    <p:sldId id="413" r:id="rId32"/>
    <p:sldId id="414" r:id="rId33"/>
    <p:sldId id="428" r:id="rId34"/>
    <p:sldId id="335" r:id="rId35"/>
    <p:sldId id="336" r:id="rId36"/>
    <p:sldId id="337" r:id="rId37"/>
    <p:sldId id="408" r:id="rId38"/>
    <p:sldId id="429" r:id="rId39"/>
    <p:sldId id="448" r:id="rId40"/>
    <p:sldId id="427" r:id="rId41"/>
    <p:sldId id="426" r:id="rId42"/>
    <p:sldId id="446" r:id="rId43"/>
    <p:sldId id="449" r:id="rId44"/>
    <p:sldId id="450" r:id="rId45"/>
    <p:sldId id="451" r:id="rId46"/>
    <p:sldId id="452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0" autoAdjust="0"/>
    <p:restoredTop sz="94629" autoAdjust="0"/>
  </p:normalViewPr>
  <p:slideViewPr>
    <p:cSldViewPr>
      <p:cViewPr>
        <p:scale>
          <a:sx n="100" d="100"/>
          <a:sy n="100" d="100"/>
        </p:scale>
        <p:origin x="2832" y="736"/>
      </p:cViewPr>
      <p:guideLst>
        <p:guide orient="horz" pos="86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6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2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75115D-B834-40AB-9453-A992AC49261D}" type="datetimeFigureOut">
              <a:rPr lang="en-US"/>
              <a:pPr>
                <a:defRPr/>
              </a:pPr>
              <a:t>7/12/17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8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15B5F2-CBA0-48A7-98C3-06B46FDE7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2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2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3EB09-AE56-4870-8A1E-C381BBEF016E}" type="datetimeFigureOut">
              <a:rPr lang="en-US"/>
              <a:pPr>
                <a:defRPr/>
              </a:pPr>
              <a:t>7/12/17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2" tIns="46635" rIns="93272" bIns="4663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3272" tIns="46635" rIns="93272" bIns="4663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8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8"/>
            <a:ext cx="3038475" cy="465138"/>
          </a:xfrm>
          <a:prstGeom prst="rect">
            <a:avLst/>
          </a:prstGeom>
        </p:spPr>
        <p:txBody>
          <a:bodyPr vert="horz" lIns="93272" tIns="46635" rIns="93272" bIns="466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052603-00BC-4050-B0C3-11F90DB6E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4279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8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52603-00BC-4050-B0C3-11F90DB6E4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1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C775-D1CB-404B-9C1C-EC3CE9CD11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0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Any newly approved fund(s) all increment added.  </a:t>
            </a:r>
          </a:p>
          <a:p>
            <a:endParaRPr lang="en-US" sz="2400" dirty="0"/>
          </a:p>
          <a:p>
            <a:r>
              <a:rPr lang="en-US" sz="2400" dirty="0"/>
              <a:t>Bond and Plant Facilities long terms require thought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C775-D1CB-404B-9C1C-EC3CE9CD118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4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C775-D1CB-404B-9C1C-EC3CE9CD11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7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C775-D1CB-404B-9C1C-EC3CE9CD11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6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6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08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4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84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4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/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70BDF-C426-4606-A0C8-6AA37CFCCDA0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F4A5-C063-4083-BF4F-09DA33853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4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07488-FECE-4952-AEED-DA776F51A49E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166C-534E-4B33-85AB-504F39935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5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467-72B2-4703-91DE-240080CB73E5}" type="datetime1">
              <a:rPr lang="en-US" smtClean="0"/>
              <a:t>7/12/17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0888-9BE0-4456-9D29-85342D0E3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2F8C-A2C2-48B6-89D4-781AD1C325E9}" type="datetime1">
              <a:rPr lang="en-US" smtClean="0"/>
              <a:t>7/12/17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BA33-FBE5-4A82-943C-4FC03C5FC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6499-29A0-4916-91A1-F51ADE2C5004}" type="datetime1">
              <a:rPr lang="en-US" smtClean="0"/>
              <a:t>7/12/17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0845-F3A0-4898-9F8B-8988D0A7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75007-B7BC-4428-BAD9-8D6373DBDCFF}" type="datetime1">
              <a:rPr lang="en-US" smtClean="0"/>
              <a:t>7/12/17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0C31-9F3E-44FE-85F9-15D8D8F0A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3FBE-CF43-473E-BE4A-6DAC146C1649}" type="datetime1">
              <a:rPr lang="en-US" smtClean="0"/>
              <a:t>7/12/17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DBB2-3A05-4BDA-B376-FF27A227E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15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5603-A6BA-49DF-902B-3122B85A50E4}" type="datetime1">
              <a:rPr lang="en-US" smtClean="0"/>
              <a:t>7/12/17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A4F2-360C-4E64-B2C0-4D59CE56A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7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8ECDD-0C2A-4DD6-B7A8-35BB6210DB4B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4DD03-7EDC-44C9-A767-544E70C5B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4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489F3-B1D1-4C98-B658-54442D6BAC51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5513-60E6-4D39-A67A-4F98064F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2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5A64-E4CA-4785-ABF1-A0D6BD57A549}" type="datetime1">
              <a:rPr lang="en-US" smtClean="0"/>
              <a:t>7/12/17</a:t>
            </a:fld>
            <a:endParaRPr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9CAB-AA3C-45F4-976F-C34DBD117F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8465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0BD3A-C362-4A57-9031-EB43F21625A4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EA55-05DF-4554-BA2A-E3083AF55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7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3586-780D-4DAC-946A-F0BF675C6D8E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4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F4C6-192D-411E-800A-EEE6692A09B0}" type="datetime1">
              <a:rPr lang="en-US" smtClean="0"/>
              <a:t>7/12/17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68DB4-83A8-4B2B-937C-91BCC3FE2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4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902F-8A4B-467E-99D0-4850E317C547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A956-13B3-4CD4-B306-B1B9AB259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CB94-B73D-4984-84FC-21476F3C717C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2E96-E6A8-457B-BBB2-55D55054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DD67-C8D0-4EB7-AD0F-90D7CE296F8A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50A6-4444-490D-BCCE-A345F91AE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5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8F27-4EEE-40B8-89B3-46B8B0D02B94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DA0A-240C-4144-B690-D0EE3BCA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40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3A74-5069-45A1-9730-C4A7ACF521CE}" type="datetime1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9770-60B4-499F-B363-DFEDC63FA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4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3F5B3-FFEA-4514-97A0-CC80846D357F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62379-9923-4552-9006-BC995634A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70210-4B45-42FB-8425-8E34E66C0226}" type="datetime1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4BEE-B129-4ED8-9D7E-13B2C572E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12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F589-37F8-4CB5-BB53-5C2B443EBBB4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B35F-537A-4246-AA79-FCCB7EB0F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6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AD31-77ED-46EB-BA39-3D6713F4296D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2F1C-C5B6-40F2-A27E-9AEF0E6F9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8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1165-7BF2-4093-AB58-13313B8C3C84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BBFD-DABA-4821-BB1F-F0738F838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0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CB281-9043-4A9D-B7F6-125FFE10DFDE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5AAC-9727-44A6-98E3-022C8FFA3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05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68C5-FF58-4979-8308-C601628D1B89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7215A-04D8-446B-9848-17EE5761E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1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1F95-6CEA-4496-9A68-B2D6081360B4}" type="datetime1">
              <a:rPr lang="en-US" smtClean="0"/>
              <a:t>7/12/17</a:t>
            </a:fld>
            <a:endParaRPr dirty="0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2A95-0483-4AEA-9F1F-9F3C25F8F60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99766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8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Century" pitchFamily="18" charset="0"/>
              <a:buChar char="─"/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Century" pitchFamily="18" charset="0"/>
              <a:buChar char="─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5D974-D50C-469E-AE35-86967764ADAF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89FF-F2EA-477A-9AFE-EF66070FE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8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196E-70CB-42A1-849C-F35540D24907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52A7-586A-4A42-B62B-E54DFE52D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5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95DA-3A33-4336-AA3F-9E7AE5167D36}" type="datetime1">
              <a:rPr lang="en-US" smtClean="0"/>
              <a:t>7/12/17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90AE-6354-4F24-A152-CA180223E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EDDC-B1CF-41A1-9AEC-1DBB55D4A453}" type="datetime1">
              <a:rPr lang="en-US" smtClean="0"/>
              <a:t>7/12/17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E1D29-3E8C-4B39-ABD1-DE136A2E5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2869-C76F-4255-B939-A74608FBE8EF}" type="datetime1">
              <a:rPr lang="en-US" smtClean="0"/>
              <a:t>7/12/17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D254-682B-47DA-922B-5F8282489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FAF0-B320-45BD-9F91-8948508064CC}" type="datetime1">
              <a:rPr lang="en-US" smtClean="0"/>
              <a:t>7/12/17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FECD-CCBF-4A74-AE2F-84565A7F6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6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688" y="6540500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4696E8-1FCC-4E77-A083-291635970985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40500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40500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AE3D4B-BC91-4AF4-B553-903DB0BA0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25" r:id="rId17"/>
    <p:sldLayoutId id="2147484126" r:id="rId18"/>
    <p:sldLayoutId id="2147484144" r:id="rId19"/>
    <p:sldLayoutId id="2147484145" r:id="rId20"/>
    <p:sldLayoutId id="2147484195" r:id="rId2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4572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rtl="0" eaLnBrk="0" fontAlgn="base" hangingPunct="0">
        <a:spcBef>
          <a:spcPts val="1500"/>
        </a:spcBef>
        <a:spcAft>
          <a:spcPct val="0"/>
        </a:spcAft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457200" algn="l" rtl="0" eaLnBrk="0" fontAlgn="base" hangingPunct="0">
        <a:spcBef>
          <a:spcPts val="1500"/>
        </a:spcBef>
        <a:spcAft>
          <a:spcPct val="0"/>
        </a:spcAft>
        <a:buFont typeface="Wingdings" pitchFamily="2" charset="2"/>
        <a:buChar char="Ï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50342A4-5EE1-48D6-AF0A-CFD6BA57AB4F}" type="datetime1">
              <a:rPr lang="en-US" smtClean="0"/>
              <a:t>7/12/17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CC3CE3-DA64-43D6-99EE-B047923F7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s://tax.idaho.gov/search-formspublications.cfm?ch=bl&amp;t=p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0.tm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3.tm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42975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L-2 and Related Property Tax </a:t>
            </a:r>
            <a:r>
              <a:rPr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FDB5EBE-8FE0-463F-B1B5-DAA8AB69B840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dirty="0" smtClean="0">
              <a:latin typeface="Arial" pitchFamily="34" charset="0"/>
            </a:endParaRPr>
          </a:p>
        </p:txBody>
      </p:sp>
      <p:pic>
        <p:nvPicPr>
          <p:cNvPr id="2" name="Picture 1" descr="ภาษีที่ดินถ้าไม่ชะลอ ก็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228725"/>
            <a:ext cx="7362825" cy="5324475"/>
          </a:xfrm>
          <a:prstGeom prst="ellipse">
            <a:avLst/>
          </a:prstGeom>
          <a:solidFill>
            <a:schemeClr val="tx1"/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Cambria" pitchFamily="18" charset="0"/>
              </a:rPr>
              <a:t>Deductions Made To New </a:t>
            </a:r>
            <a:r>
              <a:rPr lang="en-US" sz="4000" b="1" dirty="0">
                <a:latin typeface="Cambria" pitchFamily="18" charset="0"/>
              </a:rPr>
              <a:t>Construction </a:t>
            </a:r>
            <a:r>
              <a:rPr lang="en-US" sz="4000" b="1" dirty="0" smtClean="0">
                <a:latin typeface="Cambria" pitchFamily="18" charset="0"/>
              </a:rPr>
              <a:t>Roll </a:t>
            </a:r>
            <a:r>
              <a:rPr lang="en-US" sz="3600" b="1" dirty="0" smtClean="0">
                <a:latin typeface="Cambria" pitchFamily="18" charset="0"/>
              </a:rPr>
              <a:t>I.C. §63-301A(1)(f)</a:t>
            </a:r>
            <a:r>
              <a:rPr lang="en-US" sz="4000" b="1" dirty="0">
                <a:latin typeface="Cambria" pitchFamily="18" charset="0"/>
              </a:rPr>
              <a:t/>
            </a:r>
            <a:br>
              <a:rPr lang="en-US" sz="4000" b="1" dirty="0">
                <a:latin typeface="Cambria" pitchFamily="18" charset="0"/>
              </a:rPr>
            </a:br>
            <a:endParaRPr lang="en-US" sz="4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3276600"/>
          </a:xfrm>
        </p:spPr>
        <p:txBody>
          <a:bodyPr>
            <a:normAutofit fontScale="92500" lnSpcReduction="20000"/>
          </a:bodyPr>
          <a:lstStyle/>
          <a:p>
            <a:pPr>
              <a:buSzPct val="125000"/>
            </a:pPr>
            <a:r>
              <a:rPr lang="en-US" sz="2800" dirty="0" smtClean="0">
                <a:effectLst/>
              </a:rPr>
              <a:t>When previous new construction roll included property but,</a:t>
            </a:r>
          </a:p>
          <a:p>
            <a:pPr lvl="1">
              <a:buSzPct val="110000"/>
              <a:buFont typeface="Wingdings" panose="05000000000000000000" pitchFamily="2" charset="2"/>
              <a:buChar char="§"/>
            </a:pPr>
            <a:r>
              <a:rPr lang="en-US" dirty="0" smtClean="0"/>
              <a:t>Board of Tax Appeals (BTA) or District Court ordered lower values</a:t>
            </a:r>
          </a:p>
          <a:p>
            <a:pPr lvl="1">
              <a:buSzPct val="110000"/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Double or erroneous assessments discovere</a:t>
            </a:r>
            <a:r>
              <a:rPr lang="en-US" dirty="0" smtClean="0"/>
              <a:t>d</a:t>
            </a:r>
          </a:p>
          <a:p>
            <a:pPr lvl="1">
              <a:buSzPct val="110000"/>
              <a:buFont typeface="Wingdings" panose="05000000000000000000" pitchFamily="2" charset="2"/>
              <a:buChar char="§"/>
            </a:pPr>
            <a:r>
              <a:rPr lang="en-US" dirty="0" smtClean="0">
                <a:effectLst/>
              </a:rPr>
              <a:t>Land use changed to lower value category</a:t>
            </a:r>
          </a:p>
          <a:p>
            <a:pPr lvl="1">
              <a:buSzPct val="110000"/>
              <a:buFont typeface="Wingdings" panose="05000000000000000000" pitchFamily="2" charset="2"/>
              <a:buChar char="§"/>
            </a:pPr>
            <a:r>
              <a:rPr lang="en-US" dirty="0" smtClean="0"/>
              <a:t>Value lower due to site improvement exemption</a:t>
            </a:r>
          </a:p>
          <a:p>
            <a:pPr>
              <a:buSzPct val="110000"/>
            </a:pPr>
            <a:r>
              <a:rPr lang="en-US" dirty="0" smtClean="0">
                <a:effectLst/>
              </a:rPr>
              <a:t>Could produce net negative new construction values</a:t>
            </a:r>
            <a:endParaRPr lang="en-US" dirty="0">
              <a:effectLst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0C9E2A-C230-4D42-B7B6-B4210332A024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9075"/>
            <a:ext cx="8686800" cy="701675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b="1" dirty="0" smtClean="0"/>
              <a:t>Annexation Example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E6429EE-E2CE-44F6-BAF4-02365DD8011F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228600" y="1019175"/>
            <a:ext cx="87630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0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dirty="0" smtClean="0">
                <a:latin typeface="Times New Roman" pitchFamily="18" charset="0"/>
              </a:rPr>
              <a:t>2016 total non-exempt levy rate = 0.000334145 </a:t>
            </a:r>
          </a:p>
          <a:p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</a:rPr>
              <a:t>does not include bonds etc.)</a:t>
            </a:r>
          </a:p>
          <a:p>
            <a:r>
              <a:rPr lang="en-US" sz="3000" dirty="0" smtClean="0">
                <a:latin typeface="Times New Roman" pitchFamily="18" charset="0"/>
              </a:rPr>
              <a:t>2017 </a:t>
            </a:r>
            <a:r>
              <a:rPr lang="en-US" sz="3000" dirty="0">
                <a:latin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</a:rPr>
              <a:t>nnexation</a:t>
            </a:r>
            <a:r>
              <a:rPr lang="en-US" sz="3000" dirty="0">
                <a:latin typeface="Times New Roman" pitchFamily="18" charset="0"/>
              </a:rPr>
              <a:t>* </a:t>
            </a:r>
            <a:r>
              <a:rPr lang="en-US" sz="3000" dirty="0" smtClean="0">
                <a:latin typeface="Times New Roman" pitchFamily="18" charset="0"/>
              </a:rPr>
              <a:t>value </a:t>
            </a:r>
            <a:r>
              <a:rPr lang="en-US" sz="3000" dirty="0">
                <a:latin typeface="Times New Roman" pitchFamily="18" charset="0"/>
              </a:rPr>
              <a:t>=  $ </a:t>
            </a:r>
            <a:r>
              <a:rPr lang="en-US" sz="3000" dirty="0" smtClean="0">
                <a:latin typeface="Times New Roman" pitchFamily="18" charset="0"/>
              </a:rPr>
              <a:t>525,750</a:t>
            </a:r>
            <a:endParaRPr lang="en-US" sz="3000" dirty="0">
              <a:latin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</a:rPr>
              <a:t>                            (annexation occurred between </a:t>
            </a:r>
            <a:r>
              <a:rPr lang="en-US" sz="1600" dirty="0" smtClean="0">
                <a:latin typeface="Times New Roman" pitchFamily="18" charset="0"/>
              </a:rPr>
              <a:t>1/1/2016 </a:t>
            </a:r>
            <a:r>
              <a:rPr lang="en-US" sz="1600" dirty="0">
                <a:latin typeface="Times New Roman" pitchFamily="18" charset="0"/>
              </a:rPr>
              <a:t>and </a:t>
            </a:r>
            <a:r>
              <a:rPr lang="en-US" sz="1600" dirty="0" smtClean="0">
                <a:latin typeface="Times New Roman" pitchFamily="18" charset="0"/>
              </a:rPr>
              <a:t>12/31/2016)</a:t>
            </a:r>
            <a:endParaRPr lang="en-US" sz="1600" dirty="0">
              <a:latin typeface="Times New Roman" pitchFamily="18" charset="0"/>
            </a:endParaRPr>
          </a:p>
          <a:p>
            <a:endParaRPr lang="en-US" sz="1600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Multiply the </a:t>
            </a:r>
            <a:r>
              <a:rPr lang="en-US" sz="3000" dirty="0" smtClean="0">
                <a:latin typeface="Times New Roman" pitchFamily="18" charset="0"/>
              </a:rPr>
              <a:t>2017 annexation value </a:t>
            </a:r>
            <a:r>
              <a:rPr lang="en-US" sz="3000" dirty="0">
                <a:latin typeface="Times New Roman" pitchFamily="18" charset="0"/>
              </a:rPr>
              <a:t>by the </a:t>
            </a:r>
            <a:r>
              <a:rPr lang="en-US" sz="3000" dirty="0" smtClean="0">
                <a:latin typeface="Times New Roman" pitchFamily="18" charset="0"/>
              </a:rPr>
              <a:t>2016</a:t>
            </a:r>
            <a:endParaRPr lang="en-US" sz="3000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non-exempt levy rate:</a:t>
            </a:r>
          </a:p>
          <a:p>
            <a:r>
              <a:rPr lang="en-US" sz="3000" dirty="0">
                <a:latin typeface="Times New Roman" pitchFamily="18" charset="0"/>
              </a:rPr>
              <a:t>		 $ </a:t>
            </a:r>
            <a:r>
              <a:rPr lang="en-US" sz="3000" dirty="0" smtClean="0">
                <a:latin typeface="Times New Roman" pitchFamily="18" charset="0"/>
              </a:rPr>
              <a:t>   525,750</a:t>
            </a:r>
            <a:endParaRPr lang="en-US" sz="3000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u="sng" dirty="0">
                <a:latin typeface="Times New Roman" pitchFamily="18" charset="0"/>
              </a:rPr>
              <a:t>X     </a:t>
            </a:r>
            <a:r>
              <a:rPr lang="en-US" sz="3000" u="sng" dirty="0" smtClean="0">
                <a:latin typeface="Times New Roman" pitchFamily="18" charset="0"/>
              </a:rPr>
              <a:t>0.000334145</a:t>
            </a:r>
            <a:r>
              <a:rPr lang="en-US" sz="3000" dirty="0" smtClean="0">
                <a:latin typeface="Times New Roman" pitchFamily="18" charset="0"/>
              </a:rPr>
              <a:t> </a:t>
            </a:r>
          </a:p>
          <a:p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</a:rPr>
              <a:t>	 </a:t>
            </a:r>
            <a:r>
              <a:rPr lang="en-US" sz="3000" dirty="0" smtClean="0">
                <a:latin typeface="Times New Roman" pitchFamily="18" charset="0"/>
              </a:rPr>
              <a:t>	$           176  additional </a:t>
            </a:r>
            <a:r>
              <a:rPr lang="en-US" sz="3000" dirty="0">
                <a:latin typeface="Times New Roman" pitchFamily="18" charset="0"/>
              </a:rPr>
              <a:t>budget allowance</a:t>
            </a:r>
          </a:p>
          <a:p>
            <a:r>
              <a:rPr lang="en-US" sz="3000" dirty="0">
                <a:latin typeface="Times New Roman" pitchFamily="18" charset="0"/>
              </a:rPr>
              <a:t>				  (above 3% increase)</a:t>
            </a:r>
          </a:p>
          <a:p>
            <a:r>
              <a:rPr lang="en-US" sz="3600" b="1" dirty="0">
                <a:latin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</a:rPr>
              <a:t>  Stated annexation value includes taxable </a:t>
            </a:r>
            <a:r>
              <a:rPr lang="en-US" sz="2400" b="1" dirty="0" smtClean="0">
                <a:latin typeface="Times New Roman" pitchFamily="18" charset="0"/>
              </a:rPr>
              <a:t>real, personal </a:t>
            </a:r>
            <a:r>
              <a:rPr lang="en-US" sz="2400" b="1" dirty="0">
                <a:latin typeface="Times New Roman" pitchFamily="18" charset="0"/>
              </a:rPr>
              <a:t>and     	operating property </a:t>
            </a:r>
            <a:r>
              <a:rPr lang="en-US" sz="2400" b="1" dirty="0" smtClean="0">
                <a:latin typeface="Times New Roman" pitchFamily="18" charset="0"/>
              </a:rPr>
              <a:t>values provided district levies against all 	taxable property.</a:t>
            </a:r>
            <a:endParaRPr lang="en-US" sz="2400" b="1" u="sng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6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7848600" cy="65091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E7157B-F2EF-4F9A-8C0A-F4F470CE8867}" type="slidenum">
              <a:rPr lang="en-US" smtClean="0">
                <a:latin typeface="Arial" pitchFamily="34" charset="0"/>
              </a:rPr>
              <a:pPr>
                <a:defRPr/>
              </a:pPr>
              <a:t>12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2057400"/>
            <a:ext cx="33528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form has changed since last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01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4BEE-B129-4ED8-9D7E-13B2C572E54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" y="228600"/>
            <a:ext cx="8823186" cy="4343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1066800" y="4953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 figures from column 1 and 7 only on the L-2 Worksheet.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3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29" y="1228724"/>
            <a:ext cx="8236571" cy="47612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Maximum Budget and Forgone Amount Worksheet </a:t>
            </a:r>
            <a:endParaRPr lang="en-US" b="1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B308F0-B322-484A-B593-6E3A4E931239}" type="slidenum">
              <a:rPr lang="en-US" smtClean="0">
                <a:latin typeface="Arial" pitchFamily="34" charset="0"/>
              </a:rPr>
              <a:pPr>
                <a:defRPr/>
              </a:pPr>
              <a:t>14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64674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1 of 2 Parts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4267200"/>
            <a:ext cx="27813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 1 of L-2 Worksheet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00575" y="4569411"/>
            <a:ext cx="352425" cy="760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0700" y="6055240"/>
            <a:ext cx="27813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 2 of L-2 Worksheet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72000" y="5360074"/>
            <a:ext cx="1541972" cy="7343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6019899"/>
            <a:ext cx="22002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 5 of L-2 Worksheet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553200" y="5486400"/>
            <a:ext cx="465647" cy="469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7266" y="6413698"/>
            <a:ext cx="22717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 16A of L-2 Worksheet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595648" y="5360074"/>
            <a:ext cx="363028" cy="1060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Maximum Budget and </a:t>
            </a:r>
            <a:r>
              <a:rPr lang="en-US" b="1" dirty="0" smtClean="0"/>
              <a:t>Forgone </a:t>
            </a:r>
            <a:r>
              <a:rPr lang="en-US" b="1" dirty="0"/>
              <a:t>Amount Worksheet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6336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2 of 2 Parts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2379-9923-4552-9006-BC995634A44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551227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amounts listed above are added to the appropriate year’s non-exempt p-tax to determine the highest of the last 3 years amount.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6816"/>
            <a:ext cx="7924800" cy="42357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821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dirty="0" smtClean="0"/>
              <a:t>Funds </a:t>
            </a:r>
            <a:r>
              <a:rPr sz="4000" b="1" dirty="0"/>
              <a:t>Exempt From</a:t>
            </a:r>
            <a:br>
              <a:rPr sz="4000" b="1" dirty="0"/>
            </a:br>
            <a:r>
              <a:rPr sz="4000" b="1" dirty="0"/>
              <a:t>3% Annual Increase Cap I.C. §63-802</a:t>
            </a:r>
          </a:p>
        </p:txBody>
      </p:sp>
      <p:graphicFrame>
        <p:nvGraphicFramePr>
          <p:cNvPr id="687127" name="Group 2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62359483"/>
              </p:ext>
            </p:extLst>
          </p:nvPr>
        </p:nvGraphicFramePr>
        <p:xfrm>
          <a:off x="152400" y="1508748"/>
          <a:ext cx="8801100" cy="4434852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9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Bond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Refer to authorizing statute for specific requirements, but all require 2/3 majority voter approval.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Temporary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Override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taxing districts have authority.  2 years maximum duration; requires simple majority to pass.  </a:t>
                      </a:r>
                      <a:r>
                        <a:rPr kumimoji="0" lang="en-US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of fund and override levy can’t exceed the fund’s levy limit.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Permanent Override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All taxing districts have authority.  Most need a 2/3 majority to pass.  Qualifying cities have additional version that requires only 60% voter approval to pass. </a:t>
                      </a:r>
                      <a:r>
                        <a:rPr kumimoji="0" lang="en-US" sz="20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of fund and override levy can’t exceed the fund’s levy limit.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5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I.C. §63-1305 Judgment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Assessed value appeals:  relates to any Court or Board of Tax Appeals valuation decisions.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Plant Facilities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Available to school, library, and community colleges.  See I.C. §33-804 for details.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50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D00717-36BF-4976-955C-956F0827FCE3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68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48" y="339466"/>
            <a:ext cx="8630520" cy="56041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68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9C9E3CF-AB78-4540-A00F-838645C7762B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419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Be Signed</a:t>
            </a:r>
          </a:p>
          <a:p>
            <a:endParaRPr lang="en-US" dirty="0" smtClean="0"/>
          </a:p>
          <a:p>
            <a:r>
              <a:rPr lang="en-US" dirty="0" smtClean="0"/>
              <a:t>Please fill in contact information completely.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Rule 803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L-2 submitted to each county </a:t>
            </a:r>
            <a:r>
              <a:rPr lang="en-US" u="sng" dirty="0" smtClean="0"/>
              <a:t>MUST</a:t>
            </a:r>
            <a:r>
              <a:rPr lang="en-US" dirty="0" smtClean="0"/>
              <a:t> be signed.</a:t>
            </a:r>
          </a:p>
          <a:p>
            <a:r>
              <a:rPr lang="en-US" dirty="0" smtClean="0"/>
              <a:t>Unless </a:t>
            </a:r>
            <a:r>
              <a:rPr lang="en-US" dirty="0"/>
              <a:t>otherwise provided for in Idaho </a:t>
            </a:r>
            <a:r>
              <a:rPr lang="en-US" dirty="0" smtClean="0"/>
              <a:t>Code, </a:t>
            </a:r>
            <a:r>
              <a:rPr lang="en-US" dirty="0"/>
              <a:t>budget requests for the property tax funded portions of the budget </a:t>
            </a:r>
            <a:r>
              <a:rPr lang="en-US" dirty="0" smtClean="0"/>
              <a:t>can </a:t>
            </a:r>
            <a:r>
              <a:rPr lang="en-US" dirty="0"/>
              <a:t>not exceed the amount published in the notice of budget </a:t>
            </a:r>
            <a:r>
              <a:rPr lang="en-US" dirty="0" smtClean="0"/>
              <a:t>hearing, if </a:t>
            </a:r>
            <a:r>
              <a:rPr lang="en-US" dirty="0"/>
              <a:t>a budget hearing notice is </a:t>
            </a:r>
            <a:r>
              <a:rPr lang="en-US" dirty="0" smtClean="0"/>
              <a:t>required.  </a:t>
            </a:r>
          </a:p>
          <a:p>
            <a:r>
              <a:rPr lang="en-US" dirty="0" smtClean="0"/>
              <a:t>The levy approved </a:t>
            </a:r>
            <a:r>
              <a:rPr lang="en-US" dirty="0"/>
              <a:t>by the </a:t>
            </a:r>
            <a:r>
              <a:rPr lang="en-US" dirty="0" smtClean="0"/>
              <a:t>STC can </a:t>
            </a:r>
            <a:r>
              <a:rPr lang="en-US" dirty="0"/>
              <a:t>not exceed the </a:t>
            </a:r>
            <a:r>
              <a:rPr lang="en-US" dirty="0" smtClean="0"/>
              <a:t>levy computed using the amount shown </a:t>
            </a:r>
            <a:r>
              <a:rPr lang="en-US" dirty="0"/>
              <a:t>in the notice of budget hearing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Subtract all replacement monies on the L-2 worksheet (except for Boise Charter School district).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E477-02E9-445D-9A9F-304A4233483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" y="128031"/>
            <a:ext cx="7897194" cy="65494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3736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5690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4B36E9-551D-422B-8A29-66F809AC1C4B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3200400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May include negative values.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b="1" dirty="0"/>
              <a:t>List of Property Tax Related Forms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525963"/>
          </a:xfrm>
        </p:spPr>
        <p:txBody>
          <a:bodyPr rtlCol="0">
            <a:normAutofit/>
          </a:bodyPr>
          <a:lstStyle/>
          <a:p>
            <a:pPr marL="729234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2017 Dollar Certification of Budget Request to Board of County Commissioners L-2.  (L-2 for short)</a:t>
            </a:r>
          </a:p>
          <a:p>
            <a:pPr marL="729234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L-2 Worksheet (must be attached to the L-2 form)</a:t>
            </a:r>
          </a:p>
          <a:p>
            <a:pPr marL="729234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Maximum Budget and Forgone Amount Worksheet</a:t>
            </a:r>
          </a:p>
          <a:p>
            <a:pPr marL="728663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Voter Approved Fund Tracker (as required)</a:t>
            </a:r>
          </a:p>
          <a:p>
            <a:pPr marL="690563" lvl="1" indent="-4191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/>
              <a:t>All L-2 related forms at this web </a:t>
            </a:r>
            <a:r>
              <a:rPr lang="en-US" sz="3000" dirty="0"/>
              <a:t>address</a:t>
            </a:r>
            <a:r>
              <a:rPr lang="en-US" sz="2400" dirty="0" smtClean="0"/>
              <a:t>:</a:t>
            </a:r>
          </a:p>
          <a:p>
            <a:pPr marL="271463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tax.idaho.gov/search-formspublications.cfm?ch=bl&amp;t=pt</a:t>
            </a:r>
            <a:endParaRPr lang="en-US" sz="2400" dirty="0" smtClean="0"/>
          </a:p>
          <a:p>
            <a:pPr marL="271463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2AFD2F-64E6-47A0-B56E-9F57F72FF620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2637"/>
            <a:ext cx="7696200" cy="6399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577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862460-50F3-4FFB-98ED-531248279F8A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8438" y="1676400"/>
            <a:ext cx="2667000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If the current year’s request is &lt; or &gt; 20% of prior year’s amount a “Yes” will pop up in the “Explanation Required” column.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879475"/>
          </a:xfrm>
        </p:spPr>
        <p:txBody>
          <a:bodyPr lIns="90488" tIns="44450" rIns="90488" bIns="44450"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to Send with L-2s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915400" cy="5105400"/>
          </a:xfrm>
        </p:spPr>
        <p:txBody>
          <a:bodyPr rtlCol="0">
            <a:noAutofit/>
          </a:bodyPr>
          <a:lstStyle/>
          <a:p>
            <a:pPr marL="273050" indent="-273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 signed 2017 L-2 form with all pertinent information.</a:t>
            </a:r>
          </a:p>
          <a:p>
            <a:pPr marL="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 2017 L-2 worksheet.</a:t>
            </a:r>
          </a:p>
          <a:p>
            <a:pPr marL="0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Voter approved fund tracker if applicable</a:t>
            </a:r>
          </a:p>
          <a:p>
            <a:pPr marL="682625" lvl="1" indent="-273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new voter approved fund (first time levied), copy of the ballot and canvass of the vote required.</a:t>
            </a:r>
          </a:p>
          <a:p>
            <a:pPr marL="273050" indent="-273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Newly formed recreation district - copy of formation petition showing voter approved levy limit.</a:t>
            </a:r>
          </a:p>
          <a:p>
            <a:pPr marL="273050" indent="-273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If budget includes any forgone amount, a copy of resolution is required by I.C. §63-802 (1)(e).</a:t>
            </a:r>
          </a:p>
          <a:p>
            <a:pPr marL="273050" indent="-273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If disclaiming forgone increase, a copy of disclaiming resolution is required </a:t>
            </a:r>
            <a:r>
              <a:rPr lang="en-US" sz="2800" dirty="0"/>
              <a:t>by I.C. §63-802 (1</a:t>
            </a:r>
            <a:r>
              <a:rPr lang="en-US" sz="2800" dirty="0" smtClean="0"/>
              <a:t>)(f).</a:t>
            </a:r>
          </a:p>
          <a:p>
            <a:pPr marL="273050" indent="-2730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Plus any other information requested by the county (i.e. copy of published budget notice).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AFEA96A-A532-4432-BFB8-1CAFFBF3A7BA}" type="slidenum">
              <a:rPr lang="en-US" smtClean="0">
                <a:latin typeface="Arial" pitchFamily="34" charset="0"/>
              </a:rPr>
              <a:pPr>
                <a:defRPr/>
              </a:pPr>
              <a:t>21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948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2E96-E6A8-457B-BBB2-55D550541F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457200"/>
            <a:ext cx="2205206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Funds that have the authority to levy property taxes.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337"/>
            <a:ext cx="6020640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6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Amount of </a:t>
            </a:r>
            <a:r>
              <a:rPr lang="en-US" sz="66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Forgone</a:t>
            </a:r>
            <a:r>
              <a:rPr sz="66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Increase</a:t>
            </a:r>
          </a:p>
        </p:txBody>
      </p:sp>
      <p:pic>
        <p:nvPicPr>
          <p:cNvPr id="90115" name="Picture 7" descr="j024088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35702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4800600" y="3352800"/>
            <a:ext cx="403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dirty="0">
                <a:latin typeface="Calibri" pitchFamily="34" charset="0"/>
              </a:rPr>
              <a:t>Idaho Code §63-802(1)(e)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60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Times New Roman" pitchFamily="18" charset="0"/>
              </a:rPr>
              <a:t>x</a:t>
            </a:r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8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F</a:t>
            </a:r>
            <a:r>
              <a:rPr lang="en-US" b="1" dirty="0" smtClean="0"/>
              <a:t>orgone Amount</a:t>
            </a:r>
            <a:br>
              <a:rPr lang="en-US" b="1" dirty="0" smtClean="0"/>
            </a:br>
            <a:r>
              <a:rPr lang="en-US" sz="2700" b="1" dirty="0" smtClean="0"/>
              <a:t>(not applicable to School Districts)</a:t>
            </a:r>
          </a:p>
        </p:txBody>
      </p:sp>
      <p:sp>
        <p:nvSpPr>
          <p:cNvPr id="37891" name="Content Placeholder 5"/>
          <p:cNvSpPr>
            <a:spLocks noGrp="1"/>
          </p:cNvSpPr>
          <p:nvPr>
            <p:ph idx="1"/>
          </p:nvPr>
        </p:nvSpPr>
        <p:spPr>
          <a:xfrm>
            <a:off x="30192" y="1676400"/>
            <a:ext cx="8839200" cy="3124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Amount of a previously allowable increase in non-exempt property tax portion of budget that was </a:t>
            </a:r>
            <a:r>
              <a:rPr lang="en-US" u="sng" dirty="0" smtClean="0"/>
              <a:t>not</a:t>
            </a:r>
            <a:r>
              <a:rPr lang="en-US" dirty="0" smtClean="0"/>
              <a:t> taken (certified to be levied).</a:t>
            </a:r>
          </a:p>
          <a:p>
            <a:pPr>
              <a:defRPr/>
            </a:pPr>
            <a:r>
              <a:rPr lang="en-US" dirty="0" smtClean="0"/>
              <a:t>Never </a:t>
            </a:r>
            <a:r>
              <a:rPr lang="en-US" dirty="0"/>
              <a:t>expires and once taken, becomes part of base for future 3% calculations.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40C9E2A-C230-4D42-B7B6-B4210332A024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92075"/>
            <a:ext cx="8839200" cy="1311275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Forgone</a:t>
            </a:r>
            <a:r>
              <a:rPr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sz="4000" b="1" dirty="0">
                <a:solidFill>
                  <a:schemeClr val="tx2">
                    <a:shade val="85000"/>
                    <a:satMod val="150000"/>
                  </a:schemeClr>
                </a:solidFill>
              </a:rPr>
              <a:t>Amount </a:t>
            </a:r>
            <a:r>
              <a:rPr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Calculation</a:t>
            </a:r>
            <a:r>
              <a:rPr lang="en-US"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Scenario 1</a:t>
            </a:r>
            <a:endParaRPr sz="4000" b="1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graphicFrame>
        <p:nvGraphicFramePr>
          <p:cNvPr id="705539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6218852"/>
              </p:ext>
            </p:extLst>
          </p:nvPr>
        </p:nvGraphicFramePr>
        <p:xfrm>
          <a:off x="114300" y="1143000"/>
          <a:ext cx="8974138" cy="2225674"/>
        </p:xfrm>
        <a:graphic>
          <a:graphicData uri="http://schemas.openxmlformats.org/drawingml/2006/table">
            <a:tbl>
              <a:tblPr/>
              <a:tblGrid>
                <a:gridCol w="765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2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total approved non-exempt property tax budget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(sum of non-exempt funds column 6 and total column 5 of L-2 form):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$ 505,000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2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Maximum allowable 2017 non-exempt property tax budget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(line 9 of the L-2 worksheet):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$ 508,573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Highest approved (2014, 2015, 2016) non-exempt property tax budget for the last 3 years (line 1 of the L-2 worksheet):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 451,880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05571" name="Group 3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1446595"/>
              </p:ext>
            </p:extLst>
          </p:nvPr>
        </p:nvGraphicFramePr>
        <p:xfrm>
          <a:off x="1219200" y="3429000"/>
          <a:ext cx="6858000" cy="1752600"/>
        </p:xfrm>
        <a:graphic>
          <a:graphicData uri="http://schemas.openxmlformats.org/drawingml/2006/table">
            <a:tbl>
              <a:tblPr/>
              <a:tblGrid>
                <a:gridCol w="2008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98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Computation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$ 508,573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Maximum non-exempt p-tax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&lt;$505,000&gt;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Approved 2017 non-exempt budget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$ 3,573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Forgone amount available in 2018.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1169" name="Text Box 36"/>
          <p:cNvSpPr txBox="1">
            <a:spLocks noChangeArrowheads="1"/>
          </p:cNvSpPr>
          <p:nvPr/>
        </p:nvSpPr>
        <p:spPr bwMode="auto">
          <a:xfrm>
            <a:off x="304800" y="5240338"/>
            <a:ext cx="86106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In this example the total </a:t>
            </a:r>
            <a:r>
              <a:rPr lang="en-US" b="1" dirty="0" smtClean="0">
                <a:latin typeface="Times New Roman" pitchFamily="18" charset="0"/>
              </a:rPr>
              <a:t>2017 </a:t>
            </a:r>
            <a:r>
              <a:rPr lang="en-US" b="1" dirty="0">
                <a:latin typeface="Times New Roman" pitchFamily="18" charset="0"/>
              </a:rPr>
              <a:t>approved non-exempt property tax budget, including all property tax replacement monies ($505,000), is </a:t>
            </a:r>
            <a:r>
              <a:rPr lang="en-US" b="1" i="1" u="sng" dirty="0">
                <a:latin typeface="Times New Roman" pitchFamily="18" charset="0"/>
              </a:rPr>
              <a:t>greater</a:t>
            </a:r>
            <a:r>
              <a:rPr lang="en-US" b="1" dirty="0">
                <a:latin typeface="Times New Roman" pitchFamily="18" charset="0"/>
              </a:rPr>
              <a:t> than the highest property tax budget of the immediate prior 3 years ($451,880).  In this example you would simply subtract the maximum allowable non-exempt p-tax budget from the total approved non-exempt p-tax budget, including all property tax replacement monies.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6096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xi</a:t>
            </a: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32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2" name="Rectangle 3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96313" cy="762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shade val="85000"/>
                    <a:satMod val="150000"/>
                  </a:schemeClr>
                </a:solidFill>
              </a:rPr>
              <a:t>F</a:t>
            </a:r>
            <a:r>
              <a:rPr lang="en-US"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orgone</a:t>
            </a:r>
            <a:r>
              <a:rPr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Amount </a:t>
            </a:r>
            <a:r>
              <a:rPr lang="en-US"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Calculation </a:t>
            </a:r>
            <a:r>
              <a:rPr sz="4000" b="1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Scenario 2</a:t>
            </a:r>
          </a:p>
        </p:txBody>
      </p:sp>
      <p:graphicFrame>
        <p:nvGraphicFramePr>
          <p:cNvPr id="7065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97612"/>
              </p:ext>
            </p:extLst>
          </p:nvPr>
        </p:nvGraphicFramePr>
        <p:xfrm>
          <a:off x="228600" y="1143000"/>
          <a:ext cx="8763000" cy="2225674"/>
        </p:xfrm>
        <a:graphic>
          <a:graphicData uri="http://schemas.openxmlformats.org/drawingml/2006/table">
            <a:tbl>
              <a:tblPr/>
              <a:tblGrid>
                <a:gridCol w="754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2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2017 total approved non-exempt property tax budget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(sum of non-exempt funds from column 5 and 6 of L-2 form):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$ 400,000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2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Maximum allowable 2017 non-exempt property tax budget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(line 9 of the L-2 worksheet):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$ 508,573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2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Highest approved (2014, 2015, 2016) non-exempt property tax budget for the last 3 years (line 1 of the L-2 worksheet):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 451,880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0659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35896"/>
              </p:ext>
            </p:extLst>
          </p:nvPr>
        </p:nvGraphicFramePr>
        <p:xfrm>
          <a:off x="1219200" y="3505200"/>
          <a:ext cx="7086600" cy="1584616"/>
        </p:xfrm>
        <a:graphic>
          <a:graphicData uri="http://schemas.openxmlformats.org/drawingml/2006/table">
            <a:tbl>
              <a:tblPr/>
              <a:tblGrid>
                <a:gridCol w="2074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1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0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Computation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$ 508,573     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Maximum non-exempt p-tax budget.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&lt;$451,880&gt;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Highest of the Last 3 Years Budget.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$ 56,693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forgone amount available in 2018.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2193" name="Text Box 33"/>
          <p:cNvSpPr txBox="1">
            <a:spLocks noChangeArrowheads="1"/>
          </p:cNvSpPr>
          <p:nvPr/>
        </p:nvSpPr>
        <p:spPr bwMode="auto">
          <a:xfrm>
            <a:off x="304800" y="5105400"/>
            <a:ext cx="8610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In this example the total </a:t>
            </a:r>
            <a:r>
              <a:rPr lang="en-US" b="1" dirty="0" smtClean="0">
                <a:latin typeface="Times New Roman" pitchFamily="18" charset="0"/>
              </a:rPr>
              <a:t>2017 </a:t>
            </a:r>
            <a:r>
              <a:rPr lang="en-US" b="1" dirty="0">
                <a:latin typeface="Times New Roman" pitchFamily="18" charset="0"/>
              </a:rPr>
              <a:t>approved non-exempt property tax budget, including all property tax replacement monies ($</a:t>
            </a:r>
            <a:r>
              <a:rPr lang="en-US" b="1" dirty="0" smtClean="0">
                <a:latin typeface="Times New Roman" pitchFamily="18" charset="0"/>
              </a:rPr>
              <a:t>400,000</a:t>
            </a:r>
            <a:r>
              <a:rPr lang="en-US" b="1" dirty="0">
                <a:latin typeface="Times New Roman" pitchFamily="18" charset="0"/>
              </a:rPr>
              <a:t>), is </a:t>
            </a:r>
            <a:r>
              <a:rPr lang="en-US" b="1" i="1" u="sng" dirty="0">
                <a:latin typeface="Times New Roman" pitchFamily="18" charset="0"/>
              </a:rPr>
              <a:t>less</a:t>
            </a:r>
            <a:r>
              <a:rPr lang="en-US" b="1" dirty="0">
                <a:latin typeface="Times New Roman" pitchFamily="18" charset="0"/>
              </a:rPr>
              <a:t> than the highest property tax budget of the immediate prior 3 years ($451,880).  In this example you would subtract the maximum allowable non-exempt p-tax budget from the highest property tax budget of the immediate prior 3 years from line 1 of the L-2 worksheet.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6096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xii</a:t>
            </a: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70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dirty="0" smtClean="0"/>
              <a:t>Using Forgone Amount </a:t>
            </a:r>
            <a:br>
              <a:rPr lang="en-US" dirty="0" smtClean="0"/>
            </a:b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8915400" cy="4830763"/>
          </a:xfrm>
        </p:spPr>
        <p:txBody>
          <a:bodyPr/>
          <a:lstStyle/>
          <a:p>
            <a:r>
              <a:rPr lang="en-US" dirty="0" smtClean="0"/>
              <a:t>Must provide notice of intent to use forgone</a:t>
            </a:r>
          </a:p>
          <a:p>
            <a:r>
              <a:rPr lang="en-US" dirty="0" smtClean="0"/>
              <a:t>Hold a public hearing (could be during budget hearing)</a:t>
            </a:r>
          </a:p>
          <a:p>
            <a:r>
              <a:rPr lang="en-US" dirty="0" smtClean="0"/>
              <a:t>Certify by resolution:</a:t>
            </a:r>
          </a:p>
          <a:p>
            <a:pPr lvl="1"/>
            <a:r>
              <a:rPr lang="en-US" dirty="0" smtClean="0"/>
              <a:t>Amount of forgone to be used</a:t>
            </a:r>
          </a:p>
          <a:p>
            <a:pPr lvl="1"/>
            <a:r>
              <a:rPr lang="en-US" dirty="0" smtClean="0"/>
              <a:t>Specific purpose for using forgone.</a:t>
            </a:r>
          </a:p>
          <a:p>
            <a:r>
              <a:rPr lang="en-US" dirty="0" smtClean="0"/>
              <a:t>Copy of resolution to be filed with L-2 submitted to county clerk.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2E96-E6A8-457B-BBB2-55D550541F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HB-207 </a:t>
            </a:r>
            <a:r>
              <a:rPr lang="en-US" dirty="0" smtClean="0"/>
              <a:t>Disclaim Forgone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Allows taxing district to disclaim all or a portion of its current year’s increase in its forgone amount.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sz="1600" dirty="0" smtClean="0"/>
              <a:t>a</a:t>
            </a:r>
            <a:r>
              <a:rPr lang="en-US" sz="1900" dirty="0" smtClean="0"/>
              <a:t>llowable amount subject to be disclaimed has been posted on the STC web.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District must provide notice of its intent to do so and hold a public hearing, which may be in conjunction with its annual budget hearing.  </a:t>
            </a:r>
          </a:p>
          <a:p>
            <a:r>
              <a:rPr lang="en-US" dirty="0" smtClean="0"/>
              <a:t>Once forgone has been disclaimed there is no recovery of that amount.  All records will reflect the new reduced forgone balance.</a:t>
            </a:r>
          </a:p>
          <a:p>
            <a:r>
              <a:rPr lang="en-US" dirty="0" smtClean="0"/>
              <a:t>May be done for property tax budget to be certified in September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E477-02E9-445D-9A9F-304A4233483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0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HB-207 Disclaim Forgone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Temporary Rule 803:</a:t>
            </a:r>
          </a:p>
          <a:p>
            <a:pPr lvl="1"/>
            <a:r>
              <a:rPr lang="en-US" dirty="0" smtClean="0"/>
              <a:t>Resolution must state:</a:t>
            </a:r>
          </a:p>
          <a:p>
            <a:pPr lvl="2"/>
            <a:r>
              <a:rPr lang="en-US" dirty="0" smtClean="0"/>
              <a:t>Amount to be disclaimed, and</a:t>
            </a:r>
          </a:p>
          <a:p>
            <a:pPr lvl="2"/>
            <a:r>
              <a:rPr lang="en-US" dirty="0" smtClean="0"/>
              <a:t>Must be submitted to each board of county commissioners the district is located along with the L-2 form.</a:t>
            </a:r>
          </a:p>
          <a:p>
            <a:pPr lvl="1"/>
            <a:r>
              <a:rPr lang="en-US" dirty="0" smtClean="0"/>
              <a:t>Board of County Commissioners must attach a copy of the resolution to be submitted to the State Tax Commission along with the L-2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EE477-02E9-445D-9A9F-304A4233483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4BEE-B129-4ED8-9D7E-13B2C572E5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1489492"/>
            <a:ext cx="8610600" cy="219547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sz="2400" b="1" u="sng" dirty="0">
                <a:latin typeface="Times New Roman" pitchFamily="18" charset="0"/>
              </a:rPr>
              <a:t>Property Tax Budget Limit - 3% </a:t>
            </a:r>
            <a:r>
              <a:rPr lang="en-US" sz="2400" b="1" u="sng" dirty="0" smtClean="0">
                <a:latin typeface="Times New Roman" pitchFamily="18" charset="0"/>
              </a:rPr>
              <a:t>Cap Pertains to “non-exempt” budget which excludes bonds and other voter approved levies.</a:t>
            </a:r>
            <a:endParaRPr lang="en-US" sz="2400" b="1" u="sng" dirty="0">
              <a:latin typeface="Times New Roman" pitchFamily="18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b="1" dirty="0">
                <a:latin typeface="Times New Roman" pitchFamily="18" charset="0"/>
              </a:rPr>
              <a:t>Section 63-802, I.C. LIMITATION ON BUDGET REQUESTS -- LIMITATION ON TAX CHARGES -- EXCEPTIONS.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b="1" dirty="0">
                <a:latin typeface="Times New Roman" pitchFamily="18" charset="0"/>
              </a:rPr>
              <a:t> (1) No taxing district shall certify a budget request for an amount of property tax revenues to finance an annual budget that exceeds the greater of:…(3% language)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66800" y="28575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Property Tax Budget and Levy Limits Defined in Idaho Code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41737"/>
            <a:ext cx="7848600" cy="28114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85825" y="2228850"/>
            <a:ext cx="1295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05400" y="5791200"/>
            <a:ext cx="12954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133600" y="2743200"/>
            <a:ext cx="3505200" cy="3048000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4175226"/>
            <a:ext cx="3657600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Tighter Constraint Prevails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5467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928" y="1208905"/>
            <a:ext cx="5944872" cy="36813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HB-207 Disclaim Forgone Increase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2379-9923-4552-9006-BC995634A44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32737"/>
              </p:ext>
            </p:extLst>
          </p:nvPr>
        </p:nvGraphicFramePr>
        <p:xfrm>
          <a:off x="1524000" y="4953000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33077121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3426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to hold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nnual budget hearing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required to hold annual budget hearing.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568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</a:t>
                      </a:r>
                      <a:r>
                        <a:rPr lang="en-US" baseline="0" dirty="0" smtClean="0"/>
                        <a:t> hearing requirement to disclaim forgone may be in conjunction with annual budget hearing.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hold a public hearing in order to adopt resolution</a:t>
                      </a:r>
                      <a:r>
                        <a:rPr lang="en-US" baseline="0" dirty="0" smtClean="0"/>
                        <a:t> to disclaim forgone.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352989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4038600"/>
            <a:ext cx="2209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Sample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Amounts Eligible for Disclaiming Report on Web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2379-9923-4552-9006-BC995634A44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3070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Reflects only the increase of forgone amount from 2015 – 2016 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77999"/>
            <a:ext cx="5889901" cy="48514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32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Property Tax Forms and Related Information on STC’s Web Page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2379-9923-4552-9006-BC995634A4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44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171450" y="1109184"/>
            <a:ext cx="8820150" cy="5139216"/>
          </a:xfrm>
          <a:prstGeom prst="rect">
            <a:avLst/>
          </a:prstGeom>
        </p:spPr>
      </p:pic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533400" y="76200"/>
            <a:ext cx="80327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State Tax Commission’s Web Page:  </a:t>
            </a:r>
            <a:r>
              <a:rPr lang="en-US" sz="3200" b="1" dirty="0">
                <a:latin typeface="Times New Roman" pitchFamily="18" charset="0"/>
              </a:rPr>
              <a:t>tax.idaho.gov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7BF6F6-B3B4-47C8-AE5C-67AFB55A0AC7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2438400"/>
            <a:ext cx="3124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find the Budget and Levy forms </a:t>
            </a:r>
          </a:p>
          <a:p>
            <a:pPr algn="ctr"/>
            <a:r>
              <a:rPr lang="en-US" dirty="0" smtClean="0"/>
              <a:t>Click on the “Forms/Pubs” button.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49775" y="2209800"/>
            <a:ext cx="1317627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7" r="6487"/>
          <a:stretch/>
        </p:blipFill>
        <p:spPr bwMode="auto">
          <a:xfrm>
            <a:off x="762000" y="152400"/>
            <a:ext cx="7010400" cy="62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B4A4ADD-881B-4430-871D-6CAA8E6C624C}" type="slidenum">
              <a:rPr lang="en-US" smtClean="0">
                <a:latin typeface="Arial" pitchFamily="34" charset="0"/>
              </a:rPr>
              <a:pPr>
                <a:defRPr/>
              </a:pPr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038600"/>
            <a:ext cx="2971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“Property Tax”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6D6439-FA89-495B-8D44-48972A6E7370}" type="slidenum">
              <a:rPr lang="en-US" smtClean="0">
                <a:latin typeface="Arial" pitchFamily="34" charset="0"/>
              </a:rPr>
              <a:pPr>
                <a:defRPr/>
              </a:pPr>
              <a:t>35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1" r="66619" b="3493"/>
          <a:stretch/>
        </p:blipFill>
        <p:spPr bwMode="auto">
          <a:xfrm>
            <a:off x="1752600" y="152400"/>
            <a:ext cx="5715000" cy="653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611868"/>
            <a:ext cx="44196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“Budget and Levy” documents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0143"/>
            <a:ext cx="7147782" cy="6209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4941929"/>
            <a:ext cx="5257800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Here are all of the L-2s </a:t>
            </a:r>
          </a:p>
          <a:p>
            <a:r>
              <a:rPr lang="en-US" dirty="0" smtClean="0"/>
              <a:t>PDF- Print and fill in by hand.</a:t>
            </a:r>
          </a:p>
          <a:p>
            <a:r>
              <a:rPr lang="en-US" dirty="0" smtClean="0"/>
              <a:t>Excel – Save on your computer and fill in.</a:t>
            </a:r>
          </a:p>
          <a:p>
            <a:r>
              <a:rPr lang="en-US" dirty="0" smtClean="0"/>
              <a:t>Other - Maximum Budget and Forgone Amount worksheets, and the Maximum Levy Rate list.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1676400"/>
            <a:ext cx="48768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Agricultural Equipment and Personal Property replacement amounts are posted here.  Also a link for operating property values.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819400" y="2138065"/>
            <a:ext cx="762000" cy="13671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4BEE-B129-4ED8-9D7E-13B2C572E54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6800" y="3886200"/>
            <a:ext cx="4953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Tax Commission Urban Renewal Registry and Attestation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951037"/>
            <a:ext cx="8458200" cy="4525963"/>
          </a:xfrm>
        </p:spPr>
        <p:txBody>
          <a:bodyPr/>
          <a:lstStyle/>
          <a:p>
            <a:r>
              <a:rPr lang="en-US" dirty="0" smtClean="0"/>
              <a:t>All requirements have been met for calendar year 2017.</a:t>
            </a:r>
          </a:p>
          <a:p>
            <a:r>
              <a:rPr lang="en-US" dirty="0" smtClean="0"/>
              <a:t>For 2018 and each year:</a:t>
            </a:r>
          </a:p>
          <a:p>
            <a:pPr lvl="1"/>
            <a:r>
              <a:rPr lang="en-US" dirty="0" smtClean="0"/>
              <a:t>On or before December 1 U/R agency shall submit plans.  I.C. §50-5913(2).</a:t>
            </a:r>
          </a:p>
          <a:p>
            <a:r>
              <a:rPr lang="en-US" dirty="0" smtClean="0"/>
              <a:t>Attestation Requirements:</a:t>
            </a:r>
          </a:p>
          <a:p>
            <a:pPr lvl="1"/>
            <a:r>
              <a:rPr lang="en-US" dirty="0" smtClean="0"/>
              <a:t>Before the 1</a:t>
            </a:r>
            <a:r>
              <a:rPr lang="en-US" baseline="30000" dirty="0" smtClean="0"/>
              <a:t>st</a:t>
            </a:r>
            <a:r>
              <a:rPr lang="en-US" dirty="0" smtClean="0"/>
              <a:t> Monday in June U/R agency attests to change or no change to plan.  I.C. §50-2903A(1)(a).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62379-9923-4552-9006-BC995634A44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 of Boundary </a:t>
            </a:r>
            <a:r>
              <a:rPr lang="en-US" b="1" dirty="0" smtClean="0"/>
              <a:t>Changes or District Consolidation on Existing Bonds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15662"/>
              </p:ext>
            </p:extLst>
          </p:nvPr>
        </p:nvGraphicFramePr>
        <p:xfrm>
          <a:off x="304800" y="1213908"/>
          <a:ext cx="8458200" cy="53392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8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Territory Withdrawn From District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388">
                <a:tc>
                  <a:txBody>
                    <a:bodyPr/>
                    <a:lstStyle/>
                    <a:p>
                      <a:r>
                        <a:rPr lang="en-US" dirty="0" smtClean="0"/>
                        <a:t>Fire District: (I.C. §31-1437)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Shall</a:t>
                      </a:r>
                      <a:r>
                        <a:rPr lang="en-US" dirty="0" smtClean="0"/>
                        <a:t> continue to be subject to taxation for the payment of the principal of and interest on any indebtedness.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812">
                <a:tc>
                  <a:txBody>
                    <a:bodyPr/>
                    <a:lstStyle/>
                    <a:p>
                      <a:r>
                        <a:rPr lang="en-US" dirty="0" smtClean="0"/>
                        <a:t>Cities: (I.C. §50-225)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Such alteration </a:t>
                      </a:r>
                      <a:r>
                        <a:rPr lang="en-US" u="sng" dirty="0" smtClean="0"/>
                        <a:t>shall not </a:t>
                      </a:r>
                      <a:r>
                        <a:rPr lang="en-US" dirty="0" smtClean="0"/>
                        <a:t>relieve any territory excluded from the limits of a city from its liability on account of any outstanding bonded or other indebtedness of such city.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81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/>
                        <a:t>Consolidation of District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812">
                <a:tc>
                  <a:txBody>
                    <a:bodyPr/>
                    <a:lstStyle/>
                    <a:p>
                      <a:r>
                        <a:rPr lang="en-US" dirty="0" smtClean="0"/>
                        <a:t>Library:</a:t>
                      </a:r>
                      <a:r>
                        <a:rPr lang="en-US" baseline="0" dirty="0" smtClean="0"/>
                        <a:t> (I.C. §33-2710(4))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bonded debt of any district or districts </a:t>
                      </a:r>
                      <a:r>
                        <a:rPr lang="en-US" u="sng" dirty="0" smtClean="0"/>
                        <a:t>shall not</a:t>
                      </a:r>
                      <a:r>
                        <a:rPr lang="en-US" dirty="0" smtClean="0"/>
                        <a:t> become the obligation of the consolidated library district.  The debt shall remain an obligation of the property which incurred the indebtedness.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812">
                <a:tc>
                  <a:txBody>
                    <a:bodyPr/>
                    <a:lstStyle/>
                    <a:p>
                      <a:r>
                        <a:rPr lang="en-US" dirty="0" smtClean="0"/>
                        <a:t>Hospital</a:t>
                      </a:r>
                      <a:r>
                        <a:rPr lang="en-US" baseline="0" dirty="0" smtClean="0"/>
                        <a:t>: (I.C. §39-1356)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Existing bonded debt of any district or districts </a:t>
                      </a:r>
                      <a:r>
                        <a:rPr lang="en-US" u="sng" dirty="0" smtClean="0"/>
                        <a:t>shall not</a:t>
                      </a:r>
                      <a:r>
                        <a:rPr lang="en-US" dirty="0" smtClean="0"/>
                        <a:t> become the obligation of the consolidated hospital district.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812">
                <a:tc>
                  <a:txBody>
                    <a:bodyPr/>
                    <a:lstStyle/>
                    <a:p>
                      <a:r>
                        <a:rPr lang="en-US" dirty="0" smtClean="0"/>
                        <a:t>School:</a:t>
                      </a:r>
                      <a:r>
                        <a:rPr lang="en-US" baseline="0" dirty="0" smtClean="0"/>
                        <a:t> (I.C. §33-311)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debt or debts shall remain an obligation of the property within the districts proposing the consolidation.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840371"/>
                  </a:ext>
                </a:extLst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477250" y="6477000"/>
            <a:ext cx="6096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iii</a:t>
            </a: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600"/>
            <a:ext cx="5410200" cy="47381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of City/Highway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I.C. §40-801(1)(a) Split Computation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1600200"/>
            <a:ext cx="266113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example multiplies the 40-801(1)(a) fund’s levy rate by the city’s net taxable Value and divides the result by 2.</a:t>
            </a:r>
          </a:p>
          <a:p>
            <a:endParaRPr lang="en-US" dirty="0"/>
          </a:p>
          <a:p>
            <a:r>
              <a:rPr lang="en-US" dirty="0" smtClean="0"/>
              <a:t>This is the estimated amount that will be distributed to the city from the total property tax collection of the fund only.</a:t>
            </a:r>
          </a:p>
          <a:p>
            <a:endParaRPr lang="en-US" dirty="0"/>
          </a:p>
          <a:p>
            <a:r>
              <a:rPr lang="en-US" dirty="0" smtClean="0"/>
              <a:t>Copies of this spreadsheet are available upon request.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13546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 The highway district should certify $298,024 for its property tax budget.  It will receive $49,947 less.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6096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xxix</a:t>
            </a: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4BEE-B129-4ED8-9D7E-13B2C572E54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/>
              <a:t>Budget vs. Levy Limit</a:t>
            </a:r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990600"/>
            <a:ext cx="83820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smtClean="0"/>
              <a:t>Scenario: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A taxing district’s statutory M&amp;O levy limit is 0.0004.  Its maximum, non-exempt property tax potential budget is $55,000 and its total net taxable market value is $125 million.</a:t>
            </a:r>
            <a:endParaRPr lang="en-US" sz="28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4298950"/>
          <a:ext cx="39624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3" imgW="1054100" imgH="304800" progId="Equation.3">
                  <p:embed/>
                </p:oleObj>
              </mc:Choice>
              <mc:Fallback>
                <p:oleObj name="Equation" r:id="rId3" imgW="1054100" imgH="304800" progId="Equation.3">
                  <p:embed/>
                  <p:pic>
                    <p:nvPicPr>
                      <p:cNvPr id="204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98950"/>
                        <a:ext cx="39624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954588" y="4298950"/>
          <a:ext cx="37306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5" imgW="1002865" imgH="304668" progId="Equation.3">
                  <p:embed/>
                </p:oleObj>
              </mc:Choice>
              <mc:Fallback>
                <p:oleObj name="Equation" r:id="rId5" imgW="1002865" imgH="304668" progId="Equation.3">
                  <p:embed/>
                  <p:pic>
                    <p:nvPicPr>
                      <p:cNvPr id="2048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4298950"/>
                        <a:ext cx="37306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3581400"/>
            <a:ext cx="4038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pitchFamily="18" charset="0"/>
              </a:rPr>
              <a:t>Budget </a:t>
            </a:r>
            <a:r>
              <a:rPr lang="en-US" sz="2400" b="1" u="sng" dirty="0">
                <a:latin typeface="Times New Roman" pitchFamily="18" charset="0"/>
              </a:rPr>
              <a:t>Not</a:t>
            </a:r>
            <a:r>
              <a:rPr lang="en-US" sz="2400" b="1" dirty="0">
                <a:latin typeface="Times New Roman" pitchFamily="18" charset="0"/>
              </a:rPr>
              <a:t> Allowed</a:t>
            </a:r>
          </a:p>
          <a:p>
            <a:pPr algn="ctr" eaLnBrk="1" hangingPunct="1"/>
            <a:r>
              <a:rPr lang="en-US" sz="2400" b="1" dirty="0">
                <a:latin typeface="Times New Roman" pitchFamily="18" charset="0"/>
              </a:rPr>
              <a:t>Because levy limit exceeded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48200" y="3581400"/>
            <a:ext cx="4267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Times New Roman" pitchFamily="18" charset="0"/>
              </a:rPr>
              <a:t>Budget Allowed</a:t>
            </a:r>
          </a:p>
          <a:p>
            <a:pPr algn="ctr" eaLnBrk="1" hangingPunct="1"/>
            <a:r>
              <a:rPr lang="en-US" sz="2400" b="1" dirty="0">
                <a:latin typeface="Times New Roman" pitchFamily="18" charset="0"/>
              </a:rPr>
              <a:t>Because levy limit not exceeded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0" y="6015335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Levy limit </a:t>
            </a:r>
            <a:r>
              <a:rPr lang="en-US" sz="2400" b="1" dirty="0" smtClean="0">
                <a:latin typeface="Times New Roman" pitchFamily="18" charset="0"/>
              </a:rPr>
              <a:t>can’t </a:t>
            </a:r>
            <a:r>
              <a:rPr lang="en-US" sz="2400" b="1" dirty="0">
                <a:latin typeface="Times New Roman" pitchFamily="18" charset="0"/>
              </a:rPr>
              <a:t>be </a:t>
            </a:r>
            <a:r>
              <a:rPr lang="en-US" sz="2400" b="1" dirty="0" smtClean="0">
                <a:latin typeface="Times New Roman" pitchFamily="18" charset="0"/>
              </a:rPr>
              <a:t>exceeded without express statutory authority.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276600" y="5486400"/>
            <a:ext cx="2743200" cy="4667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AFD00"/>
                </a:solidFill>
                <a:latin typeface="Times New Roman" pitchFamily="18" charset="0"/>
              </a:rPr>
              <a:t>Rollback = $5,000</a:t>
            </a:r>
          </a:p>
        </p:txBody>
      </p:sp>
    </p:spTree>
    <p:extLst>
      <p:ext uri="{BB962C8B-B14F-4D97-AF65-F5344CB8AC3E}">
        <p14:creationId xmlns:p14="http://schemas.microsoft.com/office/powerpoint/2010/main" val="2027711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Highway/City Fund Sharing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638800"/>
          </a:xfrm>
        </p:spPr>
        <p:txBody>
          <a:bodyPr/>
          <a:lstStyle/>
          <a:p>
            <a:r>
              <a:rPr lang="en-US" sz="2600" dirty="0" smtClean="0"/>
              <a:t>Idaho Code §40-801(1)(a) states that any levy made shall be proportionately apportioned (50% of this fund’s levy applied to taxable property within cities in the districts) to all cities within the highway district boundary.</a:t>
            </a:r>
          </a:p>
          <a:p>
            <a:pPr lvl="1"/>
            <a:r>
              <a:rPr lang="en-US" sz="2600" dirty="0" smtClean="0"/>
              <a:t>On the L-2 show the entire amount:  </a:t>
            </a:r>
            <a:r>
              <a:rPr lang="en-US" sz="2600" u="sng" dirty="0" smtClean="0"/>
              <a:t>DO NOT </a:t>
            </a:r>
            <a:r>
              <a:rPr lang="en-US" sz="2600" dirty="0" smtClean="0"/>
              <a:t>deduct the amount anticipated for the cities.</a:t>
            </a:r>
          </a:p>
          <a:p>
            <a:r>
              <a:rPr lang="en-US" sz="2600" dirty="0" smtClean="0"/>
              <a:t>No other property tax fund is shared with the cities (special levy 0.00084, tort etc.).</a:t>
            </a:r>
          </a:p>
          <a:p>
            <a:r>
              <a:rPr lang="en-US" sz="2600" dirty="0" smtClean="0"/>
              <a:t>If the highway district certifies a levy as “M&amp;O” or “General” it is assumed to be I.C. §40-801(1)(a) levy and revenue is split with the cities in the district.</a:t>
            </a:r>
            <a:endParaRPr lang="en-US" sz="26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05800" y="6477000"/>
            <a:ext cx="6096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 smtClean="0">
                <a:latin typeface="Times New Roman" pitchFamily="18" charset="0"/>
              </a:rPr>
              <a:t>xxviii</a:t>
            </a:r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and Roads Legislation</a:t>
            </a:r>
            <a:br>
              <a:rPr lang="en-US" dirty="0" smtClean="0"/>
            </a:br>
            <a:r>
              <a:rPr lang="en-US" dirty="0" smtClean="0"/>
              <a:t>SB-1206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not effect the amount of sales tax you receive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Transportation distribution calculated after revenue sharing percentage applied.</a:t>
            </a:r>
            <a:endParaRPr lang="en-US" dirty="0"/>
          </a:p>
          <a:p>
            <a:r>
              <a:rPr lang="en-US" dirty="0" smtClean="0"/>
              <a:t>Amended </a:t>
            </a:r>
            <a:r>
              <a:rPr lang="en-US" dirty="0"/>
              <a:t>I.C. §63-3638:</a:t>
            </a:r>
          </a:p>
          <a:p>
            <a:pPr lvl="1"/>
            <a:r>
              <a:rPr lang="en-US" dirty="0"/>
              <a:t>Adds new subsection 16:  1% of sales tax to be distributed to the transportation expansion and congestion mitigation program.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2E96-E6A8-457B-BBB2-55D550541F5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4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Levy Setting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Renewal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16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Funds Subject to HB-470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2800" dirty="0" smtClean="0"/>
              <a:t>Temporary Override</a:t>
            </a:r>
          </a:p>
          <a:p>
            <a:pPr lvl="1"/>
            <a:r>
              <a:rPr lang="en-US" sz="2800" dirty="0" smtClean="0"/>
              <a:t>63-1305 Judgment</a:t>
            </a:r>
          </a:p>
          <a:p>
            <a:pPr lvl="1"/>
            <a:r>
              <a:rPr lang="en-US" sz="2800" dirty="0" smtClean="0"/>
              <a:t>School temporary Supplemental</a:t>
            </a:r>
          </a:p>
          <a:p>
            <a:pPr lvl="1"/>
            <a:r>
              <a:rPr lang="en-US" sz="2800" dirty="0" smtClean="0"/>
              <a:t>State Authorized Plant Facilities</a:t>
            </a:r>
          </a:p>
          <a:p>
            <a:pPr lvl="1"/>
            <a:endParaRPr lang="en-US" sz="2800" dirty="0"/>
          </a:p>
          <a:p>
            <a:pPr lvl="1"/>
            <a:r>
              <a:rPr lang="en-US" sz="2800" b="1" u="sng" dirty="0"/>
              <a:t>EXCEPT</a:t>
            </a:r>
            <a:r>
              <a:rPr lang="en-US" sz="2800" dirty="0"/>
              <a:t> for Bonds </a:t>
            </a:r>
            <a:r>
              <a:rPr lang="en-US" sz="2800" dirty="0" smtClean="0"/>
              <a:t>all  </a:t>
            </a:r>
            <a:r>
              <a:rPr lang="en-US" sz="2800" dirty="0"/>
              <a:t>of the U/R increment is to be added when computing levy </a:t>
            </a:r>
            <a:r>
              <a:rPr lang="en-US" sz="2800" dirty="0" smtClean="0"/>
              <a:t>rates.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5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When was the RAA established?</a:t>
            </a:r>
          </a:p>
          <a:p>
            <a:r>
              <a:rPr lang="en-US" sz="2800" dirty="0" smtClean="0"/>
              <a:t>Has there been an annexation done by the RAA?  If so when?</a:t>
            </a:r>
          </a:p>
          <a:p>
            <a:r>
              <a:rPr lang="en-US" sz="2800" dirty="0" smtClean="0"/>
              <a:t>When was the election for the bond and/or Plant Facilities fund?</a:t>
            </a:r>
          </a:p>
          <a:p>
            <a:r>
              <a:rPr lang="en-US" sz="2800" dirty="0" smtClean="0"/>
              <a:t>The answer to the above questions determine whether or not to add increment value to the net taxable value when computing levy rates.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0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Bonds When to Add Increment?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327"/>
            <a:ext cx="6629400" cy="48395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913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4BEE-B129-4ED8-9D7E-13B2C572E5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smtClean="0"/>
              <a:t>Computing Your Maximum </a:t>
            </a:r>
            <a:br>
              <a:rPr lang="en-US" b="1" smtClean="0"/>
            </a:br>
            <a:r>
              <a:rPr lang="en-US" b="1" smtClean="0"/>
              <a:t>Non-Exempt Property Tax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600200"/>
            <a:ext cx="8839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SzPct val="125000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Highest non-exempt p-tax budget of the immediate prior 3 years (including applicable p-tax replacement money) increased by 3%.</a:t>
            </a:r>
          </a:p>
          <a:p>
            <a:pPr eaLnBrk="1" fontAlgn="auto" hangingPunct="1">
              <a:spcAft>
                <a:spcPts val="0"/>
              </a:spcAft>
              <a:buSzPct val="125000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New construction and/or annexation current year’s value multiplied by the immediate prior year’s total non-exempt levy rate.</a:t>
            </a:r>
          </a:p>
          <a:p>
            <a:pPr eaLnBrk="1" fontAlgn="auto" hangingPunct="1">
              <a:spcAft>
                <a:spcPts val="0"/>
              </a:spcAft>
              <a:buSzPct val="125000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Sum of all above equals total non-exempt p-tax budget (not necessarily what can be levied).</a:t>
            </a:r>
          </a:p>
          <a:p>
            <a:pPr eaLnBrk="1" fontAlgn="auto" hangingPunct="1">
              <a:spcAft>
                <a:spcPts val="0"/>
              </a:spcAft>
              <a:buSzPct val="125000"/>
              <a:defRPr/>
            </a:pPr>
            <a:r>
              <a:rPr lang="en-US" sz="2400" b="1" u="sng" smtClean="0">
                <a:latin typeface="Times New Roman" pitchFamily="18" charset="0"/>
                <a:cs typeface="Times New Roman" pitchFamily="18" charset="0"/>
              </a:rPr>
              <a:t>Minus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any current year’s p-tax replacement revenue received.</a:t>
            </a:r>
          </a:p>
          <a:p>
            <a:pPr lvl="1" eaLnBrk="1" fontAlgn="auto" hangingPunct="1">
              <a:spcAft>
                <a:spcPts val="0"/>
              </a:spcAft>
              <a:buSzPct val="125000"/>
              <a:defRPr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New 2017 revenue received from Solar Farms treated as p-tax replacement.</a:t>
            </a:r>
          </a:p>
          <a:p>
            <a:pPr eaLnBrk="1" fontAlgn="auto" hangingPunct="1">
              <a:spcAft>
                <a:spcPts val="0"/>
              </a:spcAft>
              <a:buSzPct val="125000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Plus budgeted forgone amount less disclaimed amount.</a:t>
            </a:r>
          </a:p>
          <a:p>
            <a:pPr eaLnBrk="1" fontAlgn="auto" hangingPunct="1">
              <a:spcAft>
                <a:spcPts val="0"/>
              </a:spcAft>
              <a:buSzPct val="125000"/>
              <a:defRPr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Results in maximum non-exempt property tax that can be levied.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2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14BEE-B129-4ED8-9D7E-13B2C572E5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smtClean="0"/>
              <a:t>Property Tax Replacement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030273"/>
              </p:ext>
            </p:extLst>
          </p:nvPr>
        </p:nvGraphicFramePr>
        <p:xfrm>
          <a:off x="457200" y="944880"/>
          <a:ext cx="8458200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Amounts to be deducted each year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</a:t>
                      </a:r>
                      <a:r>
                        <a:rPr lang="en-US" baseline="0" dirty="0" smtClean="0"/>
                        <a:t> Equipment Replacement – amount unchanged since 2006.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Property Reimbursement</a:t>
                      </a:r>
                      <a:r>
                        <a:rPr lang="en-US" baseline="0" dirty="0" smtClean="0"/>
                        <a:t> – fixed at 2013 amount unless corrected.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26857"/>
              </p:ext>
            </p:extLst>
          </p:nvPr>
        </p:nvGraphicFramePr>
        <p:xfrm>
          <a:off x="457199" y="2230120"/>
          <a:ext cx="8486775" cy="2494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486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Amounts Received</a:t>
                      </a:r>
                      <a:r>
                        <a:rPr lang="en-US" baseline="0" dirty="0" smtClean="0"/>
                        <a:t> as of June 30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be</a:t>
                      </a:r>
                      <a:r>
                        <a:rPr lang="en-US" baseline="0" dirty="0" smtClean="0"/>
                        <a:t> deducted in year received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Recovered Homeowner’s Exemption</a:t>
                      </a:r>
                      <a:r>
                        <a:rPr lang="en-US" baseline="0" dirty="0" smtClean="0"/>
                        <a:t> – Improperly claimed H/E.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Recaptured QIE - </a:t>
                      </a:r>
                      <a:r>
                        <a:rPr lang="en-US" sz="1800" dirty="0" smtClean="0"/>
                        <a:t>Property tax exemption in lieu of Investment Tax Credit</a:t>
                      </a:r>
                      <a:r>
                        <a:rPr lang="en-US" sz="1800" baseline="0" dirty="0" smtClean="0"/>
                        <a:t> (QIE)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Recovered personal</a:t>
                      </a:r>
                      <a:r>
                        <a:rPr lang="en-US" baseline="0" dirty="0" smtClean="0"/>
                        <a:t> property reimbursement – Improperly granted PP Exemption if for years after 2013.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Revenue received</a:t>
                      </a:r>
                      <a:r>
                        <a:rPr lang="en-US" baseline="0" dirty="0" smtClean="0"/>
                        <a:t> from Solar Farm Tax (does not receive 3% increase in following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Property Tax Relief Fund – Local Option Sales Tax – Nez Perce County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95121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875074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of all of the above items are to be subtracted when computing your maximum allowable non-exempt property tax budget.</a:t>
            </a:r>
            <a:endParaRPr lang="en-US" dirty="0"/>
          </a:p>
          <a:p>
            <a:r>
              <a:rPr lang="en-US" dirty="0" smtClean="0"/>
              <a:t>However, for the purposes of computing the highest of the last 3 years and forgone amounts you add them back except for solar farm tax.  Solar farm tax is added back to compute a maximum but does NOT receive a 3% increase.  </a:t>
            </a:r>
          </a:p>
          <a:p>
            <a:r>
              <a:rPr lang="en-US" dirty="0" smtClean="0"/>
              <a:t>See additional information in the appendix.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5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Example:  Computing 3% Portion of Increase</a:t>
            </a:r>
          </a:p>
        </p:txBody>
      </p:sp>
      <p:sp>
        <p:nvSpPr>
          <p:cNvPr id="37891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24EEDC-100D-44DC-8925-D07ABE9E34D2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04800" y="4038600"/>
            <a:ext cx="86868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</a:rPr>
              <a:t>Computation of 3% increase:</a:t>
            </a:r>
          </a:p>
          <a:p>
            <a:r>
              <a:rPr lang="en-US" sz="2800" dirty="0">
                <a:latin typeface="Times New Roman" pitchFamily="18" charset="0"/>
              </a:rPr>
              <a:t>	$ </a:t>
            </a:r>
            <a:r>
              <a:rPr lang="en-US" sz="2800" dirty="0" smtClean="0">
                <a:latin typeface="Times New Roman" pitchFamily="18" charset="0"/>
              </a:rPr>
              <a:t>137,564</a:t>
            </a:r>
            <a:r>
              <a:rPr lang="en-US" sz="2800" dirty="0">
                <a:latin typeface="Times New Roman" pitchFamily="18" charset="0"/>
              </a:rPr>
              <a:t>		$ </a:t>
            </a:r>
            <a:r>
              <a:rPr lang="en-US" sz="2800" dirty="0" smtClean="0">
                <a:latin typeface="Times New Roman" pitchFamily="18" charset="0"/>
              </a:rPr>
              <a:t>137,564</a:t>
            </a:r>
            <a:endParaRPr lang="en-US" sz="1600" dirty="0">
              <a:latin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</a:rPr>
              <a:t>	     X 0.03		  </a:t>
            </a:r>
            <a:r>
              <a:rPr lang="en-US" sz="2800" dirty="0" smtClean="0">
                <a:latin typeface="Times New Roman" pitchFamily="18" charset="0"/>
              </a:rPr>
              <a:t>+  4,127</a:t>
            </a:r>
            <a:endParaRPr lang="en-US" sz="2800" dirty="0">
              <a:latin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</a:rPr>
              <a:t>	$   </a:t>
            </a:r>
            <a:r>
              <a:rPr lang="en-US" sz="2800" dirty="0" smtClean="0">
                <a:latin typeface="Times New Roman" pitchFamily="18" charset="0"/>
              </a:rPr>
              <a:t> 4,127</a:t>
            </a:r>
            <a:r>
              <a:rPr lang="en-US" sz="2800" dirty="0">
                <a:latin typeface="Times New Roman" pitchFamily="18" charset="0"/>
              </a:rPr>
              <a:t>		$ </a:t>
            </a:r>
            <a:r>
              <a:rPr lang="en-US" sz="2800" dirty="0" smtClean="0">
                <a:latin typeface="Times New Roman" pitchFamily="18" charset="0"/>
              </a:rPr>
              <a:t>141,691 </a:t>
            </a:r>
            <a:r>
              <a:rPr lang="en-US" sz="1400" dirty="0">
                <a:latin typeface="Times New Roman" pitchFamily="18" charset="0"/>
              </a:rPr>
              <a:t>(total plus 3% increase)				     </a:t>
            </a:r>
            <a:endParaRPr lang="en-US" sz="1400" u="sng" dirty="0">
              <a:latin typeface="Times New Roman" pitchFamily="18" charset="0"/>
            </a:endParaRPr>
          </a:p>
        </p:txBody>
      </p:sp>
      <p:graphicFrame>
        <p:nvGraphicFramePr>
          <p:cNvPr id="129170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28351"/>
              </p:ext>
            </p:extLst>
          </p:nvPr>
        </p:nvGraphicFramePr>
        <p:xfrm>
          <a:off x="304800" y="838200"/>
          <a:ext cx="8686799" cy="30179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915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9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levied non-exempt p-tax budget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124,389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130,678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136,218</a:t>
                      </a: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Agricultural Equipment Replacement Money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Property Replacement Money</a:t>
                      </a:r>
                      <a:endParaRPr kumimoji="0" lang="en-US" sz="14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1,318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1,318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1,318</a:t>
                      </a: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*Recovered Homeowner’s Exemption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4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Property Tax Replacement monies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1,456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1,346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1,346</a:t>
                      </a: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levied non-exempt property tax budget plus property tax replacements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125,845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132,024</a:t>
                      </a:r>
                    </a:p>
                  </a:txBody>
                  <a:tcPr marL="90488" marR="90488" marT="44461" marB="44461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137,564</a:t>
                      </a:r>
                    </a:p>
                  </a:txBody>
                  <a:tcPr marL="90488" marR="90488" marT="44461" marB="44461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9983" name="Line 99"/>
          <p:cNvSpPr>
            <a:spLocks noChangeShapeType="1"/>
          </p:cNvSpPr>
          <p:nvPr/>
        </p:nvSpPr>
        <p:spPr bwMode="auto">
          <a:xfrm>
            <a:off x="990600" y="5289550"/>
            <a:ext cx="472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/>
          <a:lstStyle/>
          <a:p>
            <a:endParaRPr lang="en-US" dirty="0"/>
          </a:p>
        </p:txBody>
      </p:sp>
      <p:sp>
        <p:nvSpPr>
          <p:cNvPr id="39984" name="Line 101"/>
          <p:cNvSpPr>
            <a:spLocks noChangeShapeType="1"/>
          </p:cNvSpPr>
          <p:nvPr/>
        </p:nvSpPr>
        <p:spPr bwMode="auto">
          <a:xfrm flipV="1">
            <a:off x="2743200" y="5213350"/>
            <a:ext cx="1752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 anchor="ctr"/>
          <a:lstStyle/>
          <a:p>
            <a:endParaRPr lang="en-US" dirty="0"/>
          </a:p>
        </p:txBody>
      </p:sp>
      <p:sp>
        <p:nvSpPr>
          <p:cNvPr id="39985" name="Text Box 147"/>
          <p:cNvSpPr txBox="1">
            <a:spLocks noChangeArrowheads="1"/>
          </p:cNvSpPr>
          <p:nvPr/>
        </p:nvSpPr>
        <p:spPr bwMode="auto">
          <a:xfrm>
            <a:off x="304800" y="6262688"/>
            <a:ext cx="807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* </a:t>
            </a:r>
            <a:r>
              <a:rPr lang="en-US" dirty="0">
                <a:latin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</a:rPr>
              <a:t>Total collected between July 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thru June 30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each year.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71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311275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Example:  New Construction Roll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8A2497-5A31-41D8-99BF-336C7F4A7489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42875" y="1066800"/>
            <a:ext cx="8686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1550" eaLnBrk="0" hangingPunct="0"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71550" eaLnBrk="0" hangingPunct="0"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71550" eaLnBrk="0" hangingPunct="0"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71550" eaLnBrk="0" hangingPunct="0"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71550" eaLnBrk="0" hangingPunct="0"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000" dirty="0" smtClean="0">
                <a:latin typeface="Times New Roman" pitchFamily="18" charset="0"/>
              </a:rPr>
              <a:t>2016 </a:t>
            </a:r>
            <a:r>
              <a:rPr lang="en-US" sz="3000" dirty="0">
                <a:latin typeface="Times New Roman" pitchFamily="18" charset="0"/>
              </a:rPr>
              <a:t>total non-exempt levy rate = </a:t>
            </a:r>
            <a:r>
              <a:rPr lang="en-US" sz="3000" dirty="0" smtClean="0">
                <a:latin typeface="Times New Roman" pitchFamily="18" charset="0"/>
              </a:rPr>
              <a:t>0.000334145</a:t>
            </a:r>
            <a:endParaRPr lang="en-US" sz="3000" dirty="0">
              <a:latin typeface="Times New Roman" pitchFamily="18" charset="0"/>
            </a:endParaRPr>
          </a:p>
          <a:p>
            <a:pPr algn="ctr"/>
            <a:r>
              <a:rPr lang="en-US" dirty="0">
                <a:latin typeface="Times New Roman" pitchFamily="18" charset="0"/>
              </a:rPr>
              <a:t>(does not include bonds etc.)</a:t>
            </a:r>
          </a:p>
          <a:p>
            <a:r>
              <a:rPr lang="en-US" sz="3000" dirty="0" smtClean="0">
                <a:latin typeface="Times New Roman" pitchFamily="18" charset="0"/>
              </a:rPr>
              <a:t>2017 new construction </a:t>
            </a:r>
            <a:r>
              <a:rPr lang="en-US" sz="3000" dirty="0">
                <a:latin typeface="Times New Roman" pitchFamily="18" charset="0"/>
              </a:rPr>
              <a:t>Roll Value = $ </a:t>
            </a:r>
            <a:r>
              <a:rPr lang="en-US" sz="3000" dirty="0" smtClean="0">
                <a:latin typeface="Times New Roman" pitchFamily="18" charset="0"/>
              </a:rPr>
              <a:t>4,722,800</a:t>
            </a:r>
            <a:endParaRPr lang="en-US" sz="3000" dirty="0">
              <a:latin typeface="Times New Roman" pitchFamily="18" charset="0"/>
            </a:endParaRPr>
          </a:p>
          <a:p>
            <a:endParaRPr lang="en-US" sz="3000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Multiply the </a:t>
            </a:r>
            <a:r>
              <a:rPr lang="en-US" sz="3000" dirty="0" smtClean="0">
                <a:latin typeface="Times New Roman" pitchFamily="18" charset="0"/>
              </a:rPr>
              <a:t>2017 new construction roll value</a:t>
            </a:r>
            <a:endParaRPr lang="en-US" sz="3000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by the </a:t>
            </a:r>
            <a:r>
              <a:rPr lang="en-US" sz="3000" dirty="0" smtClean="0">
                <a:latin typeface="Times New Roman" pitchFamily="18" charset="0"/>
              </a:rPr>
              <a:t>2016 </a:t>
            </a:r>
            <a:r>
              <a:rPr lang="en-US" sz="3000" dirty="0">
                <a:latin typeface="Times New Roman" pitchFamily="18" charset="0"/>
              </a:rPr>
              <a:t>non-exempt levy rate:</a:t>
            </a:r>
          </a:p>
          <a:p>
            <a:endParaRPr lang="en-US" sz="3000" dirty="0">
              <a:latin typeface="Times New Roman" pitchFamily="18" charset="0"/>
            </a:endParaRPr>
          </a:p>
          <a:p>
            <a:pPr>
              <a:tabLst>
                <a:tab pos="1828800" algn="l"/>
              </a:tabLst>
            </a:pPr>
            <a:r>
              <a:rPr lang="en-US" sz="3000" dirty="0">
                <a:latin typeface="Times New Roman" pitchFamily="18" charset="0"/>
              </a:rPr>
              <a:t>	</a:t>
            </a:r>
            <a:r>
              <a:rPr lang="en-US" sz="3000" dirty="0" smtClean="0">
                <a:latin typeface="Times New Roman" pitchFamily="18" charset="0"/>
              </a:rPr>
              <a:t>$ 4,722,800</a:t>
            </a:r>
            <a:endParaRPr lang="en-US" sz="3000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            </a:t>
            </a:r>
            <a:r>
              <a:rPr lang="en-US" sz="3000" u="sng" dirty="0">
                <a:latin typeface="Times New Roman" pitchFamily="18" charset="0"/>
              </a:rPr>
              <a:t>X   </a:t>
            </a:r>
            <a:r>
              <a:rPr lang="en-US" sz="3000" u="sng" dirty="0" smtClean="0">
                <a:latin typeface="Times New Roman" pitchFamily="18" charset="0"/>
              </a:rPr>
              <a:t>0.000334145</a:t>
            </a:r>
            <a:endParaRPr lang="en-US" sz="3000" u="sng" dirty="0">
              <a:latin typeface="Times New Roman" pitchFamily="18" charset="0"/>
            </a:endParaRPr>
          </a:p>
          <a:p>
            <a:r>
              <a:rPr lang="en-US" sz="3000" dirty="0">
                <a:latin typeface="Times New Roman" pitchFamily="18" charset="0"/>
              </a:rPr>
              <a:t>	$    </a:t>
            </a:r>
            <a:r>
              <a:rPr lang="en-US" sz="3000" dirty="0" smtClean="0">
                <a:latin typeface="Times New Roman" pitchFamily="18" charset="0"/>
              </a:rPr>
              <a:t>    1,578 additional </a:t>
            </a:r>
            <a:r>
              <a:rPr lang="en-US" sz="3000" dirty="0">
                <a:latin typeface="Times New Roman" pitchFamily="18" charset="0"/>
              </a:rPr>
              <a:t>budget allowance</a:t>
            </a:r>
          </a:p>
          <a:p>
            <a:r>
              <a:rPr lang="en-US" sz="3000" dirty="0">
                <a:latin typeface="Times New Roman" pitchFamily="18" charset="0"/>
              </a:rPr>
              <a:t>		</a:t>
            </a:r>
            <a:r>
              <a:rPr lang="en-US" sz="3000" dirty="0" smtClean="0">
                <a:latin typeface="Times New Roman" pitchFamily="18" charset="0"/>
              </a:rPr>
              <a:t>	        (</a:t>
            </a:r>
            <a:r>
              <a:rPr lang="en-US" sz="3000" dirty="0">
                <a:latin typeface="Times New Roman" pitchFamily="18" charset="0"/>
              </a:rPr>
              <a:t>above 3% increase)</a:t>
            </a:r>
          </a:p>
        </p:txBody>
      </p:sp>
      <p:sp>
        <p:nvSpPr>
          <p:cNvPr id="40965" name="Rectangle 0"/>
          <p:cNvSpPr>
            <a:spLocks noChangeArrowheads="1"/>
          </p:cNvSpPr>
          <p:nvPr/>
        </p:nvSpPr>
        <p:spPr bwMode="auto">
          <a:xfrm>
            <a:off x="2362200" y="2286000"/>
            <a:ext cx="492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Times New Roman" pitchFamily="18" charset="0"/>
              </a:rPr>
              <a:t>(qualifying new construction first taxable or allowable in </a:t>
            </a:r>
            <a:r>
              <a:rPr lang="en-US" sz="1400" dirty="0" smtClean="0">
                <a:latin typeface="Times New Roman" pitchFamily="18" charset="0"/>
              </a:rPr>
              <a:t>2016)</a:t>
            </a:r>
            <a:endParaRPr lang="en-US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723900" y="-762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US" sz="4400" b="1" dirty="0">
                <a:latin typeface="Times New Roman" pitchFamily="18" charset="0"/>
              </a:rPr>
              <a:t>New Construction Roll</a:t>
            </a:r>
            <a:br>
              <a:rPr lang="en-US" sz="4400" b="1" dirty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>Idaho Code §63-301A &amp; §63-802 &amp; Rule 802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76200" y="914400"/>
            <a:ext cx="8991600" cy="502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400050" indent="-400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000" dirty="0">
                <a:latin typeface="Times New Roman" pitchFamily="18" charset="0"/>
                <a:cs typeface="+mn-cs"/>
              </a:rPr>
              <a:t>Includes taxable property first on tax roll in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2017:</a:t>
            </a:r>
            <a:endParaRPr lang="en-US" sz="2000" dirty="0">
              <a:latin typeface="Times New Roman" pitchFamily="18" charset="0"/>
              <a:cs typeface="+mn-cs"/>
            </a:endParaRP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1</a:t>
            </a:r>
            <a:r>
              <a:rPr lang="en-US" sz="2000" dirty="0">
                <a:latin typeface="Times New Roman" pitchFamily="18" charset="0"/>
                <a:cs typeface="+mn-cs"/>
              </a:rPr>
              <a:t>.  New structures and newly occupied residences.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2.</a:t>
            </a:r>
            <a:r>
              <a:rPr lang="en-US" sz="2000" dirty="0">
                <a:latin typeface="Times New Roman" pitchFamily="18" charset="0"/>
                <a:cs typeface="+mn-cs"/>
              </a:rPr>
              <a:t>  Additions or alterations to existing non-residential structures.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3</a:t>
            </a:r>
            <a:r>
              <a:rPr lang="en-US" sz="2000" dirty="0">
                <a:latin typeface="Times New Roman" pitchFamily="18" charset="0"/>
                <a:cs typeface="+mn-cs"/>
              </a:rPr>
              <a:t>.  Installation of new or used manufactured housing that did not previously exist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within </a:t>
            </a:r>
            <a:r>
              <a:rPr lang="en-US" sz="2000" dirty="0">
                <a:latin typeface="Times New Roman" pitchFamily="18" charset="0"/>
                <a:cs typeface="+mn-cs"/>
              </a:rPr>
              <a:t>the county.</a:t>
            </a: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4</a:t>
            </a:r>
            <a:r>
              <a:rPr lang="en-US" sz="2000" dirty="0" smtClean="0">
                <a:latin typeface="Times New Roman" pitchFamily="18" charset="0"/>
                <a:cs typeface="+mn-cs"/>
              </a:rPr>
              <a:t>.  Change </a:t>
            </a:r>
            <a:r>
              <a:rPr lang="en-US" sz="2000" dirty="0">
                <a:latin typeface="Times New Roman" pitchFamily="18" charset="0"/>
                <a:cs typeface="+mn-cs"/>
              </a:rPr>
              <a:t>of land use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classification </a:t>
            </a:r>
            <a:r>
              <a:rPr lang="en-US" sz="2000" dirty="0">
                <a:latin typeface="Times New Roman" pitchFamily="18" charset="0"/>
                <a:cs typeface="+mn-cs"/>
              </a:rPr>
              <a:t>(i.e</a:t>
            </a:r>
            <a:r>
              <a:rPr lang="en-US" sz="2000" dirty="0" smtClean="0">
                <a:latin typeface="Times New Roman" pitchFamily="18" charset="0"/>
                <a:cs typeface="+mn-cs"/>
              </a:rPr>
              <a:t>. </a:t>
            </a:r>
            <a:r>
              <a:rPr lang="en-US" sz="2000" dirty="0">
                <a:latin typeface="Times New Roman" pitchFamily="18" charset="0"/>
                <a:cs typeface="+mn-cs"/>
              </a:rPr>
              <a:t>agricultural to commercial</a:t>
            </a:r>
            <a:r>
              <a:rPr lang="en-US" sz="2000" dirty="0" smtClean="0">
                <a:latin typeface="Times New Roman" pitchFamily="18" charset="0"/>
                <a:cs typeface="+mn-cs"/>
              </a:rPr>
              <a:t>).</a:t>
            </a:r>
            <a:endParaRPr lang="en-US" sz="2000" dirty="0">
              <a:latin typeface="Times New Roman" pitchFamily="18" charset="0"/>
              <a:cs typeface="+mn-cs"/>
            </a:endParaRPr>
          </a:p>
          <a:p>
            <a:pPr lvl="1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5</a:t>
            </a:r>
            <a:r>
              <a:rPr lang="en-US" sz="2000" dirty="0" smtClean="0">
                <a:latin typeface="Times New Roman" pitchFamily="18" charset="0"/>
                <a:cs typeface="+mn-cs"/>
              </a:rPr>
              <a:t>.  Newly </a:t>
            </a:r>
            <a:r>
              <a:rPr lang="en-US" sz="2000" dirty="0">
                <a:latin typeface="Times New Roman" pitchFamily="18" charset="0"/>
                <a:cs typeface="+mn-cs"/>
              </a:rPr>
              <a:t>taxable as a result of loss of inventory exemption (63-602W</a:t>
            </a:r>
            <a:r>
              <a:rPr lang="en-US" sz="2000" dirty="0" smtClean="0">
                <a:latin typeface="Times New Roman" pitchFamily="18" charset="0"/>
                <a:cs typeface="+mn-cs"/>
              </a:rPr>
              <a:t>).</a:t>
            </a:r>
            <a:endParaRPr lang="en-US" sz="2000" dirty="0">
              <a:latin typeface="Times New Roman" pitchFamily="18" charset="0"/>
              <a:cs typeface="+mn-cs"/>
            </a:endParaRP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6</a:t>
            </a:r>
            <a:r>
              <a:rPr lang="en-US" sz="2000" dirty="0" smtClean="0">
                <a:latin typeface="Times New Roman" pitchFamily="18" charset="0"/>
                <a:cs typeface="+mn-cs"/>
              </a:rPr>
              <a:t>.  Improvements </a:t>
            </a:r>
            <a:r>
              <a:rPr lang="en-US" sz="2000" dirty="0">
                <a:latin typeface="Times New Roman" pitchFamily="18" charset="0"/>
                <a:cs typeface="+mn-cs"/>
              </a:rPr>
              <a:t>or installation of equipment used in conjunction with generation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	of </a:t>
            </a:r>
            <a:r>
              <a:rPr lang="en-US" sz="2000" dirty="0">
                <a:latin typeface="Times New Roman" pitchFamily="18" charset="0"/>
                <a:cs typeface="+mn-cs"/>
              </a:rPr>
              <a:t>electricity.  </a:t>
            </a:r>
          </a:p>
          <a:p>
            <a:pPr marL="800100" lvl="1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>
                <a:latin typeface="Times New Roman" pitchFamily="18" charset="0"/>
                <a:cs typeface="+mn-cs"/>
              </a:rPr>
              <a:t>7</a:t>
            </a:r>
            <a:r>
              <a:rPr lang="en-US" sz="2000" dirty="0" smtClean="0">
                <a:latin typeface="Times New Roman" pitchFamily="18" charset="0"/>
                <a:cs typeface="+mn-cs"/>
              </a:rPr>
              <a:t>.  Increase </a:t>
            </a:r>
            <a:r>
              <a:rPr lang="en-US" sz="2000" dirty="0">
                <a:latin typeface="Times New Roman" pitchFamily="18" charset="0"/>
                <a:cs typeface="+mn-cs"/>
              </a:rPr>
              <a:t>in increment value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of dissolved (or </a:t>
            </a:r>
            <a:r>
              <a:rPr lang="en-US" sz="2000" dirty="0" err="1" smtClean="0">
                <a:latin typeface="Times New Roman" pitchFamily="18" charset="0"/>
                <a:cs typeface="+mn-cs"/>
              </a:rPr>
              <a:t>deannexed</a:t>
            </a:r>
            <a:r>
              <a:rPr lang="en-US" sz="2000" dirty="0" smtClean="0">
                <a:latin typeface="Times New Roman" pitchFamily="18" charset="0"/>
                <a:cs typeface="+mn-cs"/>
              </a:rPr>
              <a:t> portion) of Revenue Allocation Area (RAA) </a:t>
            </a:r>
            <a:r>
              <a:rPr lang="en-US" sz="2000" dirty="0">
                <a:latin typeface="Times New Roman" pitchFamily="18" charset="0"/>
                <a:cs typeface="+mn-cs"/>
              </a:rPr>
              <a:t>– </a:t>
            </a:r>
            <a:r>
              <a:rPr lang="en-US" sz="2000" dirty="0" smtClean="0">
                <a:latin typeface="Times New Roman" pitchFamily="18" charset="0"/>
                <a:cs typeface="+mn-cs"/>
              </a:rPr>
              <a:t>increase </a:t>
            </a:r>
            <a:r>
              <a:rPr lang="en-US" sz="2000" dirty="0">
                <a:latin typeface="Times New Roman" pitchFamily="18" charset="0"/>
                <a:cs typeface="+mn-cs"/>
              </a:rPr>
              <a:t>measured in comparison to Dec. 2006 increment value.</a:t>
            </a:r>
          </a:p>
          <a:p>
            <a:pPr marL="1200150" lvl="2" indent="-3048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a.  </a:t>
            </a:r>
            <a:r>
              <a:rPr lang="en-US" dirty="0" smtClean="0">
                <a:latin typeface="Times New Roman" pitchFamily="18" charset="0"/>
                <a:cs typeface="+mn-cs"/>
              </a:rPr>
              <a:t>Excludes </a:t>
            </a:r>
            <a:r>
              <a:rPr lang="en-US" dirty="0">
                <a:latin typeface="Times New Roman" pitchFamily="18" charset="0"/>
                <a:cs typeface="+mn-cs"/>
              </a:rPr>
              <a:t>new construction in </a:t>
            </a:r>
            <a:r>
              <a:rPr lang="en-US" dirty="0" smtClean="0">
                <a:latin typeface="Times New Roman" pitchFamily="18" charset="0"/>
                <a:cs typeface="+mn-cs"/>
              </a:rPr>
              <a:t>RAAs </a:t>
            </a:r>
            <a:r>
              <a:rPr lang="en-US" dirty="0">
                <a:latin typeface="Times New Roman" pitchFamily="18" charset="0"/>
                <a:cs typeface="+mn-cs"/>
              </a:rPr>
              <a:t>within </a:t>
            </a:r>
            <a:r>
              <a:rPr lang="en-US" dirty="0" smtClean="0">
                <a:latin typeface="Times New Roman" pitchFamily="18" charset="0"/>
                <a:cs typeface="+mn-cs"/>
              </a:rPr>
              <a:t>Urban </a:t>
            </a:r>
            <a:r>
              <a:rPr lang="en-US" dirty="0">
                <a:latin typeface="Times New Roman" pitchFamily="18" charset="0"/>
                <a:cs typeface="+mn-cs"/>
              </a:rPr>
              <a:t>Renewal Districts during life of </a:t>
            </a:r>
            <a:r>
              <a:rPr lang="en-US" dirty="0" smtClean="0">
                <a:latin typeface="Times New Roman" pitchFamily="18" charset="0"/>
                <a:cs typeface="+mn-cs"/>
              </a:rPr>
              <a:t>RAA.</a:t>
            </a:r>
          </a:p>
          <a:p>
            <a:pPr marL="895350"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defRPr/>
            </a:pPr>
            <a:r>
              <a:rPr lang="en-US" dirty="0" smtClean="0">
                <a:latin typeface="Times New Roman" pitchFamily="18" charset="0"/>
                <a:cs typeface="+mn-cs"/>
              </a:rPr>
              <a:t>b.  Excludes change of land use classification in RAAs-never recaptured.</a:t>
            </a:r>
          </a:p>
          <a:p>
            <a:pPr marL="914400" lvl="1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AutoNum type="arabicPeriod" startAt="8"/>
              <a:tabLst>
                <a:tab pos="742950" algn="l"/>
              </a:tabLst>
              <a:defRPr/>
            </a:pPr>
            <a:r>
              <a:rPr lang="en-US" sz="2000" dirty="0" smtClean="0">
                <a:latin typeface="Times New Roman" pitchFamily="18" charset="0"/>
                <a:cs typeface="+mn-cs"/>
              </a:rPr>
              <a:t>Prior </a:t>
            </a:r>
            <a:r>
              <a:rPr lang="en-US" sz="2000" dirty="0">
                <a:latin typeface="Times New Roman" pitchFamily="18" charset="0"/>
                <a:cs typeface="+mn-cs"/>
              </a:rPr>
              <a:t>eligible new construction identified and reported to county assessor</a:t>
            </a:r>
            <a:r>
              <a:rPr lang="en-US" sz="2000" dirty="0" smtClean="0">
                <a:latin typeface="Times New Roman" pitchFamily="18" charset="0"/>
                <a:cs typeface="+mn-cs"/>
              </a:rPr>
              <a:t>. </a:t>
            </a:r>
          </a:p>
          <a:p>
            <a:pPr lvl="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742950" algn="l"/>
              </a:tabLst>
              <a:defRPr/>
            </a:pPr>
            <a:r>
              <a:rPr lang="en-US" sz="1600" dirty="0" smtClean="0">
                <a:latin typeface="Times New Roman" pitchFamily="18" charset="0"/>
                <a:cs typeface="+mn-cs"/>
              </a:rPr>
              <a:t>(5 Year look back limit)</a:t>
            </a:r>
            <a:endParaRPr lang="en-US" sz="1600" dirty="0">
              <a:latin typeface="Times New Roman" pitchFamily="18" charset="0"/>
              <a:cs typeface="+mn-cs"/>
            </a:endParaRPr>
          </a:p>
          <a:p>
            <a:pPr marL="400050" indent="-400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dirty="0" smtClean="0">
                <a:latin typeface="Times New Roman" pitchFamily="18" charset="0"/>
                <a:cs typeface="+mn-cs"/>
              </a:rPr>
              <a:t>A </a:t>
            </a:r>
            <a:r>
              <a:rPr lang="en-US" dirty="0">
                <a:latin typeface="Times New Roman" pitchFamily="18" charset="0"/>
                <a:cs typeface="+mn-cs"/>
              </a:rPr>
              <a:t>new construction value will be available for each district by late July, but is subject to correction until first Monday in September. 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6658B59-677D-47F3-99E0-1CD415FE03AB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37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10208</TotalTime>
  <Words>2728</Words>
  <Application>Microsoft Macintosh PowerPoint</Application>
  <PresentationFormat>On-screen Show (4:3)</PresentationFormat>
  <Paragraphs>344</Paragraphs>
  <Slides>45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Calibri</vt:lpstr>
      <vt:lpstr>Cambria</vt:lpstr>
      <vt:lpstr>Century</vt:lpstr>
      <vt:lpstr>Constantia</vt:lpstr>
      <vt:lpstr>Times New Roman</vt:lpstr>
      <vt:lpstr>Wingdings</vt:lpstr>
      <vt:lpstr>Arial</vt:lpstr>
      <vt:lpstr>Celebration</vt:lpstr>
      <vt:lpstr>Custom Design</vt:lpstr>
      <vt:lpstr>Equation</vt:lpstr>
      <vt:lpstr>L-2 and Related Property Tax Forms</vt:lpstr>
      <vt:lpstr>List of Property Tax Related Forms</vt:lpstr>
      <vt:lpstr>PowerPoint Presentation</vt:lpstr>
      <vt:lpstr>PowerPoint Presentation</vt:lpstr>
      <vt:lpstr>PowerPoint Presentation</vt:lpstr>
      <vt:lpstr>PowerPoint Presentation</vt:lpstr>
      <vt:lpstr>Example:  Computing 3% Portion of Increase</vt:lpstr>
      <vt:lpstr>Example:  New Construction Roll</vt:lpstr>
      <vt:lpstr>PowerPoint Presentation</vt:lpstr>
      <vt:lpstr>Deductions Made To New Construction Roll I.C. §63-301A(1)(f) </vt:lpstr>
      <vt:lpstr>Annexation Example</vt:lpstr>
      <vt:lpstr>PowerPoint Presentation</vt:lpstr>
      <vt:lpstr>PowerPoint Presentation</vt:lpstr>
      <vt:lpstr>Maximum Budget and Forgone Amount Worksheet </vt:lpstr>
      <vt:lpstr>Maximum Budget and Forgone Amount Worksheet </vt:lpstr>
      <vt:lpstr>Funds Exempt From 3% Annual Increase Cap I.C. §63-802</vt:lpstr>
      <vt:lpstr>PowerPoint Presentation</vt:lpstr>
      <vt:lpstr>Rule 803</vt:lpstr>
      <vt:lpstr>PowerPoint Presentation</vt:lpstr>
      <vt:lpstr>PowerPoint Presentation</vt:lpstr>
      <vt:lpstr>What to Send with L-2s</vt:lpstr>
      <vt:lpstr>PowerPoint Presentation</vt:lpstr>
      <vt:lpstr>Amount of Forgone Increase</vt:lpstr>
      <vt:lpstr>Forgone Amount (not applicable to School Districts)</vt:lpstr>
      <vt:lpstr>Forgone Amount Calculation Scenario 1</vt:lpstr>
      <vt:lpstr>Forgone Amount Calculation Scenario 2</vt:lpstr>
      <vt:lpstr>Using Forgone Amount  Requirements</vt:lpstr>
      <vt:lpstr>HB-207 Disclaim Forgone Increase</vt:lpstr>
      <vt:lpstr>HB-207 Disclaim Forgone Increase</vt:lpstr>
      <vt:lpstr>HB-207 Disclaim Forgone Increase</vt:lpstr>
      <vt:lpstr>Amounts Eligible for Disclaiming Report on Web</vt:lpstr>
      <vt:lpstr>Property Tax Forms and Related Information on STC’s Web Page</vt:lpstr>
      <vt:lpstr>PowerPoint Presentation</vt:lpstr>
      <vt:lpstr>PowerPoint Presentation</vt:lpstr>
      <vt:lpstr>PowerPoint Presentation</vt:lpstr>
      <vt:lpstr>PowerPoint Presentation</vt:lpstr>
      <vt:lpstr>State Tax Commission Urban Renewal Registry and Attestation</vt:lpstr>
      <vt:lpstr>Effect of Boundary Changes or District Consolidation on Existing Bonds</vt:lpstr>
      <vt:lpstr>Example of City/Highway  I.C. §40-801(1)(a) Split Computation</vt:lpstr>
      <vt:lpstr>Highway/City Fund Sharing</vt:lpstr>
      <vt:lpstr>Highway and Roads Legislation SB-1206 </vt:lpstr>
      <vt:lpstr>Urban Renewal</vt:lpstr>
      <vt:lpstr>Funds Subject to HB-470 Provisions</vt:lpstr>
      <vt:lpstr>Information Required</vt:lpstr>
      <vt:lpstr>Bonds When to Add Increment?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Houde</dc:creator>
  <cp:lastModifiedBy>Microsoft Office User</cp:lastModifiedBy>
  <cp:revision>794</cp:revision>
  <cp:lastPrinted>2017-04-12T14:23:29Z</cp:lastPrinted>
  <dcterms:created xsi:type="dcterms:W3CDTF">2010-04-02T18:40:56Z</dcterms:created>
  <dcterms:modified xsi:type="dcterms:W3CDTF">2017-07-12T17:31:59Z</dcterms:modified>
</cp:coreProperties>
</file>