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59" r:id="rId4"/>
    <p:sldId id="273" r:id="rId5"/>
    <p:sldId id="260" r:id="rId6"/>
    <p:sldId id="276" r:id="rId7"/>
    <p:sldId id="262" r:id="rId8"/>
    <p:sldId id="274" r:id="rId9"/>
    <p:sldId id="275" r:id="rId10"/>
    <p:sldId id="268" r:id="rId11"/>
    <p:sldId id="263" r:id="rId12"/>
    <p:sldId id="277" r:id="rId13"/>
    <p:sldId id="265" r:id="rId14"/>
    <p:sldId id="267" r:id="rId15"/>
    <p:sldId id="269" r:id="rId16"/>
    <p:sldId id="270" r:id="rId17"/>
    <p:sldId id="271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70839" autoAdjust="0"/>
  </p:normalViewPr>
  <p:slideViewPr>
    <p:cSldViewPr snapToGrid="0">
      <p:cViewPr varScale="1">
        <p:scale>
          <a:sx n="76" d="100"/>
          <a:sy n="76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11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30FFF5-BBBB-42C6-8964-1A20BEE1FD3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24727DC-E611-4F87-BC32-7C98B63BE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36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93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9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7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8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0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sz="1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9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2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8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1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E2DC-6937-4B19-8631-085F9C4A1F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8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7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2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7265-43DA-4709-A9D4-E03000D2AE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A7BC-F2A1-45CC-BC91-EFB56B53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1763486"/>
            <a:ext cx="121920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500" b="1" dirty="0" smtClean="0">
                <a:solidFill>
                  <a:srgbClr val="000000"/>
                </a:solidFill>
                <a:latin typeface="Calibri" pitchFamily="34" charset="0"/>
              </a:rPr>
              <a:t>Medical </a:t>
            </a:r>
            <a:r>
              <a:rPr lang="en-US" altLang="en-US" sz="4500" b="1" dirty="0" err="1" smtClean="0">
                <a:solidFill>
                  <a:srgbClr val="000000"/>
                </a:solidFill>
                <a:latin typeface="Calibri" pitchFamily="34" charset="0"/>
              </a:rPr>
              <a:t>Indigency</a:t>
            </a:r>
            <a:r>
              <a:rPr lang="en-US" altLang="en-US" sz="4500" b="1" dirty="0" smtClean="0">
                <a:solidFill>
                  <a:srgbClr val="000000"/>
                </a:solidFill>
                <a:latin typeface="Calibri" pitchFamily="34" charset="0"/>
              </a:rPr>
              <a:t> Appeal Hearings:</a:t>
            </a:r>
          </a:p>
          <a:p>
            <a:pPr algn="ctr" eaLnBrk="1" hangingPunct="1"/>
            <a:r>
              <a:rPr lang="en-US" altLang="en-US" sz="4000" b="1" i="1" dirty="0" smtClean="0">
                <a:solidFill>
                  <a:srgbClr val="000000"/>
                </a:solidFill>
                <a:latin typeface="Calibri" pitchFamily="34" charset="0"/>
              </a:rPr>
              <a:t> Creating </a:t>
            </a:r>
            <a:r>
              <a:rPr lang="en-US" altLang="en-US" sz="4000" b="1" i="1" smtClean="0">
                <a:solidFill>
                  <a:srgbClr val="000000"/>
                </a:solidFill>
                <a:latin typeface="Calibri" pitchFamily="34" charset="0"/>
              </a:rPr>
              <a:t>a Record</a:t>
            </a:r>
            <a:endParaRPr lang="en-US" altLang="en-US" sz="4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0" y="4970585"/>
            <a:ext cx="91440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500" b="1" dirty="0" smtClean="0">
                <a:solidFill>
                  <a:srgbClr val="000000"/>
                </a:solidFill>
                <a:latin typeface="Calibri" pitchFamily="34" charset="0"/>
              </a:rPr>
              <a:t>June 11, 2019</a:t>
            </a:r>
            <a:endParaRPr lang="en-US" altLang="en-US" sz="25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rgbClr val="000000"/>
                </a:solidFill>
                <a:latin typeface="Calibri" pitchFamily="34" charset="0"/>
              </a:rPr>
              <a:t>Canyon County Prosecuting Attorney – Civil Division</a:t>
            </a:r>
          </a:p>
          <a:p>
            <a:pPr algn="ctr" eaLnBrk="1" hangingPunct="1"/>
            <a:r>
              <a:rPr lang="en-US" altLang="en-US" sz="2500" b="1" dirty="0">
                <a:solidFill>
                  <a:srgbClr val="000000"/>
                </a:solidFill>
                <a:latin typeface="Calibri" pitchFamily="34" charset="0"/>
              </a:rPr>
              <a:t>Dan </a:t>
            </a:r>
            <a:r>
              <a:rPr lang="en-US" altLang="en-US" sz="2500" b="1" dirty="0" err="1">
                <a:solidFill>
                  <a:srgbClr val="000000"/>
                </a:solidFill>
                <a:latin typeface="Calibri" pitchFamily="34" charset="0"/>
              </a:rPr>
              <a:t>Blocksom</a:t>
            </a:r>
            <a:endParaRPr lang="en-US" altLang="en-US" sz="25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Eligibility criteria: The Minutiae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698500"/>
            <a:ext cx="11125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Font typeface="+mj-lt"/>
              <a:buAutoNum type="arabicPeriod" startAt="4"/>
            </a:pPr>
            <a:r>
              <a:rPr lang="en-US" altLang="en-US" sz="5500" b="1" i="1" dirty="0" smtClean="0">
                <a:latin typeface="Calibri" pitchFamily="34" charset="0"/>
              </a:rPr>
              <a:t>Timing of application</a:t>
            </a:r>
          </a:p>
          <a:p>
            <a:pPr marL="914400" indent="-914400" eaLnBrk="1" hangingPunct="1">
              <a:lnSpc>
                <a:spcPct val="120000"/>
              </a:lnSpc>
              <a:buFont typeface="+mj-lt"/>
              <a:buAutoNum type="arabicPeriod" startAt="4"/>
            </a:pPr>
            <a:r>
              <a:rPr lang="en-US" altLang="en-US" sz="5500" b="1" i="1" dirty="0" smtClean="0">
                <a:latin typeface="Calibri" pitchFamily="34" charset="0"/>
              </a:rPr>
              <a:t>Complete application,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5500" b="1" i="1" dirty="0">
                <a:latin typeface="Calibri" pitchFamily="34" charset="0"/>
              </a:rPr>
              <a:t>	</a:t>
            </a:r>
            <a:r>
              <a:rPr lang="en-US" altLang="en-US" sz="5500" b="1" i="1" dirty="0" smtClean="0">
                <a:latin typeface="Calibri" pitchFamily="34" charset="0"/>
              </a:rPr>
              <a:t>complete information*</a:t>
            </a:r>
          </a:p>
          <a:p>
            <a:pPr eaLnBrk="1" hangingPunct="1">
              <a:lnSpc>
                <a:spcPct val="120000"/>
              </a:lnSpc>
            </a:pPr>
            <a:endParaRPr lang="en-US" altLang="en-US" sz="4500" b="1" i="1" dirty="0" smtClean="0"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4500" b="1" i="1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3000" b="1" i="1" dirty="0" smtClean="0">
                <a:latin typeface="Calibri" pitchFamily="34" charset="0"/>
              </a:rPr>
              <a:t>*County has additional hurdles to clear to prevail on a denial on these grounds.</a:t>
            </a:r>
          </a:p>
        </p:txBody>
      </p:sp>
      <p:sp>
        <p:nvSpPr>
          <p:cNvPr id="2" name="AutoShape 6" descr="Image result for doctor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lost in the w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15" y="1035538"/>
            <a:ext cx="3860925" cy="38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323151" y="1400175"/>
            <a:ext cx="20005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000" b="1" i="1" dirty="0" smtClean="0">
                <a:latin typeface="Calibri" pitchFamily="34" charset="0"/>
              </a:rPr>
              <a:t>In the weeds</a:t>
            </a:r>
            <a:endParaRPr lang="en-US" altLang="en-US" sz="3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Roles at the hearing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976284" y="698500"/>
            <a:ext cx="968231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000" b="1" u="sng" dirty="0" smtClean="0">
                <a:latin typeface="Calibri" pitchFamily="34" charset="0"/>
              </a:rPr>
              <a:t>Clerk: 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000" b="1" dirty="0" smtClean="0">
                <a:latin typeface="Calibri" pitchFamily="34" charset="0"/>
              </a:rPr>
              <a:t>To serve as the neutral investigator of the case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000" b="1" dirty="0" smtClean="0">
                <a:latin typeface="Calibri" pitchFamily="34" charset="0"/>
              </a:rPr>
              <a:t>To present evidence to the Board</a:t>
            </a:r>
          </a:p>
          <a:p>
            <a:pPr eaLnBrk="1" hangingPunct="1"/>
            <a:endParaRPr lang="en-US" altLang="en-US" sz="2000" b="1" dirty="0" smtClean="0">
              <a:latin typeface="Calibri" pitchFamily="34" charset="0"/>
            </a:endParaRPr>
          </a:p>
          <a:p>
            <a:pPr eaLnBrk="1" hangingPunct="1"/>
            <a:endParaRPr lang="en-US" altLang="en-US" sz="2000" b="1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3000" b="1" u="sng" dirty="0" smtClean="0">
                <a:latin typeface="Calibri" pitchFamily="34" charset="0"/>
              </a:rPr>
              <a:t>Applicant (hospital or patient): 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000" b="1" dirty="0" smtClean="0">
                <a:latin typeface="Calibri" pitchFamily="34" charset="0"/>
              </a:rPr>
              <a:t>To present evidence to the Board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2000" b="1" dirty="0" smtClean="0">
              <a:latin typeface="Calibri" pitchFamily="34" charset="0"/>
            </a:endParaRPr>
          </a:p>
          <a:p>
            <a:pPr marL="457200" indent="-457200" eaLnBrk="1" hangingPunct="1">
              <a:buFontTx/>
              <a:buChar char="-"/>
            </a:pPr>
            <a:endParaRPr lang="en-US" altLang="en-US" sz="2000" b="1" dirty="0">
              <a:latin typeface="Calibri" pitchFamily="34" charset="0"/>
            </a:endParaRPr>
          </a:p>
          <a:p>
            <a:pPr eaLnBrk="1" hangingPunct="1"/>
            <a:r>
              <a:rPr lang="en-US" altLang="en-US" sz="3000" b="1" u="sng" dirty="0" smtClean="0">
                <a:latin typeface="Calibri" pitchFamily="34" charset="0"/>
              </a:rPr>
              <a:t>Board: 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000" b="1" dirty="0" smtClean="0">
                <a:latin typeface="Calibri" pitchFamily="34" charset="0"/>
              </a:rPr>
              <a:t>To determine the facts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000" b="1" dirty="0" smtClean="0">
                <a:latin typeface="Calibri" pitchFamily="34" charset="0"/>
              </a:rPr>
              <a:t>To apply the law to the facts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3000" b="1" dirty="0" smtClean="0">
                <a:latin typeface="Calibri" pitchFamily="34" charset="0"/>
              </a:rPr>
              <a:t>To build a record</a:t>
            </a:r>
            <a:endParaRPr lang="en-US" altLang="en-US" sz="1000" b="1" dirty="0" smtClean="0">
              <a:latin typeface="Calibri" pitchFamily="34" charset="0"/>
            </a:endParaRPr>
          </a:p>
          <a:p>
            <a:pPr marL="457200" indent="-457200" eaLnBrk="1" hangingPunct="1">
              <a:buFontTx/>
              <a:buChar char="-"/>
            </a:pPr>
            <a:endParaRPr lang="en-US" altLang="en-US" sz="1000" b="1" dirty="0">
              <a:latin typeface="Calibri" pitchFamily="34" charset="0"/>
            </a:endParaRPr>
          </a:p>
        </p:txBody>
      </p:sp>
      <p:pic>
        <p:nvPicPr>
          <p:cNvPr id="4102" name="Picture 6" descr="Image result for hospital  re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9" y="2718155"/>
            <a:ext cx="1138985" cy="1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judge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22049" b="35892"/>
          <a:stretch/>
        </p:blipFill>
        <p:spPr bwMode="auto">
          <a:xfrm>
            <a:off x="155575" y="4117886"/>
            <a:ext cx="1611925" cy="13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detecti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39179"/>
            <a:ext cx="1573815" cy="125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The judge’s perspective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2" name="AutoShape 2" descr="Image result for stair ste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Half Frame 2"/>
          <p:cNvSpPr/>
          <p:nvPr/>
        </p:nvSpPr>
        <p:spPr>
          <a:xfrm>
            <a:off x="3149600" y="3955676"/>
            <a:ext cx="2743200" cy="2743200"/>
          </a:xfrm>
          <a:prstGeom prst="halfFrame">
            <a:avLst>
              <a:gd name="adj1" fmla="val 10911"/>
              <a:gd name="adj2" fmla="val 11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5892800" y="1212476"/>
            <a:ext cx="2743200" cy="2743200"/>
          </a:xfrm>
          <a:prstGeom prst="halfFrame">
            <a:avLst>
              <a:gd name="adj1" fmla="val 10911"/>
              <a:gd name="adj2" fmla="val 11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65071" y="4302312"/>
            <a:ext cx="819523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u="sng" dirty="0" smtClean="0">
                <a:latin typeface="Calibri" pitchFamily="34" charset="0"/>
              </a:rPr>
              <a:t>EVIDENCE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Sworn testimony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Exhibits, documentation, records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Pictures, videos</a:t>
            </a:r>
            <a:endParaRPr lang="en-US" altLang="en-US" sz="3000" b="1" dirty="0">
              <a:latin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71913" y="1574449"/>
            <a:ext cx="59200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u="sng" dirty="0" smtClean="0">
                <a:latin typeface="Calibri" pitchFamily="34" charset="0"/>
              </a:rPr>
              <a:t>QUALITY OF EVIDENCE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Corroboration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Conflict</a:t>
            </a:r>
          </a:p>
          <a:p>
            <a:pPr marL="514350" indent="-51435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Credibility</a:t>
            </a:r>
            <a:endParaRPr lang="en-US" altLang="en-US" sz="3000" b="1" dirty="0"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0772" y="4732702"/>
            <a:ext cx="18577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Level 1</a:t>
            </a:r>
            <a:endParaRPr lang="en-US" altLang="en-US" sz="3000" b="1" dirty="0">
              <a:latin typeface="Calibri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0772" y="2007715"/>
            <a:ext cx="18577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Level 2</a:t>
            </a:r>
            <a:endParaRPr lang="en-US" altLang="en-US" sz="3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The judge’s perspective (cont’d)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698500"/>
            <a:ext cx="111252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u="sng" dirty="0" smtClean="0">
                <a:latin typeface="Calibri" pitchFamily="34" charset="0"/>
              </a:rPr>
              <a:t>Reasons why a court will overturn the Board’s decision: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Violated the law.</a:t>
            </a:r>
            <a:endParaRPr lang="en-US" altLang="en-US" sz="4000" b="1" dirty="0">
              <a:latin typeface="Calibri" pitchFamily="34" charset="0"/>
            </a:endParaRP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Exceeded the Board’s authority. </a:t>
            </a:r>
            <a:endParaRPr lang="en-US" altLang="en-US" sz="4000" b="1" dirty="0">
              <a:latin typeface="Calibri" pitchFamily="34" charset="0"/>
            </a:endParaRP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Was based on unlawful procedure. </a:t>
            </a:r>
          </a:p>
          <a:p>
            <a:pPr marL="457200" indent="-4572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latin typeface="Calibri" pitchFamily="34" charset="0"/>
              </a:rPr>
              <a:t>Was not based on the record or was not reasonable.*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000" b="1" dirty="0">
              <a:latin typeface="Calibri" pitchFamily="34" charset="0"/>
            </a:endParaRPr>
          </a:p>
          <a:p>
            <a:pPr eaLnBrk="1" hangingPunct="1"/>
            <a:r>
              <a:rPr lang="en-US" altLang="en-US" sz="3000" b="1" dirty="0" smtClean="0">
                <a:latin typeface="Calibri" pitchFamily="34" charset="0"/>
              </a:rPr>
              <a:t>*This is the most likely in the MI hearing context.</a:t>
            </a:r>
            <a:endParaRPr lang="en-US" altLang="en-US" sz="3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Tips to avoid being overturned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698500"/>
            <a:ext cx="11125200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en-US" altLang="en-US" sz="5000" b="1" dirty="0" smtClean="0">
                <a:latin typeface="Calibri" pitchFamily="34" charset="0"/>
              </a:rPr>
              <a:t>Review the materials.</a:t>
            </a:r>
          </a:p>
          <a:p>
            <a:pPr marL="514350" indent="-51435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en-US" altLang="en-US" sz="5000" b="1" dirty="0" smtClean="0">
                <a:latin typeface="Calibri" pitchFamily="34" charset="0"/>
              </a:rPr>
              <a:t>Ask questions.</a:t>
            </a:r>
          </a:p>
          <a:p>
            <a:pPr marL="514350" indent="-51435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en-US" altLang="en-US" sz="5000" b="1" dirty="0" smtClean="0">
                <a:latin typeface="Calibri" pitchFamily="34" charset="0"/>
              </a:rPr>
              <a:t>Explain the reasoning for your decision.</a:t>
            </a:r>
          </a:p>
          <a:p>
            <a:pPr marL="514350" indent="-514350" eaLnBrk="1" hangingPunct="1">
              <a:spcAft>
                <a:spcPts val="1800"/>
              </a:spcAft>
              <a:buFont typeface="+mj-lt"/>
              <a:buAutoNum type="arabicPeriod"/>
            </a:pPr>
            <a:r>
              <a:rPr lang="en-US" altLang="en-US" sz="5000" b="1" dirty="0" smtClean="0">
                <a:latin typeface="Calibri" pitchFamily="34" charset="0"/>
              </a:rPr>
              <a:t>Consider setting out for Clerk’s Office to follow-up.</a:t>
            </a:r>
            <a:endParaRPr lang="en-US" altLang="en-US" sz="5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Issue-spotting practice</a:t>
            </a:r>
            <a:endParaRPr lang="en-US" altLang="en-US" sz="4000" b="1" u="sng" dirty="0">
              <a:latin typeface="Calibri" pitchFamily="34" charset="0"/>
            </a:endParaRPr>
          </a:p>
        </p:txBody>
      </p:sp>
      <p:pic>
        <p:nvPicPr>
          <p:cNvPr id="5122" name="Picture 2" descr="Image result for football sled dr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2" y="886758"/>
            <a:ext cx="7953375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-3175"/>
            <a:ext cx="1066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u="sng" dirty="0" smtClean="0">
                <a:latin typeface="Calibri" pitchFamily="34" charset="0"/>
              </a:rPr>
              <a:t>Hypo #1: Sally, age 50, single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698500"/>
            <a:ext cx="11125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Bill</a:t>
            </a:r>
            <a:r>
              <a:rPr lang="en-US" altLang="en-US" sz="3000" b="1" dirty="0" smtClean="0">
                <a:latin typeface="Calibri" pitchFamily="34" charset="0"/>
              </a:rPr>
              <a:t>: $27k appendicitis ($450/month).</a:t>
            </a:r>
            <a:endParaRPr lang="en-US" altLang="en-US" sz="3000" b="1" dirty="0">
              <a:latin typeface="Calibri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Income</a:t>
            </a:r>
            <a:r>
              <a:rPr lang="en-US" altLang="en-US" sz="3000" b="1" dirty="0" smtClean="0">
                <a:latin typeface="Calibri" pitchFamily="34" charset="0"/>
              </a:rPr>
              <a:t>: $</a:t>
            </a:r>
            <a:r>
              <a:rPr lang="en-US" altLang="en-US" sz="3000" b="1" dirty="0">
                <a:latin typeface="Calibri" pitchFamily="34" charset="0"/>
              </a:rPr>
              <a:t>9/</a:t>
            </a:r>
            <a:r>
              <a:rPr lang="en-US" altLang="en-US" sz="3000" b="1" dirty="0" err="1">
                <a:latin typeface="Calibri" pitchFamily="34" charset="0"/>
              </a:rPr>
              <a:t>hr</a:t>
            </a:r>
            <a:r>
              <a:rPr lang="en-US" altLang="en-US" sz="3000" b="1" dirty="0">
                <a:latin typeface="Calibri" pitchFamily="34" charset="0"/>
              </a:rPr>
              <a:t> for 20 hours a </a:t>
            </a:r>
            <a:r>
              <a:rPr lang="en-US" altLang="en-US" sz="3000" b="1" dirty="0" smtClean="0">
                <a:latin typeface="Calibri" pitchFamily="34" charset="0"/>
              </a:rPr>
              <a:t>week</a:t>
            </a:r>
            <a:r>
              <a:rPr lang="en-US" altLang="en-US" sz="3000" b="1" dirty="0">
                <a:latin typeface="Calibri" pitchFamily="34" charset="0"/>
              </a:rPr>
              <a:t> </a:t>
            </a:r>
            <a:r>
              <a:rPr lang="en-US" altLang="en-US" sz="3000" b="1" dirty="0" smtClean="0">
                <a:latin typeface="Calibri" pitchFamily="34" charset="0"/>
              </a:rPr>
              <a:t>= $780/month.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Expenses</a:t>
            </a:r>
            <a:r>
              <a:rPr lang="en-US" altLang="en-US" sz="3000" b="1" dirty="0" smtClean="0">
                <a:latin typeface="Calibri" pitchFamily="34" charset="0"/>
              </a:rPr>
              <a:t>: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$3000/month worth of expenses (utilities, food, car insurance</a:t>
            </a:r>
            <a:r>
              <a:rPr lang="en-US" altLang="en-US" sz="3000" b="1" smtClean="0">
                <a:latin typeface="Calibri" pitchFamily="34" charset="0"/>
              </a:rPr>
              <a:t>, gas), </a:t>
            </a:r>
            <a:r>
              <a:rPr lang="en-US" altLang="en-US" sz="3000" b="1" dirty="0" smtClean="0">
                <a:latin typeface="Calibri" pitchFamily="34" charset="0"/>
              </a:rPr>
              <a:t>but no documentation. </a:t>
            </a:r>
            <a:endParaRPr lang="en-US" altLang="en-US" sz="3000" b="1" dirty="0">
              <a:latin typeface="Calibri" pitchFamily="34" charset="0"/>
            </a:endParaRP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Calibri" pitchFamily="34" charset="0"/>
              </a:rPr>
              <a:t>Sally lives with her boyfriend, and two adult children.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Medical review</a:t>
            </a:r>
            <a:r>
              <a:rPr lang="en-US" altLang="en-US" sz="3000" b="1" dirty="0" smtClean="0">
                <a:latin typeface="Calibri" pitchFamily="34" charset="0"/>
              </a:rPr>
              <a:t>: All medical services were emergent and necessary.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Residency</a:t>
            </a:r>
            <a:r>
              <a:rPr lang="en-US" altLang="en-US" sz="3000" b="1" dirty="0" smtClean="0">
                <a:latin typeface="Calibri" pitchFamily="34" charset="0"/>
              </a:rPr>
              <a:t>: The application says that </a:t>
            </a:r>
            <a:r>
              <a:rPr lang="en-US" altLang="en-US" sz="3000" b="1" dirty="0">
                <a:latin typeface="Calibri" pitchFamily="34" charset="0"/>
              </a:rPr>
              <a:t>Sally </a:t>
            </a:r>
            <a:r>
              <a:rPr lang="en-US" altLang="en-US" sz="3000" b="1" dirty="0" smtClean="0">
                <a:latin typeface="Calibri" pitchFamily="34" charset="0"/>
              </a:rPr>
              <a:t>lived in the county for the last three years.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The Clerk’s office sent a rent verification form to Sally’s landlord, no response. </a:t>
            </a:r>
          </a:p>
        </p:txBody>
      </p:sp>
    </p:spTree>
    <p:extLst>
      <p:ext uri="{BB962C8B-B14F-4D97-AF65-F5344CB8AC3E}">
        <p14:creationId xmlns:p14="http://schemas.microsoft.com/office/powerpoint/2010/main" val="2825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-3175"/>
            <a:ext cx="1066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b="1" u="sng" dirty="0" smtClean="0">
                <a:latin typeface="Calibri" pitchFamily="34" charset="0"/>
              </a:rPr>
              <a:t>Hypo #2: Bob, 37, married but separated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698500"/>
            <a:ext cx="111252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Bill</a:t>
            </a:r>
            <a:r>
              <a:rPr lang="en-US" altLang="en-US" sz="3000" b="1" dirty="0" smtClean="0">
                <a:latin typeface="Calibri" pitchFamily="34" charset="0"/>
              </a:rPr>
              <a:t>: $60k broken ankle ($1,000/month).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Part A: stabilization, cost $10k ($166/month).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Part B: surgery a month later, cost $50k ($833/month).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Income</a:t>
            </a:r>
            <a:r>
              <a:rPr lang="en-US" altLang="en-US" sz="3000" b="1" dirty="0" smtClean="0">
                <a:latin typeface="Calibri" pitchFamily="34" charset="0"/>
              </a:rPr>
              <a:t>: </a:t>
            </a:r>
            <a:r>
              <a:rPr lang="en-US" altLang="en-US" sz="3000" b="1" dirty="0">
                <a:latin typeface="Calibri" pitchFamily="34" charset="0"/>
              </a:rPr>
              <a:t>$15/</a:t>
            </a:r>
            <a:r>
              <a:rPr lang="en-US" altLang="en-US" sz="3000" b="1" dirty="0" err="1">
                <a:latin typeface="Calibri" pitchFamily="34" charset="0"/>
              </a:rPr>
              <a:t>hr</a:t>
            </a:r>
            <a:r>
              <a:rPr lang="en-US" altLang="en-US" sz="3000" b="1" dirty="0">
                <a:latin typeface="Calibri" pitchFamily="34" charset="0"/>
              </a:rPr>
              <a:t> for 40hrs/</a:t>
            </a:r>
            <a:r>
              <a:rPr lang="en-US" altLang="en-US" sz="3000" b="1" dirty="0" err="1">
                <a:latin typeface="Calibri" pitchFamily="34" charset="0"/>
              </a:rPr>
              <a:t>wk</a:t>
            </a:r>
            <a:r>
              <a:rPr lang="en-US" altLang="en-US" sz="3000" b="1" dirty="0">
                <a:latin typeface="Calibri" pitchFamily="34" charset="0"/>
              </a:rPr>
              <a:t> = $2,600/month.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Expenses</a:t>
            </a:r>
            <a:r>
              <a:rPr lang="en-US" altLang="en-US" sz="3000" b="1" dirty="0" smtClean="0">
                <a:latin typeface="Calibri" pitchFamily="34" charset="0"/>
              </a:rPr>
              <a:t>: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Wife </a:t>
            </a:r>
            <a:r>
              <a:rPr lang="en-US" altLang="en-US" sz="3000" b="1" dirty="0">
                <a:latin typeface="Calibri" pitchFamily="34" charset="0"/>
              </a:rPr>
              <a:t>and two minor child live </a:t>
            </a:r>
            <a:r>
              <a:rPr lang="en-US" altLang="en-US" sz="3000" b="1" dirty="0" smtClean="0">
                <a:latin typeface="Calibri" pitchFamily="34" charset="0"/>
              </a:rPr>
              <a:t>across </a:t>
            </a:r>
            <a:r>
              <a:rPr lang="en-US" altLang="en-US" sz="3000" b="1" dirty="0">
                <a:latin typeface="Calibri" pitchFamily="34" charset="0"/>
              </a:rPr>
              <a:t>town.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Pays </a:t>
            </a:r>
            <a:r>
              <a:rPr lang="en-US" altLang="en-US" sz="3000" b="1" dirty="0">
                <a:latin typeface="Calibri" pitchFamily="34" charset="0"/>
              </a:rPr>
              <a:t>$1,500/month towards his wife’s expenses.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Didn’t </a:t>
            </a:r>
            <a:r>
              <a:rPr lang="en-US" altLang="en-US" sz="3000" b="1" dirty="0">
                <a:latin typeface="Calibri" pitchFamily="34" charset="0"/>
              </a:rPr>
              <a:t>list any expenses other than his wife’s expenses.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Medical review</a:t>
            </a:r>
            <a:r>
              <a:rPr lang="en-US" altLang="en-US" sz="3000" b="1" dirty="0" smtClean="0">
                <a:latin typeface="Calibri" pitchFamily="34" charset="0"/>
              </a:rPr>
              <a:t>: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Part A was medically necessary and emergent. </a:t>
            </a:r>
          </a:p>
          <a:p>
            <a:pPr marL="12573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 smtClean="0">
                <a:latin typeface="Calibri" pitchFamily="34" charset="0"/>
              </a:rPr>
              <a:t>Part B should have been on a 10-day prior app.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smtClean="0">
                <a:latin typeface="Calibri" pitchFamily="34" charset="0"/>
              </a:rPr>
              <a:t>Residency</a:t>
            </a:r>
            <a:r>
              <a:rPr lang="en-US" altLang="en-US" sz="3000" b="1" dirty="0" smtClean="0">
                <a:latin typeface="Calibri" pitchFamily="34" charset="0"/>
              </a:rPr>
              <a:t>: Bob is a county resident.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-3175"/>
            <a:ext cx="1219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solidFill>
                  <a:srgbClr val="000000"/>
                </a:solidFill>
                <a:latin typeface="Calibri" pitchFamily="34" charset="0"/>
              </a:rPr>
              <a:t>WARNING</a:t>
            </a:r>
            <a:endParaRPr lang="en-US" altLang="en-US" sz="40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106172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000000"/>
                </a:solidFill>
                <a:latin typeface="Calibri" pitchFamily="34" charset="0"/>
              </a:rPr>
              <a:t>I’m not your attorney. </a:t>
            </a: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000000"/>
                </a:solidFill>
                <a:latin typeface="Calibri" pitchFamily="34" charset="0"/>
              </a:rPr>
              <a:t>Today’s presentation and materials are </a:t>
            </a:r>
            <a:r>
              <a:rPr lang="en-US" altLang="en-US" sz="4000" b="1" u="sng" dirty="0" smtClean="0">
                <a:solidFill>
                  <a:srgbClr val="000000"/>
                </a:solidFill>
                <a:latin typeface="Calibri" pitchFamily="34" charset="0"/>
              </a:rPr>
              <a:t>not</a:t>
            </a:r>
            <a:r>
              <a:rPr lang="en-US" altLang="en-US" sz="4000" b="1" dirty="0" smtClean="0">
                <a:solidFill>
                  <a:srgbClr val="000000"/>
                </a:solidFill>
                <a:latin typeface="Calibri" pitchFamily="34" charset="0"/>
              </a:rPr>
              <a:t> intended as legal advice. </a:t>
            </a: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4000" b="1" dirty="0" smtClean="0">
                <a:solidFill>
                  <a:srgbClr val="000000"/>
                </a:solidFill>
                <a:latin typeface="Calibri" pitchFamily="34" charset="0"/>
              </a:rPr>
              <a:t>Today’s presentation and materials are </a:t>
            </a:r>
            <a:r>
              <a:rPr lang="en-US" altLang="en-US" sz="4000" b="1" u="sng" dirty="0" smtClean="0">
                <a:solidFill>
                  <a:srgbClr val="000000"/>
                </a:solidFill>
                <a:latin typeface="Calibri" pitchFamily="34" charset="0"/>
              </a:rPr>
              <a:t>not</a:t>
            </a:r>
            <a:r>
              <a:rPr lang="en-US" altLang="en-US" sz="4000" b="1" dirty="0" smtClean="0">
                <a:solidFill>
                  <a:srgbClr val="000000"/>
                </a:solidFill>
                <a:latin typeface="Calibri" pitchFamily="34" charset="0"/>
              </a:rPr>
              <a:t> an exhaustive review of every possible situation.</a:t>
            </a: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4000" b="1" u="sng" dirty="0" smtClean="0">
                <a:solidFill>
                  <a:srgbClr val="000000"/>
                </a:solidFill>
                <a:latin typeface="Calibri" pitchFamily="34" charset="0"/>
              </a:rPr>
              <a:t>CONSULT AN ATTORNEY</a:t>
            </a:r>
            <a:r>
              <a:rPr lang="en-US" altLang="en-US" sz="4000" b="1" dirty="0" smtClean="0">
                <a:solidFill>
                  <a:srgbClr val="000000"/>
                </a:solidFill>
                <a:latin typeface="Calibri" pitchFamily="34" charset="0"/>
              </a:rPr>
              <a:t> for advice specific to your situation. </a:t>
            </a:r>
          </a:p>
          <a:p>
            <a:pPr marL="2171700" lvl="2" indent="-914400" eaLnBrk="1" hangingPunct="1">
              <a:buFont typeface="Arial" panose="020B0604020202020204" pitchFamily="34" charset="0"/>
              <a:buChar char="•"/>
            </a:pPr>
            <a:endParaRPr lang="en-US" altLang="en-US" sz="5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endParaRPr lang="en-US" altLang="en-US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Intro: What am I supposed to be doing?</a:t>
            </a:r>
            <a:endParaRPr lang="en-US" altLang="en-US" sz="4000" b="1" u="sng" dirty="0">
              <a:latin typeface="Calibri" pitchFamily="34" charset="0"/>
            </a:endParaRPr>
          </a:p>
        </p:txBody>
      </p:sp>
      <p:pic>
        <p:nvPicPr>
          <p:cNvPr id="1026" name="Picture 2" descr="Image result for paperwork st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 b="7827"/>
          <a:stretch/>
        </p:blipFill>
        <p:spPr bwMode="auto">
          <a:xfrm>
            <a:off x="2038349" y="838199"/>
            <a:ext cx="8115301" cy="57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-3175"/>
            <a:ext cx="1219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>
                <a:solidFill>
                  <a:srgbClr val="000000"/>
                </a:solidFill>
                <a:latin typeface="Calibri" pitchFamily="34" charset="0"/>
              </a:rPr>
              <a:t>Today’s </a:t>
            </a:r>
            <a:r>
              <a:rPr lang="en-US" altLang="en-US" sz="4000" b="1" u="sng" dirty="0" smtClean="0">
                <a:solidFill>
                  <a:srgbClr val="000000"/>
                </a:solidFill>
                <a:latin typeface="Calibri" pitchFamily="34" charset="0"/>
              </a:rPr>
              <a:t>objective</a:t>
            </a:r>
            <a:endParaRPr lang="en-US" altLang="en-US" sz="40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6653" y="995470"/>
            <a:ext cx="522365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2" indent="0" algn="ctr" eaLnBrk="1" hangingPunct="1"/>
            <a:endParaRPr lang="en-US" altLang="en-US" sz="5000" b="1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lvl="2" indent="0" algn="ctr" eaLnBrk="1" hangingPunct="1"/>
            <a:r>
              <a:rPr lang="en-US" altLang="en-US" sz="5000" b="1" i="1" dirty="0" smtClean="0">
                <a:solidFill>
                  <a:srgbClr val="000000"/>
                </a:solidFill>
                <a:latin typeface="Calibri" pitchFamily="34" charset="0"/>
              </a:rPr>
              <a:t>To learn how to build a strong record for judicial review. </a:t>
            </a:r>
          </a:p>
          <a:p>
            <a:pPr marL="914400" indent="-914400" algn="ctr" eaLnBrk="1" hangingPunct="1">
              <a:buFont typeface="Arial" panose="020B0604020202020204" pitchFamily="34" charset="0"/>
              <a:buChar char="•"/>
            </a:pPr>
            <a:endParaRPr lang="en-US" altLang="en-US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" name="Picture 2" descr="Image result for builder bri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61" y="1510480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>
                <a:solidFill>
                  <a:srgbClr val="000000"/>
                </a:solidFill>
                <a:latin typeface="Calibri" pitchFamily="34" charset="0"/>
              </a:rPr>
              <a:t>Today’s agenda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106172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5000" b="1" i="1" dirty="0" smtClean="0">
                <a:solidFill>
                  <a:srgbClr val="000000"/>
                </a:solidFill>
                <a:latin typeface="Calibri" pitchFamily="34" charset="0"/>
              </a:rPr>
              <a:t>Eligibility criteria</a:t>
            </a:r>
            <a:endParaRPr lang="en-US" altLang="en-US" sz="5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5000" b="1" i="1" dirty="0" smtClean="0">
                <a:solidFill>
                  <a:srgbClr val="000000"/>
                </a:solidFill>
                <a:latin typeface="Calibri" pitchFamily="34" charset="0"/>
              </a:rPr>
              <a:t>Roles at a hearing</a:t>
            </a:r>
            <a:endParaRPr lang="en-US" altLang="en-US" sz="5000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5000" b="1" i="1" dirty="0" smtClean="0">
                <a:solidFill>
                  <a:srgbClr val="000000"/>
                </a:solidFill>
                <a:latin typeface="Calibri" pitchFamily="34" charset="0"/>
              </a:rPr>
              <a:t>The judge’s perspective</a:t>
            </a: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5000" b="1" i="1" dirty="0" smtClean="0">
                <a:solidFill>
                  <a:srgbClr val="000000"/>
                </a:solidFill>
                <a:latin typeface="Calibri" pitchFamily="34" charset="0"/>
              </a:rPr>
              <a:t>Tips to avoid being overturned</a:t>
            </a: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5000" b="1" i="1" dirty="0" smtClean="0">
                <a:solidFill>
                  <a:srgbClr val="000000"/>
                </a:solidFill>
                <a:latin typeface="Calibri" pitchFamily="34" charset="0"/>
              </a:rPr>
              <a:t>Issue-spotting practice</a:t>
            </a: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endParaRPr lang="en-US" altLang="en-US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>
                <a:solidFill>
                  <a:srgbClr val="000000"/>
                </a:solidFill>
                <a:latin typeface="Calibri" pitchFamily="34" charset="0"/>
              </a:rPr>
              <a:t>Today’s </a:t>
            </a:r>
            <a:r>
              <a:rPr lang="en-US" altLang="en-US" sz="4000" b="1" u="sng" dirty="0" smtClean="0">
                <a:solidFill>
                  <a:srgbClr val="000000"/>
                </a:solidFill>
                <a:latin typeface="Calibri" pitchFamily="34" charset="0"/>
              </a:rPr>
              <a:t>handout</a:t>
            </a:r>
            <a:endParaRPr lang="en-US" altLang="en-US" sz="40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10617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5000" b="1" i="1" dirty="0" smtClean="0">
                <a:solidFill>
                  <a:srgbClr val="000000"/>
                </a:solidFill>
                <a:latin typeface="Calibri" pitchFamily="34" charset="0"/>
              </a:rPr>
              <a:t>Front – takeaways from today</a:t>
            </a: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r>
              <a:rPr lang="en-US" altLang="en-US" sz="5000" b="1" i="1" dirty="0" smtClean="0">
                <a:solidFill>
                  <a:srgbClr val="000000"/>
                </a:solidFill>
                <a:latin typeface="Calibri" pitchFamily="34" charset="0"/>
              </a:rPr>
              <a:t>Back – case summary sheet</a:t>
            </a:r>
          </a:p>
          <a:p>
            <a:pPr marL="914400" indent="-914400" eaLnBrk="1" hangingPunct="1">
              <a:buFont typeface="Arial" panose="020B0604020202020204" pitchFamily="34" charset="0"/>
              <a:buChar char="•"/>
            </a:pPr>
            <a:endParaRPr lang="en-US" altLang="en-US" sz="2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Eligibility criteria: The Big Three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831236"/>
            <a:ext cx="7773502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000" b="1" i="1" dirty="0" smtClean="0">
                <a:latin typeface="Calibri" pitchFamily="34" charset="0"/>
              </a:rPr>
              <a:t>1. Residency / obligated county</a:t>
            </a:r>
            <a:r>
              <a:rPr lang="en-US" altLang="en-US" sz="4500" b="1" i="1" dirty="0" smtClean="0">
                <a:latin typeface="Calibri" pitchFamily="34" charset="0"/>
              </a:rPr>
              <a:t>	</a:t>
            </a:r>
          </a:p>
          <a:p>
            <a:pPr eaLnBrk="1" hangingPunct="1"/>
            <a:endParaRPr lang="en-US" altLang="en-US" sz="4500" b="1" i="1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4500" b="1" i="1" dirty="0" smtClean="0">
                <a:latin typeface="Calibri" pitchFamily="34" charset="0"/>
              </a:rPr>
              <a:t>Six </a:t>
            </a:r>
            <a:r>
              <a:rPr lang="en-US" altLang="en-US" sz="4500" b="1" i="1" dirty="0">
                <a:latin typeface="Calibri" pitchFamily="34" charset="0"/>
              </a:rPr>
              <a:t>months in the last five years</a:t>
            </a:r>
          </a:p>
          <a:p>
            <a:pPr eaLnBrk="1" hangingPunct="1"/>
            <a:r>
              <a:rPr lang="en-US" altLang="en-US" sz="4500" b="1" i="1" dirty="0">
                <a:latin typeface="Calibri" pitchFamily="34" charset="0"/>
              </a:rPr>
              <a:t>	</a:t>
            </a:r>
          </a:p>
          <a:p>
            <a:pPr eaLnBrk="1" hangingPunct="1"/>
            <a:r>
              <a:rPr lang="en-US" altLang="en-US" sz="4500" b="1" i="1" dirty="0" smtClean="0">
                <a:latin typeface="Calibri" pitchFamily="34" charset="0"/>
              </a:rPr>
              <a:t>30 </a:t>
            </a:r>
            <a:r>
              <a:rPr lang="en-US" altLang="en-US" sz="4500" b="1" i="1" dirty="0">
                <a:latin typeface="Calibri" pitchFamily="34" charset="0"/>
              </a:rPr>
              <a:t>days prior to incident</a:t>
            </a:r>
          </a:p>
          <a:p>
            <a:pPr eaLnBrk="1" hangingPunct="1"/>
            <a:endParaRPr lang="en-US" altLang="en-US" sz="4500" b="1" i="1" dirty="0" smtClean="0">
              <a:latin typeface="Calibri" pitchFamily="34" charset="0"/>
            </a:endParaRPr>
          </a:p>
          <a:p>
            <a:pPr eaLnBrk="1" hangingPunct="1"/>
            <a:endParaRPr lang="en-US" altLang="en-US" sz="4500" b="1" i="1" dirty="0" smtClean="0">
              <a:latin typeface="Calibri" pitchFamily="34" charset="0"/>
            </a:endParaRPr>
          </a:p>
        </p:txBody>
      </p:sp>
      <p:pic>
        <p:nvPicPr>
          <p:cNvPr id="2050" name="Picture 2" descr="Image result for canyon county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2"/>
          <a:stretch/>
        </p:blipFill>
        <p:spPr bwMode="auto">
          <a:xfrm>
            <a:off x="8555371" y="1401096"/>
            <a:ext cx="3424370" cy="41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doctor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Eligibility criteria: The Big Three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698500"/>
            <a:ext cx="8035861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000" b="1" i="1" dirty="0" smtClean="0">
                <a:latin typeface="Calibri" pitchFamily="34" charset="0"/>
              </a:rPr>
              <a:t>2. Medical </a:t>
            </a:r>
            <a:r>
              <a:rPr lang="en-US" altLang="en-US" sz="6000" b="1" i="1" dirty="0" err="1" smtClean="0">
                <a:latin typeface="Calibri" pitchFamily="34" charset="0"/>
              </a:rPr>
              <a:t>indigency</a:t>
            </a:r>
            <a:endParaRPr lang="en-US" altLang="en-US" sz="6000" b="1" i="1" dirty="0" smtClean="0">
              <a:latin typeface="Calibri" pitchFamily="34" charset="0"/>
            </a:endParaRPr>
          </a:p>
          <a:p>
            <a:pPr eaLnBrk="1" hangingPunct="1"/>
            <a:r>
              <a:rPr lang="en-US" altLang="en-US" sz="3000" b="1" i="1" dirty="0" smtClean="0">
                <a:latin typeface="Calibri" pitchFamily="34" charset="0"/>
              </a:rPr>
              <a:t>	</a:t>
            </a:r>
          </a:p>
          <a:p>
            <a:pPr eaLnBrk="1" hangingPunct="1"/>
            <a:r>
              <a:rPr lang="en-US" altLang="en-US" sz="3000" b="1" i="1" dirty="0">
                <a:latin typeface="Calibri" pitchFamily="34" charset="0"/>
              </a:rPr>
              <a:t>	</a:t>
            </a:r>
            <a:r>
              <a:rPr lang="en-US" altLang="en-US" sz="4500" b="1" i="1" dirty="0" smtClean="0">
                <a:latin typeface="Calibri" pitchFamily="34" charset="0"/>
              </a:rPr>
              <a:t>The patient’s ability to pay 	off the bill within 60 months, 	given his “income” </a:t>
            </a:r>
            <a:r>
              <a:rPr lang="en-US" altLang="en-US" sz="4500" b="1" i="1" dirty="0">
                <a:latin typeface="Calibri" pitchFamily="34" charset="0"/>
              </a:rPr>
              <a:t>	</a:t>
            </a:r>
            <a:r>
              <a:rPr lang="en-US" altLang="en-US" sz="4500" b="1" i="1" dirty="0" smtClean="0">
                <a:latin typeface="Calibri" pitchFamily="34" charset="0"/>
              </a:rPr>
              <a:t>and 	“expenses”</a:t>
            </a:r>
          </a:p>
          <a:p>
            <a:pPr eaLnBrk="1" hangingPunct="1"/>
            <a:endParaRPr lang="en-US" altLang="en-US" sz="2000" b="1" i="1" dirty="0" smtClean="0">
              <a:latin typeface="Calibri" pitchFamily="34" charset="0"/>
            </a:endParaRPr>
          </a:p>
          <a:p>
            <a:pPr eaLnBrk="1" hangingPunct="1"/>
            <a:endParaRPr lang="en-US" altLang="en-US" sz="4500" b="1" i="1" dirty="0">
              <a:latin typeface="Calibri" pitchFamily="34" charset="0"/>
            </a:endParaRPr>
          </a:p>
        </p:txBody>
      </p:sp>
      <p:pic>
        <p:nvPicPr>
          <p:cNvPr id="2052" name="Picture 4" descr="Image result for p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745" y="1919208"/>
            <a:ext cx="3270335" cy="21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doctor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-31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b="1" u="sng" dirty="0" smtClean="0">
                <a:latin typeface="Calibri" pitchFamily="34" charset="0"/>
              </a:rPr>
              <a:t>Eligibility criteria: The Big Three</a:t>
            </a:r>
            <a:endParaRPr lang="en-US" altLang="en-US" sz="4000" b="1" u="sng" dirty="0"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698500"/>
            <a:ext cx="111252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6000" b="1" i="1" dirty="0" smtClean="0">
                <a:latin typeface="Calibri" pitchFamily="34" charset="0"/>
              </a:rPr>
              <a:t>3. Medically necessary</a:t>
            </a:r>
          </a:p>
          <a:p>
            <a:pPr eaLnBrk="1" hangingPunct="1"/>
            <a:endParaRPr lang="en-US" altLang="en-US" sz="4500" b="1" i="1" dirty="0">
              <a:latin typeface="Calibri" pitchFamily="34" charset="0"/>
            </a:endParaRPr>
          </a:p>
        </p:txBody>
      </p:sp>
      <p:sp>
        <p:nvSpPr>
          <p:cNvPr id="2" name="AutoShape 6" descr="Image result for doctor equi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Image result for doctor 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71" y="1986577"/>
            <a:ext cx="4289881" cy="42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558</Words>
  <Application>Microsoft Office PowerPoint</Application>
  <PresentationFormat>Widescreen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T. Blocksom</dc:creator>
  <cp:lastModifiedBy>Daniel T. Blocksom</cp:lastModifiedBy>
  <cp:revision>204</cp:revision>
  <cp:lastPrinted>2019-01-23T21:29:34Z</cp:lastPrinted>
  <dcterms:created xsi:type="dcterms:W3CDTF">2019-01-14T21:46:41Z</dcterms:created>
  <dcterms:modified xsi:type="dcterms:W3CDTF">2019-06-05T19:18:35Z</dcterms:modified>
</cp:coreProperties>
</file>