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9"/>
  </p:notesMasterIdLst>
  <p:sldIdLst>
    <p:sldId id="286" r:id="rId2"/>
    <p:sldId id="293" r:id="rId3"/>
    <p:sldId id="279" r:id="rId4"/>
    <p:sldId id="294" r:id="rId5"/>
    <p:sldId id="295" r:id="rId6"/>
    <p:sldId id="361" r:id="rId7"/>
    <p:sldId id="298" r:id="rId8"/>
    <p:sldId id="299" r:id="rId9"/>
    <p:sldId id="300" r:id="rId10"/>
    <p:sldId id="261" r:id="rId11"/>
    <p:sldId id="301" r:id="rId12"/>
    <p:sldId id="302" r:id="rId13"/>
    <p:sldId id="303" r:id="rId14"/>
    <p:sldId id="304" r:id="rId15"/>
    <p:sldId id="257" r:id="rId16"/>
    <p:sldId id="306" r:id="rId17"/>
    <p:sldId id="307" r:id="rId18"/>
    <p:sldId id="308" r:id="rId19"/>
    <p:sldId id="309" r:id="rId20"/>
    <p:sldId id="264" r:id="rId21"/>
    <p:sldId id="287" r:id="rId22"/>
    <p:sldId id="352" r:id="rId23"/>
    <p:sldId id="265" r:id="rId24"/>
    <p:sldId id="284" r:id="rId25"/>
    <p:sldId id="266" r:id="rId26"/>
    <p:sldId id="364" r:id="rId27"/>
    <p:sldId id="267" r:id="rId28"/>
    <p:sldId id="268" r:id="rId29"/>
    <p:sldId id="282" r:id="rId30"/>
    <p:sldId id="310" r:id="rId31"/>
    <p:sldId id="311" r:id="rId32"/>
    <p:sldId id="312" r:id="rId33"/>
    <p:sldId id="313" r:id="rId34"/>
    <p:sldId id="353" r:id="rId35"/>
    <p:sldId id="357" r:id="rId36"/>
    <p:sldId id="339" r:id="rId37"/>
    <p:sldId id="314" r:id="rId38"/>
    <p:sldId id="316" r:id="rId39"/>
    <p:sldId id="317" r:id="rId40"/>
    <p:sldId id="318" r:id="rId41"/>
    <p:sldId id="319" r:id="rId42"/>
    <p:sldId id="320" r:id="rId43"/>
    <p:sldId id="321" r:id="rId44"/>
    <p:sldId id="285" r:id="rId45"/>
    <p:sldId id="322" r:id="rId46"/>
    <p:sldId id="323" r:id="rId47"/>
    <p:sldId id="324" r:id="rId48"/>
    <p:sldId id="354" r:id="rId49"/>
    <p:sldId id="325" r:id="rId50"/>
    <p:sldId id="326" r:id="rId51"/>
    <p:sldId id="327" r:id="rId52"/>
    <p:sldId id="328" r:id="rId53"/>
    <p:sldId id="329" r:id="rId54"/>
    <p:sldId id="356" r:id="rId55"/>
    <p:sldId id="330" r:id="rId56"/>
    <p:sldId id="331" r:id="rId57"/>
    <p:sldId id="332" r:id="rId58"/>
    <p:sldId id="333" r:id="rId59"/>
    <p:sldId id="363" r:id="rId60"/>
    <p:sldId id="334" r:id="rId61"/>
    <p:sldId id="335" r:id="rId62"/>
    <p:sldId id="336" r:id="rId63"/>
    <p:sldId id="337" r:id="rId64"/>
    <p:sldId id="340" r:id="rId65"/>
    <p:sldId id="341" r:id="rId66"/>
    <p:sldId id="351" r:id="rId67"/>
    <p:sldId id="342" r:id="rId68"/>
    <p:sldId id="349" r:id="rId69"/>
    <p:sldId id="343" r:id="rId70"/>
    <p:sldId id="344" r:id="rId71"/>
    <p:sldId id="350" r:id="rId72"/>
    <p:sldId id="345" r:id="rId73"/>
    <p:sldId id="346" r:id="rId74"/>
    <p:sldId id="262" r:id="rId75"/>
    <p:sldId id="263" r:id="rId76"/>
    <p:sldId id="270" r:id="rId77"/>
    <p:sldId id="477" r:id="rId78"/>
    <p:sldId id="478" r:id="rId79"/>
    <p:sldId id="479" r:id="rId80"/>
    <p:sldId id="480" r:id="rId81"/>
    <p:sldId id="481" r:id="rId82"/>
    <p:sldId id="482" r:id="rId83"/>
    <p:sldId id="367" r:id="rId84"/>
    <p:sldId id="368" r:id="rId85"/>
    <p:sldId id="369" r:id="rId86"/>
    <p:sldId id="370" r:id="rId87"/>
    <p:sldId id="371" r:id="rId88"/>
    <p:sldId id="372" r:id="rId89"/>
    <p:sldId id="373" r:id="rId90"/>
    <p:sldId id="374" r:id="rId91"/>
    <p:sldId id="375" r:id="rId92"/>
    <p:sldId id="271" r:id="rId93"/>
    <p:sldId id="272" r:id="rId94"/>
    <p:sldId id="273" r:id="rId95"/>
    <p:sldId id="276" r:id="rId96"/>
    <p:sldId id="274" r:id="rId97"/>
    <p:sldId id="277" r:id="rId98"/>
    <p:sldId id="275" r:id="rId99"/>
    <p:sldId id="377" r:id="rId100"/>
    <p:sldId id="378" r:id="rId101"/>
    <p:sldId id="376" r:id="rId102"/>
    <p:sldId id="291" r:id="rId103"/>
    <p:sldId id="392" r:id="rId104"/>
    <p:sldId id="388" r:id="rId105"/>
    <p:sldId id="389" r:id="rId106"/>
    <p:sldId id="393" r:id="rId107"/>
    <p:sldId id="394" r:id="rId108"/>
    <p:sldId id="395" r:id="rId109"/>
    <p:sldId id="396" r:id="rId110"/>
    <p:sldId id="390" r:id="rId111"/>
    <p:sldId id="391" r:id="rId112"/>
    <p:sldId id="397" r:id="rId113"/>
    <p:sldId id="399" r:id="rId114"/>
    <p:sldId id="458" r:id="rId115"/>
    <p:sldId id="459" r:id="rId116"/>
    <p:sldId id="461" r:id="rId117"/>
    <p:sldId id="462" r:id="rId118"/>
    <p:sldId id="460" r:id="rId119"/>
    <p:sldId id="463" r:id="rId120"/>
    <p:sldId id="464" r:id="rId121"/>
    <p:sldId id="465" r:id="rId122"/>
    <p:sldId id="466" r:id="rId123"/>
    <p:sldId id="467" r:id="rId124"/>
    <p:sldId id="414" r:id="rId125"/>
    <p:sldId id="456" r:id="rId126"/>
    <p:sldId id="476" r:id="rId127"/>
    <p:sldId id="400" r:id="rId1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47" autoAdjust="0"/>
    <p:restoredTop sz="94660"/>
  </p:normalViewPr>
  <p:slideViewPr>
    <p:cSldViewPr>
      <p:cViewPr varScale="1">
        <p:scale>
          <a:sx n="70" d="100"/>
          <a:sy n="70" d="100"/>
        </p:scale>
        <p:origin x="80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microsoft.com/office/2015/10/relationships/revisionInfo" Target="revisionInfo.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presProps" Target="pres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529A376-78CA-481B-B99D-10BE42158C39}" type="datetimeFigureOut">
              <a:rPr lang="en-US" smtClean="0"/>
              <a:t>1/1/2018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30E9F31-F963-493F-952A-EE4F761CBA06}" type="slidenum">
              <a:rPr lang="en-US" smtClean="0"/>
              <a:t>‹#›</a:t>
            </a:fld>
            <a:endParaRPr lang="en-US"/>
          </a:p>
        </p:txBody>
      </p:sp>
    </p:spTree>
    <p:extLst>
      <p:ext uri="{BB962C8B-B14F-4D97-AF65-F5344CB8AC3E}">
        <p14:creationId xmlns:p14="http://schemas.microsoft.com/office/powerpoint/2010/main" val="7496129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409D0B7-E0A0-47D6-B6DE-F52D2C0F1223}" type="slidenum">
              <a:rPr lang="en-US" smtClean="0"/>
              <a:pPr/>
              <a:t>1</a:t>
            </a:fld>
            <a:endParaRPr lang="en-US"/>
          </a:p>
        </p:txBody>
      </p:sp>
    </p:spTree>
    <p:extLst>
      <p:ext uri="{BB962C8B-B14F-4D97-AF65-F5344CB8AC3E}">
        <p14:creationId xmlns:p14="http://schemas.microsoft.com/office/powerpoint/2010/main" val="3410847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EBCCDFC-20D8-48D8-9EBE-D539E37FC36E}" type="slidenum">
              <a:rPr lang="en-US"/>
              <a:pPr>
                <a:defRPr/>
              </a:pPr>
              <a:t>16</a:t>
            </a:fld>
            <a:endParaRPr lang="en-US"/>
          </a:p>
        </p:txBody>
      </p:sp>
      <p:sp>
        <p:nvSpPr>
          <p:cNvPr id="3686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3762471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90857161-1FC5-43C3-A415-B2FBC9AFC55C}" type="slidenum">
              <a:rPr lang="en-US" smtClean="0"/>
              <a:pPr>
                <a:defRPr/>
              </a:pPr>
              <a:t>17</a:t>
            </a:fld>
            <a:endParaRPr lang="en-US"/>
          </a:p>
        </p:txBody>
      </p:sp>
    </p:spTree>
    <p:extLst>
      <p:ext uri="{BB962C8B-B14F-4D97-AF65-F5344CB8AC3E}">
        <p14:creationId xmlns:p14="http://schemas.microsoft.com/office/powerpoint/2010/main" val="6788153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7E161133-5488-4F43-9529-938962DE862E}" type="slidenum">
              <a:rPr lang="en-US"/>
              <a:pPr>
                <a:defRPr/>
              </a:pPr>
              <a:t>18</a:t>
            </a:fld>
            <a:endParaRPr lang="en-US"/>
          </a:p>
        </p:txBody>
      </p:sp>
      <p:sp>
        <p:nvSpPr>
          <p:cNvPr id="37069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06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2512352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E14389B2-7CE1-4B50-A079-63DEF14D2EC2}" type="slidenum">
              <a:rPr lang="en-US" smtClean="0"/>
              <a:pPr>
                <a:defRPr/>
              </a:pPr>
              <a:t>19</a:t>
            </a:fld>
            <a:endParaRPr lang="en-US"/>
          </a:p>
        </p:txBody>
      </p:sp>
    </p:spTree>
    <p:extLst>
      <p:ext uri="{BB962C8B-B14F-4D97-AF65-F5344CB8AC3E}">
        <p14:creationId xmlns:p14="http://schemas.microsoft.com/office/powerpoint/2010/main" val="33779356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p>
            <a:fld id="{68518823-E35D-4506-9161-5C17D88B3095}" type="slidenum">
              <a:rPr lang="en-US">
                <a:latin typeface="Arial" pitchFamily="34" charset="0"/>
              </a:rPr>
              <a:pPr/>
              <a:t>21</a:t>
            </a:fld>
            <a:endParaRPr lang="en-US">
              <a:latin typeface="Arial" pitchFamily="34" charset="0"/>
            </a:endParaRP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p:spPr>
        <p:txBody>
          <a:bodyPr/>
          <a:lstStyle/>
          <a:p>
            <a:pPr eaLnBrk="1" hangingPunct="1"/>
            <a:endParaRPr lang="en-US">
              <a:latin typeface="Arial" pitchFamily="34" charset="0"/>
            </a:endParaRPr>
          </a:p>
        </p:txBody>
      </p:sp>
    </p:spTree>
    <p:extLst>
      <p:ext uri="{BB962C8B-B14F-4D97-AF65-F5344CB8AC3E}">
        <p14:creationId xmlns:p14="http://schemas.microsoft.com/office/powerpoint/2010/main" val="3005561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8D47B1-01EB-49A4-B109-665BE95865ED}" type="slidenum">
              <a:rPr lang="en-US" smtClean="0"/>
              <a:pPr/>
              <a:t>24</a:t>
            </a:fld>
            <a:endParaRPr lang="en-US"/>
          </a:p>
        </p:txBody>
      </p:sp>
    </p:spTree>
    <p:extLst>
      <p:ext uri="{BB962C8B-B14F-4D97-AF65-F5344CB8AC3E}">
        <p14:creationId xmlns:p14="http://schemas.microsoft.com/office/powerpoint/2010/main" val="1847283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30E9F31-F963-493F-952A-EE4F761CBA06}" type="slidenum">
              <a:rPr lang="en-US" smtClean="0"/>
              <a:t>28</a:t>
            </a:fld>
            <a:endParaRPr lang="en-US"/>
          </a:p>
        </p:txBody>
      </p:sp>
    </p:spTree>
    <p:extLst>
      <p:ext uri="{BB962C8B-B14F-4D97-AF65-F5344CB8AC3E}">
        <p14:creationId xmlns:p14="http://schemas.microsoft.com/office/powerpoint/2010/main" val="1080437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238D47B1-01EB-49A4-B109-665BE95865ED}" type="slidenum">
              <a:rPr lang="en-US" smtClean="0"/>
              <a:pPr/>
              <a:t>29</a:t>
            </a:fld>
            <a:endParaRPr lang="en-US"/>
          </a:p>
        </p:txBody>
      </p:sp>
    </p:spTree>
    <p:extLst>
      <p:ext uri="{BB962C8B-B14F-4D97-AF65-F5344CB8AC3E}">
        <p14:creationId xmlns:p14="http://schemas.microsoft.com/office/powerpoint/2010/main" val="26123378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2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5B5E9361-5F9D-4A60-87DF-326B34C6A161}" type="slidenum">
              <a:rPr lang="en-US" smtClean="0"/>
              <a:pPr>
                <a:defRPr/>
              </a:pPr>
              <a:t>30</a:t>
            </a:fld>
            <a:endParaRPr lang="en-US"/>
          </a:p>
        </p:txBody>
      </p:sp>
    </p:spTree>
    <p:extLst>
      <p:ext uri="{BB962C8B-B14F-4D97-AF65-F5344CB8AC3E}">
        <p14:creationId xmlns:p14="http://schemas.microsoft.com/office/powerpoint/2010/main" val="40722162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2F261E2-03F2-4F01-8510-A463B0DCFC49}" type="slidenum">
              <a:rPr lang="en-US">
                <a:cs typeface="Arial" charset="0"/>
              </a:rPr>
              <a:pPr fontAlgn="base">
                <a:spcBef>
                  <a:spcPct val="0"/>
                </a:spcBef>
                <a:spcAft>
                  <a:spcPct val="0"/>
                </a:spcAft>
                <a:defRPr/>
              </a:pPr>
              <a:t>32</a:t>
            </a:fld>
            <a:endParaRPr lang="en-US">
              <a:cs typeface="Arial" charset="0"/>
            </a:endParaRPr>
          </a:p>
        </p:txBody>
      </p:sp>
      <p:sp>
        <p:nvSpPr>
          <p:cNvPr id="373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3539361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07E82F0C-486B-4EBF-AC56-0341B30CC3ED}" type="slidenum">
              <a:rPr lang="en-US" altLang="en-US" smtClean="0">
                <a:cs typeface="Arial" pitchFamily="34" charset="0"/>
              </a:rPr>
              <a:pPr eaLnBrk="1" fontAlgn="base" hangingPunct="1">
                <a:spcBef>
                  <a:spcPct val="0"/>
                </a:spcBef>
                <a:spcAft>
                  <a:spcPct val="0"/>
                </a:spcAft>
              </a:pPr>
              <a:t>7</a:t>
            </a:fld>
            <a:endParaRPr lang="en-US" altLang="en-US">
              <a:cs typeface="Arial" pitchFamily="34" charset="0"/>
            </a:endParaRPr>
          </a:p>
        </p:txBody>
      </p:sp>
      <p:sp>
        <p:nvSpPr>
          <p:cNvPr id="36147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
        <p:nvSpPr>
          <p:cNvPr id="36147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1CA207A8-1082-4528-B9B1-6F7B7323594F}" type="slidenum">
              <a:rPr lang="en-US" altLang="en-US"/>
              <a:pPr algn="r" eaLnBrk="1" hangingPunct="1">
                <a:spcBef>
                  <a:spcPct val="0"/>
                </a:spcBef>
              </a:pPr>
              <a:t>7</a:t>
            </a:fld>
            <a:endParaRPr lang="en-US" altLang="en-US"/>
          </a:p>
        </p:txBody>
      </p:sp>
    </p:spTree>
    <p:extLst>
      <p:ext uri="{BB962C8B-B14F-4D97-AF65-F5344CB8AC3E}">
        <p14:creationId xmlns:p14="http://schemas.microsoft.com/office/powerpoint/2010/main" val="28566280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4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4A0BE29E-6FAE-467F-B890-CD654EA13820}" type="slidenum">
              <a:rPr lang="en-US" smtClean="0"/>
              <a:pPr>
                <a:defRPr/>
              </a:pPr>
              <a:t>33</a:t>
            </a:fld>
            <a:endParaRPr lang="en-US"/>
          </a:p>
        </p:txBody>
      </p:sp>
    </p:spTree>
    <p:extLst>
      <p:ext uri="{BB962C8B-B14F-4D97-AF65-F5344CB8AC3E}">
        <p14:creationId xmlns:p14="http://schemas.microsoft.com/office/powerpoint/2010/main" val="22776835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2AFD2B-6AF6-4EB1-B3F5-F82BB2F3DC5D}" type="slidenum">
              <a:rPr lang="en-US">
                <a:cs typeface="Arial" charset="0"/>
              </a:rPr>
              <a:pPr fontAlgn="base">
                <a:spcBef>
                  <a:spcPct val="0"/>
                </a:spcBef>
                <a:spcAft>
                  <a:spcPct val="0"/>
                </a:spcAft>
                <a:defRPr/>
              </a:pPr>
              <a:t>37</a:t>
            </a:fld>
            <a:endParaRPr lang="en-US">
              <a:cs typeface="Arial" charset="0"/>
            </a:endParaRPr>
          </a:p>
        </p:txBody>
      </p:sp>
      <p:sp>
        <p:nvSpPr>
          <p:cNvPr id="37581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646176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A0D48E09-715B-4851-977E-B2C4A2C9AF6E}" type="slidenum">
              <a:rPr lang="en-US" smtClean="0"/>
              <a:pPr>
                <a:defRPr/>
              </a:pPr>
              <a:t>38</a:t>
            </a:fld>
            <a:endParaRPr lang="en-US"/>
          </a:p>
        </p:txBody>
      </p:sp>
    </p:spTree>
    <p:extLst>
      <p:ext uri="{BB962C8B-B14F-4D97-AF65-F5344CB8AC3E}">
        <p14:creationId xmlns:p14="http://schemas.microsoft.com/office/powerpoint/2010/main" val="19096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6BF38CE1-C09B-4EBB-8437-85ED136B2BAC}" type="slidenum">
              <a:rPr lang="en-US" smtClean="0"/>
              <a:pPr>
                <a:defRPr/>
              </a:pPr>
              <a:t>39</a:t>
            </a:fld>
            <a:endParaRPr lang="en-US"/>
          </a:p>
        </p:txBody>
      </p:sp>
    </p:spTree>
    <p:extLst>
      <p:ext uri="{BB962C8B-B14F-4D97-AF65-F5344CB8AC3E}">
        <p14:creationId xmlns:p14="http://schemas.microsoft.com/office/powerpoint/2010/main" val="1423564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02CCE460-8D99-43CD-96A4-4304177DC0FA}" type="slidenum">
              <a:rPr lang="en-US" smtClean="0"/>
              <a:pPr>
                <a:defRPr/>
              </a:pPr>
              <a:t>40</a:t>
            </a:fld>
            <a:endParaRPr lang="en-US"/>
          </a:p>
        </p:txBody>
      </p:sp>
    </p:spTree>
    <p:extLst>
      <p:ext uri="{BB962C8B-B14F-4D97-AF65-F5344CB8AC3E}">
        <p14:creationId xmlns:p14="http://schemas.microsoft.com/office/powerpoint/2010/main" val="3014591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0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CEFD003C-4288-4537-86E2-CD134C5C84D4}" type="slidenum">
              <a:rPr lang="en-US" smtClean="0"/>
              <a:pPr>
                <a:defRPr/>
              </a:pPr>
              <a:t>41</a:t>
            </a:fld>
            <a:endParaRPr lang="en-US"/>
          </a:p>
        </p:txBody>
      </p:sp>
    </p:spTree>
    <p:extLst>
      <p:ext uri="{BB962C8B-B14F-4D97-AF65-F5344CB8AC3E}">
        <p14:creationId xmlns:p14="http://schemas.microsoft.com/office/powerpoint/2010/main" val="23040390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1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93A90605-57C7-4890-AB9C-A24A1D087C1D}" type="slidenum">
              <a:rPr lang="en-US" smtClean="0"/>
              <a:pPr>
                <a:defRPr/>
              </a:pPr>
              <a:t>42</a:t>
            </a:fld>
            <a:endParaRPr lang="en-US"/>
          </a:p>
        </p:txBody>
      </p:sp>
    </p:spTree>
    <p:extLst>
      <p:ext uri="{BB962C8B-B14F-4D97-AF65-F5344CB8AC3E}">
        <p14:creationId xmlns:p14="http://schemas.microsoft.com/office/powerpoint/2010/main" val="191340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2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A609A4D6-E258-4950-A869-B1F187A1A22E}" type="slidenum">
              <a:rPr lang="en-US" smtClean="0"/>
              <a:pPr>
                <a:defRPr/>
              </a:pPr>
              <a:t>43</a:t>
            </a:fld>
            <a:endParaRPr lang="en-US"/>
          </a:p>
        </p:txBody>
      </p:sp>
    </p:spTree>
    <p:extLst>
      <p:ext uri="{BB962C8B-B14F-4D97-AF65-F5344CB8AC3E}">
        <p14:creationId xmlns:p14="http://schemas.microsoft.com/office/powerpoint/2010/main" val="327105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bg1"/>
                </a:solidFill>
                <a:latin typeface="Arial" charset="0"/>
              </a:defRPr>
            </a:lvl1pPr>
            <a:lvl2pPr marL="742950" indent="-285750" eaLnBrk="0" hangingPunct="0">
              <a:defRPr>
                <a:solidFill>
                  <a:schemeClr val="bg1"/>
                </a:solidFill>
                <a:latin typeface="Arial" charset="0"/>
              </a:defRPr>
            </a:lvl2pPr>
            <a:lvl3pPr marL="1143000" indent="-228600" eaLnBrk="0" hangingPunct="0">
              <a:defRPr>
                <a:solidFill>
                  <a:schemeClr val="bg1"/>
                </a:solidFill>
                <a:latin typeface="Arial" charset="0"/>
              </a:defRPr>
            </a:lvl3pPr>
            <a:lvl4pPr marL="1600200" indent="-228600" eaLnBrk="0" hangingPunct="0">
              <a:defRPr>
                <a:solidFill>
                  <a:schemeClr val="bg1"/>
                </a:solidFill>
                <a:latin typeface="Arial" charset="0"/>
              </a:defRPr>
            </a:lvl4pPr>
            <a:lvl5pPr marL="2057400" indent="-228600" eaLnBrk="0" hangingPunct="0">
              <a:defRPr>
                <a:solidFill>
                  <a:schemeClr val="bg1"/>
                </a:solidFill>
                <a:latin typeface="Arial" charset="0"/>
              </a:defRPr>
            </a:lvl5pPr>
            <a:lvl6pPr marL="2514600" indent="-228600" eaLnBrk="0" fontAlgn="base" hangingPunct="0">
              <a:spcBef>
                <a:spcPct val="0"/>
              </a:spcBef>
              <a:spcAft>
                <a:spcPct val="0"/>
              </a:spcAft>
              <a:defRPr>
                <a:solidFill>
                  <a:schemeClr val="bg1"/>
                </a:solidFill>
                <a:latin typeface="Arial" charset="0"/>
              </a:defRPr>
            </a:lvl6pPr>
            <a:lvl7pPr marL="2971800" indent="-228600" eaLnBrk="0" fontAlgn="base" hangingPunct="0">
              <a:spcBef>
                <a:spcPct val="0"/>
              </a:spcBef>
              <a:spcAft>
                <a:spcPct val="0"/>
              </a:spcAft>
              <a:defRPr>
                <a:solidFill>
                  <a:schemeClr val="bg1"/>
                </a:solidFill>
                <a:latin typeface="Arial" charset="0"/>
              </a:defRPr>
            </a:lvl7pPr>
            <a:lvl8pPr marL="3429000" indent="-228600" eaLnBrk="0" fontAlgn="base" hangingPunct="0">
              <a:spcBef>
                <a:spcPct val="0"/>
              </a:spcBef>
              <a:spcAft>
                <a:spcPct val="0"/>
              </a:spcAft>
              <a:defRPr>
                <a:solidFill>
                  <a:schemeClr val="bg1"/>
                </a:solidFill>
                <a:latin typeface="Arial" charset="0"/>
              </a:defRPr>
            </a:lvl8pPr>
            <a:lvl9pPr marL="3886200" indent="-228600" eaLnBrk="0" fontAlgn="base" hangingPunct="0">
              <a:spcBef>
                <a:spcPct val="0"/>
              </a:spcBef>
              <a:spcAft>
                <a:spcPct val="0"/>
              </a:spcAft>
              <a:defRPr>
                <a:solidFill>
                  <a:schemeClr val="bg1"/>
                </a:solidFill>
                <a:latin typeface="Arial" charset="0"/>
              </a:defRPr>
            </a:lvl9pPr>
          </a:lstStyle>
          <a:p>
            <a:pPr eaLnBrk="1" hangingPunct="1"/>
            <a:fld id="{F853B554-3715-45AE-B382-5BF5B56DD508}" type="slidenum">
              <a:rPr lang="en-US" smtClean="0">
                <a:solidFill>
                  <a:schemeClr val="tx1"/>
                </a:solidFill>
              </a:rPr>
              <a:pPr eaLnBrk="1" hangingPunct="1"/>
              <a:t>44</a:t>
            </a:fld>
            <a:endParaRPr lang="en-US">
              <a:solidFill>
                <a:schemeClr val="tx1"/>
              </a:solidFill>
            </a:endParaRP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796517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4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F8540913-BE1D-4C87-92A9-288D8F4BEDBD}" type="slidenum">
              <a:rPr lang="en-US" smtClean="0"/>
              <a:pPr>
                <a:defRPr/>
              </a:pPr>
              <a:t>45</a:t>
            </a:fld>
            <a:endParaRPr lang="en-US"/>
          </a:p>
        </p:txBody>
      </p:sp>
    </p:spTree>
    <p:extLst>
      <p:ext uri="{BB962C8B-B14F-4D97-AF65-F5344CB8AC3E}">
        <p14:creationId xmlns:p14="http://schemas.microsoft.com/office/powerpoint/2010/main" val="28022090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8B01677-0EA8-425C-B7A2-3A452CDF0F43}" type="slidenum">
              <a:rPr lang="en-US"/>
              <a:pPr>
                <a:defRPr/>
              </a:pPr>
              <a:t>8</a:t>
            </a:fld>
            <a:endParaRPr lang="en-US"/>
          </a:p>
        </p:txBody>
      </p:sp>
      <p:sp>
        <p:nvSpPr>
          <p:cNvPr id="3624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25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010161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5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5DE5163F-5300-47E4-A41A-6D232BE9254B}" type="slidenum">
              <a:rPr lang="en-US" smtClean="0"/>
              <a:pPr>
                <a:defRPr/>
              </a:pPr>
              <a:t>47</a:t>
            </a:fld>
            <a:endParaRPr lang="en-US"/>
          </a:p>
        </p:txBody>
      </p:sp>
    </p:spTree>
    <p:extLst>
      <p:ext uri="{BB962C8B-B14F-4D97-AF65-F5344CB8AC3E}">
        <p14:creationId xmlns:p14="http://schemas.microsoft.com/office/powerpoint/2010/main" val="28079517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6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FFC9C663-A63C-445D-A171-EC9907E07624}" type="slidenum">
              <a:rPr lang="en-US" smtClean="0"/>
              <a:pPr>
                <a:defRPr/>
              </a:pPr>
              <a:t>49</a:t>
            </a:fld>
            <a:endParaRPr lang="en-US"/>
          </a:p>
        </p:txBody>
      </p:sp>
    </p:spTree>
    <p:extLst>
      <p:ext uri="{BB962C8B-B14F-4D97-AF65-F5344CB8AC3E}">
        <p14:creationId xmlns:p14="http://schemas.microsoft.com/office/powerpoint/2010/main" val="29717931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7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AA20FF41-8699-41EB-B744-F88E3FBC892E}" type="slidenum">
              <a:rPr lang="en-US" smtClean="0"/>
              <a:pPr>
                <a:defRPr/>
              </a:pPr>
              <a:t>50</a:t>
            </a:fld>
            <a:endParaRPr lang="en-US"/>
          </a:p>
        </p:txBody>
      </p:sp>
    </p:spTree>
    <p:extLst>
      <p:ext uri="{BB962C8B-B14F-4D97-AF65-F5344CB8AC3E}">
        <p14:creationId xmlns:p14="http://schemas.microsoft.com/office/powerpoint/2010/main" val="2796872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8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C708596A-4192-4A9D-9828-C279AC544D8A}" type="slidenum">
              <a:rPr lang="en-US" smtClean="0"/>
              <a:pPr>
                <a:defRPr/>
              </a:pPr>
              <a:t>51</a:t>
            </a:fld>
            <a:endParaRPr lang="en-US"/>
          </a:p>
        </p:txBody>
      </p:sp>
    </p:spTree>
    <p:extLst>
      <p:ext uri="{BB962C8B-B14F-4D97-AF65-F5344CB8AC3E}">
        <p14:creationId xmlns:p14="http://schemas.microsoft.com/office/powerpoint/2010/main" val="34852629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1C8022DB-49FF-4156-BE5A-185950B1A75F}" type="slidenum">
              <a:rPr lang="en-US" smtClean="0"/>
              <a:pPr>
                <a:defRPr/>
              </a:pPr>
              <a:t>52</a:t>
            </a:fld>
            <a:endParaRPr lang="en-US"/>
          </a:p>
        </p:txBody>
      </p:sp>
    </p:spTree>
    <p:extLst>
      <p:ext uri="{BB962C8B-B14F-4D97-AF65-F5344CB8AC3E}">
        <p14:creationId xmlns:p14="http://schemas.microsoft.com/office/powerpoint/2010/main" val="6384281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0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74DB2FE1-1ACF-401C-92A8-3F017ADBC87A}" type="slidenum">
              <a:rPr lang="en-US" smtClean="0"/>
              <a:pPr>
                <a:defRPr/>
              </a:pPr>
              <a:t>53</a:t>
            </a:fld>
            <a:endParaRPr lang="en-US"/>
          </a:p>
        </p:txBody>
      </p:sp>
    </p:spTree>
    <p:extLst>
      <p:ext uri="{BB962C8B-B14F-4D97-AF65-F5344CB8AC3E}">
        <p14:creationId xmlns:p14="http://schemas.microsoft.com/office/powerpoint/2010/main" val="25164467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1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2C0948E1-FE93-455B-AD34-E8260D83989A}" type="slidenum">
              <a:rPr lang="en-US" smtClean="0"/>
              <a:pPr>
                <a:defRPr/>
              </a:pPr>
              <a:t>55</a:t>
            </a:fld>
            <a:endParaRPr lang="en-US"/>
          </a:p>
        </p:txBody>
      </p:sp>
    </p:spTree>
    <p:extLst>
      <p:ext uri="{BB962C8B-B14F-4D97-AF65-F5344CB8AC3E}">
        <p14:creationId xmlns:p14="http://schemas.microsoft.com/office/powerpoint/2010/main" val="6417675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2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DA9A5337-7866-4BD2-9E7A-F37AAAA1A780}" type="slidenum">
              <a:rPr lang="en-US" smtClean="0"/>
              <a:pPr>
                <a:defRPr/>
              </a:pPr>
              <a:t>56</a:t>
            </a:fld>
            <a:endParaRPr lang="en-US"/>
          </a:p>
        </p:txBody>
      </p:sp>
    </p:spTree>
    <p:extLst>
      <p:ext uri="{BB962C8B-B14F-4D97-AF65-F5344CB8AC3E}">
        <p14:creationId xmlns:p14="http://schemas.microsoft.com/office/powerpoint/2010/main" val="32211481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3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A1732027-4AAF-4C8D-908F-9D6C9DCA65D3}" type="slidenum">
              <a:rPr lang="en-US" smtClean="0"/>
              <a:pPr>
                <a:defRPr/>
              </a:pPr>
              <a:t>57</a:t>
            </a:fld>
            <a:endParaRPr lang="en-US"/>
          </a:p>
        </p:txBody>
      </p:sp>
    </p:spTree>
    <p:extLst>
      <p:ext uri="{BB962C8B-B14F-4D97-AF65-F5344CB8AC3E}">
        <p14:creationId xmlns:p14="http://schemas.microsoft.com/office/powerpoint/2010/main" val="1739227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4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F80343BB-BEB2-45DF-AC5F-A0F26D79AD76}" type="slidenum">
              <a:rPr lang="en-US" smtClean="0"/>
              <a:pPr>
                <a:defRPr/>
              </a:pPr>
              <a:t>58</a:t>
            </a:fld>
            <a:endParaRPr lang="en-US"/>
          </a:p>
        </p:txBody>
      </p:sp>
    </p:spTree>
    <p:extLst>
      <p:ext uri="{BB962C8B-B14F-4D97-AF65-F5344CB8AC3E}">
        <p14:creationId xmlns:p14="http://schemas.microsoft.com/office/powerpoint/2010/main" val="41462942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106851EA-D1D3-4E65-AE96-A17FB4B42044}" type="slidenum">
              <a:rPr lang="en-US" smtClean="0"/>
              <a:pPr>
                <a:defRPr/>
              </a:pPr>
              <a:t>9</a:t>
            </a:fld>
            <a:endParaRPr lang="en-US"/>
          </a:p>
        </p:txBody>
      </p:sp>
    </p:spTree>
    <p:extLst>
      <p:ext uri="{BB962C8B-B14F-4D97-AF65-F5344CB8AC3E}">
        <p14:creationId xmlns:p14="http://schemas.microsoft.com/office/powerpoint/2010/main" val="171068616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5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AE23F4C5-704B-4214-AEEB-F6E2EC54F0EF}" type="slidenum">
              <a:rPr lang="en-US" smtClean="0"/>
              <a:pPr>
                <a:defRPr/>
              </a:pPr>
              <a:t>60</a:t>
            </a:fld>
            <a:endParaRPr lang="en-US"/>
          </a:p>
        </p:txBody>
      </p:sp>
    </p:spTree>
    <p:extLst>
      <p:ext uri="{BB962C8B-B14F-4D97-AF65-F5344CB8AC3E}">
        <p14:creationId xmlns:p14="http://schemas.microsoft.com/office/powerpoint/2010/main" val="33111216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6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A38E6803-EC67-4641-A253-A227101B5824}" type="slidenum">
              <a:rPr lang="en-US" smtClean="0"/>
              <a:pPr>
                <a:defRPr/>
              </a:pPr>
              <a:t>61</a:t>
            </a:fld>
            <a:endParaRPr lang="en-US"/>
          </a:p>
        </p:txBody>
      </p:sp>
    </p:spTree>
    <p:extLst>
      <p:ext uri="{BB962C8B-B14F-4D97-AF65-F5344CB8AC3E}">
        <p14:creationId xmlns:p14="http://schemas.microsoft.com/office/powerpoint/2010/main" val="3450479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7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F32127C6-2F31-4B14-ACF1-F53119382BF1}" type="slidenum">
              <a:rPr lang="en-US" smtClean="0"/>
              <a:pPr>
                <a:defRPr/>
              </a:pPr>
              <a:t>62</a:t>
            </a:fld>
            <a:endParaRPr lang="en-US"/>
          </a:p>
        </p:txBody>
      </p:sp>
    </p:spTree>
    <p:extLst>
      <p:ext uri="{BB962C8B-B14F-4D97-AF65-F5344CB8AC3E}">
        <p14:creationId xmlns:p14="http://schemas.microsoft.com/office/powerpoint/2010/main" val="22085416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8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9C5A296D-27CD-4D61-960D-F27FB19AA80B}" type="slidenum">
              <a:rPr lang="en-US" smtClean="0"/>
              <a:pPr>
                <a:defRPr/>
              </a:pPr>
              <a:t>63</a:t>
            </a:fld>
            <a:endParaRPr lang="en-US"/>
          </a:p>
        </p:txBody>
      </p:sp>
    </p:spTree>
    <p:extLst>
      <p:ext uri="{BB962C8B-B14F-4D97-AF65-F5344CB8AC3E}">
        <p14:creationId xmlns:p14="http://schemas.microsoft.com/office/powerpoint/2010/main" val="4765839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9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79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F75E1A43-685E-4804-80F5-065F9BFCE84A}" type="slidenum">
              <a:rPr lang="en-US">
                <a:latin typeface="Calibri" panose="020F0502020204030204" pitchFamily="34" charset="0"/>
              </a:rPr>
              <a:pPr eaLnBrk="1" hangingPunct="1"/>
              <a:t>74</a:t>
            </a:fld>
            <a:endParaRPr lang="en-US">
              <a:latin typeface="Calibri" panose="020F0502020204030204" pitchFamily="34" charset="0"/>
            </a:endParaRPr>
          </a:p>
        </p:txBody>
      </p:sp>
    </p:spTree>
    <p:extLst>
      <p:ext uri="{BB962C8B-B14F-4D97-AF65-F5344CB8AC3E}">
        <p14:creationId xmlns:p14="http://schemas.microsoft.com/office/powerpoint/2010/main" val="34861595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180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D2A2195-9CEB-43B2-8511-6B6A6ABDB840}" type="slidenum">
              <a:rPr lang="en-US">
                <a:latin typeface="Calibri" panose="020F0502020204030204" pitchFamily="34" charset="0"/>
              </a:rPr>
              <a:pPr eaLnBrk="1" hangingPunct="1"/>
              <a:t>75</a:t>
            </a:fld>
            <a:endParaRPr lang="en-US">
              <a:latin typeface="Calibri" panose="020F0502020204030204" pitchFamily="34" charset="0"/>
            </a:endParaRPr>
          </a:p>
        </p:txBody>
      </p:sp>
    </p:spTree>
    <p:extLst>
      <p:ext uri="{BB962C8B-B14F-4D97-AF65-F5344CB8AC3E}">
        <p14:creationId xmlns:p14="http://schemas.microsoft.com/office/powerpoint/2010/main" val="10840831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55E30BC-D5CD-4A7D-9261-71D01FC8D537}" type="slidenum">
              <a:rPr lang="en-US" altLang="en-US" smtClean="0"/>
              <a:pPr>
                <a:spcBef>
                  <a:spcPct val="0"/>
                </a:spcBef>
              </a:pPr>
              <a:t>78</a:t>
            </a:fld>
            <a:endParaRPr lang="en-US" altLang="en-US"/>
          </a:p>
        </p:txBody>
      </p:sp>
    </p:spTree>
    <p:extLst>
      <p:ext uri="{BB962C8B-B14F-4D97-AF65-F5344CB8AC3E}">
        <p14:creationId xmlns:p14="http://schemas.microsoft.com/office/powerpoint/2010/main" val="3308261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E2BCD7B-7AE4-465A-A03A-5ADFFF6F6A78}" type="slidenum">
              <a:rPr lang="en-US" altLang="en-US" smtClean="0"/>
              <a:pPr>
                <a:spcBef>
                  <a:spcPct val="0"/>
                </a:spcBef>
              </a:pPr>
              <a:t>81</a:t>
            </a:fld>
            <a:endParaRPr lang="en-US" altLang="en-US"/>
          </a:p>
        </p:txBody>
      </p:sp>
    </p:spTree>
    <p:extLst>
      <p:ext uri="{BB962C8B-B14F-4D97-AF65-F5344CB8AC3E}">
        <p14:creationId xmlns:p14="http://schemas.microsoft.com/office/powerpoint/2010/main" val="22126317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7614625-BA59-4064-B2E1-430A9FE5F65C}" type="slidenum">
              <a:rPr lang="en-US" altLang="en-US" smtClean="0"/>
              <a:pPr>
                <a:spcBef>
                  <a:spcPct val="0"/>
                </a:spcBef>
              </a:pPr>
              <a:t>82</a:t>
            </a:fld>
            <a:endParaRPr lang="en-US" altLang="en-US"/>
          </a:p>
        </p:txBody>
      </p:sp>
    </p:spTree>
    <p:extLst>
      <p:ext uri="{BB962C8B-B14F-4D97-AF65-F5344CB8AC3E}">
        <p14:creationId xmlns:p14="http://schemas.microsoft.com/office/powerpoint/2010/main" val="11540699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3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67752DFF-0E34-478E-9F5B-B5CF383AA186}" type="slidenum">
              <a:rPr lang="en-US" smtClean="0"/>
              <a:pPr>
                <a:defRPr/>
              </a:pPr>
              <a:t>83</a:t>
            </a:fld>
            <a:endParaRPr lang="en-US"/>
          </a:p>
        </p:txBody>
      </p:sp>
    </p:spTree>
    <p:extLst>
      <p:ext uri="{BB962C8B-B14F-4D97-AF65-F5344CB8AC3E}">
        <p14:creationId xmlns:p14="http://schemas.microsoft.com/office/powerpoint/2010/main" val="10183377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D1150AD-85F5-4E65-AFC9-B1DDCF6D1937}" type="slidenum">
              <a:rPr lang="en-US">
                <a:latin typeface="Calibri" panose="020F0502020204030204" pitchFamily="34" charset="0"/>
              </a:rPr>
              <a:pPr eaLnBrk="1" hangingPunct="1"/>
              <a:t>10</a:t>
            </a:fld>
            <a:endParaRPr lang="en-US">
              <a:latin typeface="Calibri" panose="020F0502020204030204" pitchFamily="34" charset="0"/>
            </a:endParaRPr>
          </a:p>
        </p:txBody>
      </p:sp>
      <p:sp>
        <p:nvSpPr>
          <p:cNvPr id="178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Tree>
    <p:extLst>
      <p:ext uri="{BB962C8B-B14F-4D97-AF65-F5344CB8AC3E}">
        <p14:creationId xmlns:p14="http://schemas.microsoft.com/office/powerpoint/2010/main" val="7084133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4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5A3ED707-51C0-4B7D-96EA-BE83552FC969}" type="slidenum">
              <a:rPr lang="en-US" smtClean="0"/>
              <a:pPr>
                <a:defRPr/>
              </a:pPr>
              <a:t>84</a:t>
            </a:fld>
            <a:endParaRPr lang="en-US"/>
          </a:p>
        </p:txBody>
      </p:sp>
    </p:spTree>
    <p:extLst>
      <p:ext uri="{BB962C8B-B14F-4D97-AF65-F5344CB8AC3E}">
        <p14:creationId xmlns:p14="http://schemas.microsoft.com/office/powerpoint/2010/main" val="2127250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5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5D2AE90F-D435-4454-88A9-B736FC85CBE1}" type="slidenum">
              <a:rPr lang="en-US" smtClean="0"/>
              <a:pPr>
                <a:defRPr/>
              </a:pPr>
              <a:t>85</a:t>
            </a:fld>
            <a:endParaRPr lang="en-US"/>
          </a:p>
        </p:txBody>
      </p:sp>
    </p:spTree>
    <p:extLst>
      <p:ext uri="{BB962C8B-B14F-4D97-AF65-F5344CB8AC3E}">
        <p14:creationId xmlns:p14="http://schemas.microsoft.com/office/powerpoint/2010/main" val="10155119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6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B02BC497-1935-4473-B6B1-92361D087E3F}" type="slidenum">
              <a:rPr lang="en-US" smtClean="0"/>
              <a:pPr>
                <a:defRPr/>
              </a:pPr>
              <a:t>86</a:t>
            </a:fld>
            <a:endParaRPr lang="en-US"/>
          </a:p>
        </p:txBody>
      </p:sp>
    </p:spTree>
    <p:extLst>
      <p:ext uri="{BB962C8B-B14F-4D97-AF65-F5344CB8AC3E}">
        <p14:creationId xmlns:p14="http://schemas.microsoft.com/office/powerpoint/2010/main" val="34284875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7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C2465B15-C617-4EA3-91EA-3C3ECBFB3B17}" type="slidenum">
              <a:rPr lang="en-US" smtClean="0"/>
              <a:pPr>
                <a:defRPr/>
              </a:pPr>
              <a:t>87</a:t>
            </a:fld>
            <a:endParaRPr lang="en-US"/>
          </a:p>
        </p:txBody>
      </p:sp>
    </p:spTree>
    <p:extLst>
      <p:ext uri="{BB962C8B-B14F-4D97-AF65-F5344CB8AC3E}">
        <p14:creationId xmlns:p14="http://schemas.microsoft.com/office/powerpoint/2010/main" val="34748396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08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877C5BF4-6DBE-4F55-BFE2-8111075F12A3}" type="slidenum">
              <a:rPr lang="en-US" altLang="en-US" smtClean="0">
                <a:cs typeface="Arial" pitchFamily="34" charset="0"/>
              </a:rPr>
              <a:pPr eaLnBrk="1" fontAlgn="base" hangingPunct="1">
                <a:spcBef>
                  <a:spcPct val="0"/>
                </a:spcBef>
                <a:spcAft>
                  <a:spcPct val="0"/>
                </a:spcAft>
              </a:pPr>
              <a:t>99</a:t>
            </a:fld>
            <a:endParaRPr lang="en-US" altLang="en-US">
              <a:cs typeface="Arial" pitchFamily="34" charset="0"/>
            </a:endParaRPr>
          </a:p>
        </p:txBody>
      </p:sp>
    </p:spTree>
    <p:extLst>
      <p:ext uri="{BB962C8B-B14F-4D97-AF65-F5344CB8AC3E}">
        <p14:creationId xmlns:p14="http://schemas.microsoft.com/office/powerpoint/2010/main" val="39379738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1F71994-1E16-42B4-B244-6355FFF5CE24}" type="slidenum">
              <a:rPr lang="en-US" altLang="en-US"/>
              <a:pPr>
                <a:defRPr/>
              </a:pPr>
              <a:t>109</a:t>
            </a:fld>
            <a:endParaRPr lang="en-US" altLang="en-US"/>
          </a:p>
        </p:txBody>
      </p:sp>
      <p:sp>
        <p:nvSpPr>
          <p:cNvPr id="5130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302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1350348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b="1">
                <a:solidFill>
                  <a:schemeClr val="tx1"/>
                </a:solidFill>
                <a:latin typeface="Arial Unicode MS" pitchFamily="34" charset="-128"/>
              </a:defRPr>
            </a:lvl1pPr>
            <a:lvl2pPr marL="742950" indent="-285750" eaLnBrk="0" hangingPunct="0">
              <a:defRPr sz="1400" b="1">
                <a:solidFill>
                  <a:schemeClr val="tx1"/>
                </a:solidFill>
                <a:latin typeface="Arial Unicode MS" pitchFamily="34" charset="-128"/>
              </a:defRPr>
            </a:lvl2pPr>
            <a:lvl3pPr marL="1143000" indent="-228600" eaLnBrk="0" hangingPunct="0">
              <a:defRPr sz="1400" b="1">
                <a:solidFill>
                  <a:schemeClr val="tx1"/>
                </a:solidFill>
                <a:latin typeface="Arial Unicode MS" pitchFamily="34" charset="-128"/>
              </a:defRPr>
            </a:lvl3pPr>
            <a:lvl4pPr marL="1600200" indent="-228600" eaLnBrk="0" hangingPunct="0">
              <a:defRPr sz="1400" b="1">
                <a:solidFill>
                  <a:schemeClr val="tx1"/>
                </a:solidFill>
                <a:latin typeface="Arial Unicode MS" pitchFamily="34" charset="-128"/>
              </a:defRPr>
            </a:lvl4pPr>
            <a:lvl5pPr marL="2057400" indent="-228600" eaLnBrk="0" hangingPunct="0">
              <a:defRPr sz="1400" b="1">
                <a:solidFill>
                  <a:schemeClr val="tx1"/>
                </a:solidFill>
                <a:latin typeface="Arial Unicode MS" pitchFamily="34" charset="-128"/>
              </a:defRPr>
            </a:lvl5pPr>
            <a:lvl6pPr marL="2514600" indent="-228600" eaLnBrk="0" fontAlgn="base" hangingPunct="0">
              <a:spcBef>
                <a:spcPct val="0"/>
              </a:spcBef>
              <a:spcAft>
                <a:spcPct val="0"/>
              </a:spcAft>
              <a:defRPr sz="1400" b="1">
                <a:solidFill>
                  <a:schemeClr val="tx1"/>
                </a:solidFill>
                <a:latin typeface="Arial Unicode MS" pitchFamily="34" charset="-128"/>
              </a:defRPr>
            </a:lvl6pPr>
            <a:lvl7pPr marL="2971800" indent="-228600" eaLnBrk="0" fontAlgn="base" hangingPunct="0">
              <a:spcBef>
                <a:spcPct val="0"/>
              </a:spcBef>
              <a:spcAft>
                <a:spcPct val="0"/>
              </a:spcAft>
              <a:defRPr sz="1400" b="1">
                <a:solidFill>
                  <a:schemeClr val="tx1"/>
                </a:solidFill>
                <a:latin typeface="Arial Unicode MS" pitchFamily="34" charset="-128"/>
              </a:defRPr>
            </a:lvl7pPr>
            <a:lvl8pPr marL="3429000" indent="-228600" eaLnBrk="0" fontAlgn="base" hangingPunct="0">
              <a:spcBef>
                <a:spcPct val="0"/>
              </a:spcBef>
              <a:spcAft>
                <a:spcPct val="0"/>
              </a:spcAft>
              <a:defRPr sz="1400" b="1">
                <a:solidFill>
                  <a:schemeClr val="tx1"/>
                </a:solidFill>
                <a:latin typeface="Arial Unicode MS" pitchFamily="34" charset="-128"/>
              </a:defRPr>
            </a:lvl8pPr>
            <a:lvl9pPr marL="3886200" indent="-228600" eaLnBrk="0" fontAlgn="base" hangingPunct="0">
              <a:spcBef>
                <a:spcPct val="0"/>
              </a:spcBef>
              <a:spcAft>
                <a:spcPct val="0"/>
              </a:spcAft>
              <a:defRPr sz="1400" b="1">
                <a:solidFill>
                  <a:schemeClr val="tx1"/>
                </a:solidFill>
                <a:latin typeface="Arial Unicode MS" pitchFamily="34" charset="-128"/>
              </a:defRPr>
            </a:lvl9pPr>
          </a:lstStyle>
          <a:p>
            <a:pPr eaLnBrk="1" hangingPunct="1">
              <a:defRPr/>
            </a:pPr>
            <a:fld id="{27D70081-44AC-4B76-889A-7D20F867E58E}" type="slidenum">
              <a:rPr lang="en-US" sz="1200" b="0">
                <a:latin typeface="Arial" charset="0"/>
              </a:rPr>
              <a:pPr eaLnBrk="1" hangingPunct="1">
                <a:defRPr/>
              </a:pPr>
              <a:t>110</a:t>
            </a:fld>
            <a:endParaRPr lang="en-US" sz="1200" b="0">
              <a:latin typeface="Arial" charset="0"/>
            </a:endParaRPr>
          </a:p>
        </p:txBody>
      </p:sp>
      <p:sp>
        <p:nvSpPr>
          <p:cNvPr id="5120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12413062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1273EB4-75A6-4E8A-B50F-6DD867F89227}" type="slidenum">
              <a:rPr lang="en-US" altLang="en-US"/>
              <a:pPr>
                <a:defRPr/>
              </a:pPr>
              <a:t>112</a:t>
            </a:fld>
            <a:endParaRPr lang="en-US" altLang="en-US"/>
          </a:p>
        </p:txBody>
      </p:sp>
      <p:sp>
        <p:nvSpPr>
          <p:cNvPr id="5140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40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22629592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6782CA2-76AA-4CCC-872D-A3F96F5235AC}" type="slidenum">
              <a:rPr lang="en-US" altLang="en-US"/>
              <a:pPr>
                <a:defRPr/>
              </a:pPr>
              <a:t>113</a:t>
            </a:fld>
            <a:endParaRPr lang="en-US" altLang="en-US"/>
          </a:p>
        </p:txBody>
      </p:sp>
      <p:sp>
        <p:nvSpPr>
          <p:cNvPr id="5222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4279604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185D728E-3110-46C1-8105-E7FBD633BFEA}" type="slidenum">
              <a:rPr lang="en-US" smtClean="0"/>
              <a:pPr>
                <a:defRPr/>
              </a:pPr>
              <a:t>11</a:t>
            </a:fld>
            <a:endParaRPr lang="en-US"/>
          </a:p>
        </p:txBody>
      </p:sp>
    </p:spTree>
    <p:extLst>
      <p:ext uri="{BB962C8B-B14F-4D97-AF65-F5344CB8AC3E}">
        <p14:creationId xmlns:p14="http://schemas.microsoft.com/office/powerpoint/2010/main" val="25654651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DF355524-14ED-4FCE-8FB2-F68E88580F01}" type="slidenum">
              <a:rPr lang="en-US" smtClean="0"/>
              <a:pPr>
                <a:defRPr/>
              </a:pPr>
              <a:t>13</a:t>
            </a:fld>
            <a:endParaRPr lang="en-US"/>
          </a:p>
        </p:txBody>
      </p:sp>
    </p:spTree>
    <p:extLst>
      <p:ext uri="{BB962C8B-B14F-4D97-AF65-F5344CB8AC3E}">
        <p14:creationId xmlns:p14="http://schemas.microsoft.com/office/powerpoint/2010/main" val="39574374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6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p>
            <a:pPr>
              <a:defRPr/>
            </a:pPr>
            <a:fld id="{7E062104-56B2-451A-A555-12DE4E36C423}" type="slidenum">
              <a:rPr lang="en-US" smtClean="0"/>
              <a:pPr>
                <a:defRPr/>
              </a:pPr>
              <a:t>14</a:t>
            </a:fld>
            <a:endParaRPr lang="en-US"/>
          </a:p>
        </p:txBody>
      </p:sp>
    </p:spTree>
    <p:extLst>
      <p:ext uri="{BB962C8B-B14F-4D97-AF65-F5344CB8AC3E}">
        <p14:creationId xmlns:p14="http://schemas.microsoft.com/office/powerpoint/2010/main" val="884255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088B3A-B070-4661-A001-5E31697E5214}" type="slidenum">
              <a:rPr lang="en-US" smtClean="0"/>
              <a:t>15</a:t>
            </a:fld>
            <a:endParaRPr lang="en-US"/>
          </a:p>
        </p:txBody>
      </p:sp>
    </p:spTree>
    <p:extLst>
      <p:ext uri="{BB962C8B-B14F-4D97-AF65-F5344CB8AC3E}">
        <p14:creationId xmlns:p14="http://schemas.microsoft.com/office/powerpoint/2010/main" val="599536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9481FDE-EE8C-438D-8F7C-AF35716BF4E6}" type="datetimeFigureOut">
              <a:rPr lang="en-US" smtClean="0"/>
              <a:t>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0440E-3BC6-402A-9AE3-ABA9538C2534}" type="slidenum">
              <a:rPr lang="en-US" smtClean="0"/>
              <a:t>‹#›</a:t>
            </a:fld>
            <a:endParaRPr lang="en-US"/>
          </a:p>
        </p:txBody>
      </p:sp>
    </p:spTree>
    <p:extLst>
      <p:ext uri="{BB962C8B-B14F-4D97-AF65-F5344CB8AC3E}">
        <p14:creationId xmlns:p14="http://schemas.microsoft.com/office/powerpoint/2010/main" val="12993178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481FDE-EE8C-438D-8F7C-AF35716BF4E6}" type="datetimeFigureOut">
              <a:rPr lang="en-US" smtClean="0"/>
              <a:t>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0440E-3BC6-402A-9AE3-ABA9538C2534}" type="slidenum">
              <a:rPr lang="en-US" smtClean="0"/>
              <a:t>‹#›</a:t>
            </a:fld>
            <a:endParaRPr lang="en-US"/>
          </a:p>
        </p:txBody>
      </p:sp>
    </p:spTree>
    <p:extLst>
      <p:ext uri="{BB962C8B-B14F-4D97-AF65-F5344CB8AC3E}">
        <p14:creationId xmlns:p14="http://schemas.microsoft.com/office/powerpoint/2010/main" val="2268566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481FDE-EE8C-438D-8F7C-AF35716BF4E6}" type="datetimeFigureOut">
              <a:rPr lang="en-US" smtClean="0"/>
              <a:t>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0440E-3BC6-402A-9AE3-ABA9538C2534}" type="slidenum">
              <a:rPr lang="en-US" smtClean="0"/>
              <a:t>‹#›</a:t>
            </a:fld>
            <a:endParaRPr lang="en-US"/>
          </a:p>
        </p:txBody>
      </p:sp>
    </p:spTree>
    <p:extLst>
      <p:ext uri="{BB962C8B-B14F-4D97-AF65-F5344CB8AC3E}">
        <p14:creationId xmlns:p14="http://schemas.microsoft.com/office/powerpoint/2010/main" val="16071836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481FDE-EE8C-438D-8F7C-AF35716BF4E6}" type="datetimeFigureOut">
              <a:rPr lang="en-US" smtClean="0"/>
              <a:t>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0440E-3BC6-402A-9AE3-ABA9538C2534}" type="slidenum">
              <a:rPr lang="en-US" smtClean="0"/>
              <a:t>‹#›</a:t>
            </a:fld>
            <a:endParaRPr lang="en-US"/>
          </a:p>
        </p:txBody>
      </p:sp>
    </p:spTree>
    <p:extLst>
      <p:ext uri="{BB962C8B-B14F-4D97-AF65-F5344CB8AC3E}">
        <p14:creationId xmlns:p14="http://schemas.microsoft.com/office/powerpoint/2010/main" val="21440211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9481FDE-EE8C-438D-8F7C-AF35716BF4E6}" type="datetimeFigureOut">
              <a:rPr lang="en-US" smtClean="0"/>
              <a:t>1/1/2018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80440E-3BC6-402A-9AE3-ABA9538C2534}" type="slidenum">
              <a:rPr lang="en-US" smtClean="0"/>
              <a:t>‹#›</a:t>
            </a:fld>
            <a:endParaRPr lang="en-US"/>
          </a:p>
        </p:txBody>
      </p:sp>
    </p:spTree>
    <p:extLst>
      <p:ext uri="{BB962C8B-B14F-4D97-AF65-F5344CB8AC3E}">
        <p14:creationId xmlns:p14="http://schemas.microsoft.com/office/powerpoint/2010/main" val="1069208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9481FDE-EE8C-438D-8F7C-AF35716BF4E6}" type="datetimeFigureOut">
              <a:rPr lang="en-US" smtClean="0"/>
              <a:t>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80440E-3BC6-402A-9AE3-ABA9538C2534}" type="slidenum">
              <a:rPr lang="en-US" smtClean="0"/>
              <a:t>‹#›</a:t>
            </a:fld>
            <a:endParaRPr lang="en-US"/>
          </a:p>
        </p:txBody>
      </p:sp>
    </p:spTree>
    <p:extLst>
      <p:ext uri="{BB962C8B-B14F-4D97-AF65-F5344CB8AC3E}">
        <p14:creationId xmlns:p14="http://schemas.microsoft.com/office/powerpoint/2010/main" val="1541389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9481FDE-EE8C-438D-8F7C-AF35716BF4E6}" type="datetimeFigureOut">
              <a:rPr lang="en-US" smtClean="0"/>
              <a:t>1/1/2018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80440E-3BC6-402A-9AE3-ABA9538C2534}" type="slidenum">
              <a:rPr lang="en-US" smtClean="0"/>
              <a:t>‹#›</a:t>
            </a:fld>
            <a:endParaRPr lang="en-US"/>
          </a:p>
        </p:txBody>
      </p:sp>
    </p:spTree>
    <p:extLst>
      <p:ext uri="{BB962C8B-B14F-4D97-AF65-F5344CB8AC3E}">
        <p14:creationId xmlns:p14="http://schemas.microsoft.com/office/powerpoint/2010/main" val="214242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9481FDE-EE8C-438D-8F7C-AF35716BF4E6}" type="datetimeFigureOut">
              <a:rPr lang="en-US" smtClean="0"/>
              <a:t>1/1/2018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80440E-3BC6-402A-9AE3-ABA9538C2534}" type="slidenum">
              <a:rPr lang="en-US" smtClean="0"/>
              <a:t>‹#›</a:t>
            </a:fld>
            <a:endParaRPr lang="en-US"/>
          </a:p>
        </p:txBody>
      </p:sp>
    </p:spTree>
    <p:extLst>
      <p:ext uri="{BB962C8B-B14F-4D97-AF65-F5344CB8AC3E}">
        <p14:creationId xmlns:p14="http://schemas.microsoft.com/office/powerpoint/2010/main" val="2384218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481FDE-EE8C-438D-8F7C-AF35716BF4E6}" type="datetimeFigureOut">
              <a:rPr lang="en-US" smtClean="0"/>
              <a:t>1/1/2018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80440E-3BC6-402A-9AE3-ABA9538C2534}" type="slidenum">
              <a:rPr lang="en-US" smtClean="0"/>
              <a:t>‹#›</a:t>
            </a:fld>
            <a:endParaRPr lang="en-US"/>
          </a:p>
        </p:txBody>
      </p:sp>
    </p:spTree>
    <p:extLst>
      <p:ext uri="{BB962C8B-B14F-4D97-AF65-F5344CB8AC3E}">
        <p14:creationId xmlns:p14="http://schemas.microsoft.com/office/powerpoint/2010/main" val="100245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481FDE-EE8C-438D-8F7C-AF35716BF4E6}" type="datetimeFigureOut">
              <a:rPr lang="en-US" smtClean="0"/>
              <a:t>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80440E-3BC6-402A-9AE3-ABA9538C2534}" type="slidenum">
              <a:rPr lang="en-US" smtClean="0"/>
              <a:t>‹#›</a:t>
            </a:fld>
            <a:endParaRPr lang="en-US"/>
          </a:p>
        </p:txBody>
      </p:sp>
    </p:spTree>
    <p:extLst>
      <p:ext uri="{BB962C8B-B14F-4D97-AF65-F5344CB8AC3E}">
        <p14:creationId xmlns:p14="http://schemas.microsoft.com/office/powerpoint/2010/main" val="1726839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9481FDE-EE8C-438D-8F7C-AF35716BF4E6}" type="datetimeFigureOut">
              <a:rPr lang="en-US" smtClean="0"/>
              <a:t>1/1/2018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80440E-3BC6-402A-9AE3-ABA9538C2534}" type="slidenum">
              <a:rPr lang="en-US" smtClean="0"/>
              <a:t>‹#›</a:t>
            </a:fld>
            <a:endParaRPr lang="en-US"/>
          </a:p>
        </p:txBody>
      </p:sp>
    </p:spTree>
    <p:extLst>
      <p:ext uri="{BB962C8B-B14F-4D97-AF65-F5344CB8AC3E}">
        <p14:creationId xmlns:p14="http://schemas.microsoft.com/office/powerpoint/2010/main" val="31292487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481FDE-EE8C-438D-8F7C-AF35716BF4E6}" type="datetimeFigureOut">
              <a:rPr lang="en-US" smtClean="0"/>
              <a:t>1/1/2018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80440E-3BC6-402A-9AE3-ABA9538C2534}" type="slidenum">
              <a:rPr lang="en-US" smtClean="0"/>
              <a:t>‹#›</a:t>
            </a:fld>
            <a:endParaRPr lang="en-US"/>
          </a:p>
        </p:txBody>
      </p:sp>
    </p:spTree>
    <p:extLst>
      <p:ext uri="{BB962C8B-B14F-4D97-AF65-F5344CB8AC3E}">
        <p14:creationId xmlns:p14="http://schemas.microsoft.com/office/powerpoint/2010/main" val="175823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11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hyperlink" Target="http://www.geofflawrence.com/inverse_square_law.html" TargetMode="Externa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hyperlink" Target="mailto:slplotkin@bellsouth.net" TargetMode="External"/><Relationship Id="rId2" Type="http://schemas.openxmlformats.org/officeDocument/2006/relationships/hyperlink" Target="mailto:splotkin@mdc.edu"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2.jpeg"/><Relationship Id="rId4" Type="http://schemas.openxmlformats.org/officeDocument/2006/relationships/image" Target="../media/image51.jpeg"/></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hyperlink" Target="http://www.amazon.com/exec/obidos/redirect?tag=dpsgeneral-20groom-20&amp;link_code=xm2&amp;camp=2025&amp;creative=165953&amp;path=http://www.amazon.com/gp/redirect.html?ASIN=0817463003&amp;tag=dpsgeneral-20groom-20&amp;lcode=xm2&amp;cID=2025&amp;ccmID=165953&amp;location=/o/ASIN/0817463003?SubscriptionId=02ZH6J1W0649DTNS6002"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hyperlink" Target="http://digital-photography-school.com/blog/shutter-speed/" TargetMode="External"/><Relationship Id="rId5" Type="http://schemas.openxmlformats.org/officeDocument/2006/relationships/hyperlink" Target="http://digital-photography-school.com/blog/aperture/" TargetMode="External"/><Relationship Id="rId4" Type="http://schemas.openxmlformats.org/officeDocument/2006/relationships/hyperlink" Target="http://digital-photography-school.com/blog/iso-settings/"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www.digital-photography-school.com/learning-exposure-in-digital-photography" TargetMode="External"/><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0.gi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3714" y="2619676"/>
            <a:ext cx="7772400" cy="3276600"/>
          </a:xfrm>
        </p:spPr>
        <p:txBody>
          <a:bodyPr>
            <a:noAutofit/>
          </a:bodyPr>
          <a:lstStyle/>
          <a:p>
            <a:r>
              <a:rPr lang="en-US" sz="2400" dirty="0"/>
              <a:t>Crime Scene Photography Workshop</a:t>
            </a:r>
            <a:br>
              <a:rPr lang="en-US" sz="2400" dirty="0"/>
            </a:br>
            <a:r>
              <a:rPr lang="en-US" sz="2400" dirty="0"/>
              <a:t>February 8-9, 2018</a:t>
            </a:r>
            <a:br>
              <a:rPr lang="en-US" sz="2400" dirty="0"/>
            </a:br>
            <a:r>
              <a:rPr lang="en-US" sz="2400" dirty="0"/>
              <a:t>Idaho State Coroner's Spring Conference</a:t>
            </a:r>
            <a:br>
              <a:rPr lang="en-US" sz="2400" dirty="0"/>
            </a:br>
            <a:r>
              <a:rPr lang="en-US" sz="2400" dirty="0"/>
              <a:t/>
            </a:r>
            <a:br>
              <a:rPr lang="en-US" sz="2400" dirty="0"/>
            </a:br>
            <a:r>
              <a:rPr lang="en-US" sz="2400" dirty="0"/>
              <a:t>Sharon L. Plotkin M.S.  CCSI</a:t>
            </a:r>
            <a:br>
              <a:rPr lang="en-US" sz="2400" dirty="0"/>
            </a:br>
            <a:r>
              <a:rPr lang="en-US" sz="2400" dirty="0"/>
              <a:t>Certified Crime Scene Investigator</a:t>
            </a:r>
            <a:br>
              <a:rPr lang="en-US" sz="2400" dirty="0"/>
            </a:br>
            <a:endParaRPr lang="en-US" sz="2400" dirty="0"/>
          </a:p>
        </p:txBody>
      </p:sp>
      <p:pic>
        <p:nvPicPr>
          <p:cNvPr id="1026" name="Picture 2" descr="C:\Documents and Settings\splotkin\My Documents\Downloads\criemscene tape1.jpg"/>
          <p:cNvPicPr>
            <a:picLocks noChangeAspect="1" noChangeArrowheads="1"/>
          </p:cNvPicPr>
          <p:nvPr/>
        </p:nvPicPr>
        <p:blipFill>
          <a:blip r:embed="rId3" cstate="print"/>
          <a:srcRect/>
          <a:stretch>
            <a:fillRect/>
          </a:stretch>
        </p:blipFill>
        <p:spPr bwMode="auto">
          <a:xfrm>
            <a:off x="1524000" y="5410200"/>
            <a:ext cx="6400800" cy="1168338"/>
          </a:xfrm>
          <a:prstGeom prst="rect">
            <a:avLst/>
          </a:prstGeom>
          <a:noFill/>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414" y="356559"/>
            <a:ext cx="2388742" cy="20056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a:extLst>
              <a:ext uri="{FF2B5EF4-FFF2-40B4-BE49-F238E27FC236}">
                <a16:creationId xmlns:a16="http://schemas.microsoft.com/office/drawing/2014/main" xmlns="" id="{39BCA7E6-4C4E-4863-B137-171F99A6642A}"/>
              </a:ext>
            </a:extLst>
          </p:cNvPr>
          <p:cNvPicPr>
            <a:picLocks noChangeAspect="1"/>
          </p:cNvPicPr>
          <p:nvPr/>
        </p:nvPicPr>
        <p:blipFill>
          <a:blip r:embed="rId5"/>
          <a:stretch>
            <a:fillRect/>
          </a:stretch>
        </p:blipFill>
        <p:spPr>
          <a:xfrm>
            <a:off x="6019800" y="356559"/>
            <a:ext cx="2005642" cy="2005642"/>
          </a:xfrm>
          <a:prstGeom prst="rect">
            <a:avLst/>
          </a:prstGeom>
        </p:spPr>
      </p:pic>
    </p:spTree>
    <p:extLst>
      <p:ext uri="{BB962C8B-B14F-4D97-AF65-F5344CB8AC3E}">
        <p14:creationId xmlns:p14="http://schemas.microsoft.com/office/powerpoint/2010/main" val="3322904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4"/>
          <p:cNvSpPr txBox="1">
            <a:spLocks noChangeArrowheads="1"/>
          </p:cNvSpPr>
          <p:nvPr/>
        </p:nvSpPr>
        <p:spPr bwMode="auto">
          <a:xfrm>
            <a:off x="723900" y="44450"/>
            <a:ext cx="7239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000">
                <a:latin typeface="Calibri" panose="020F0502020204030204" pitchFamily="34" charset="0"/>
              </a:rPr>
              <a:t>The role of the crime scene investigator is to identify, document, collect, preserve and reconstruct series of events that have occurred on crime scenes ranging from burglary to homicides and contact police shootings.  </a:t>
            </a:r>
          </a:p>
        </p:txBody>
      </p:sp>
      <p:pic>
        <p:nvPicPr>
          <p:cNvPr id="32771" name="Picture 5" descr="DSC_006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524000"/>
            <a:ext cx="41148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6" descr="DSC_00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810000"/>
            <a:ext cx="4038600" cy="268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8"/>
          <p:cNvSpPr txBox="1">
            <a:spLocks noChangeArrowheads="1"/>
          </p:cNvSpPr>
          <p:nvPr/>
        </p:nvSpPr>
        <p:spPr bwMode="auto">
          <a:xfrm>
            <a:off x="914400" y="1905000"/>
            <a:ext cx="28194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800">
                <a:latin typeface="Calibri" panose="020F0502020204030204" pitchFamily="34" charset="0"/>
              </a:rPr>
              <a:t>For blood or shooting reconstruction</a:t>
            </a:r>
          </a:p>
        </p:txBody>
      </p:sp>
      <p:sp>
        <p:nvSpPr>
          <p:cNvPr id="12297" name="Text Box 9"/>
          <p:cNvSpPr txBox="1">
            <a:spLocks noChangeArrowheads="1"/>
          </p:cNvSpPr>
          <p:nvPr/>
        </p:nvSpPr>
        <p:spPr bwMode="auto">
          <a:xfrm>
            <a:off x="5486400" y="4953000"/>
            <a:ext cx="228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50000"/>
              </a:spcBef>
            </a:pPr>
            <a:r>
              <a:rPr lang="en-US" sz="2400">
                <a:latin typeface="Calibri" panose="020F0502020204030204" pitchFamily="34" charset="0"/>
              </a:rPr>
              <a:t>Photography, sketching, report writing</a:t>
            </a:r>
          </a:p>
        </p:txBody>
      </p:sp>
    </p:spTree>
    <p:extLst>
      <p:ext uri="{BB962C8B-B14F-4D97-AF65-F5344CB8AC3E}">
        <p14:creationId xmlns:p14="http://schemas.microsoft.com/office/powerpoint/2010/main" val="3453875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2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Day Two</a:t>
            </a:r>
            <a:br>
              <a:rPr lang="en-US" dirty="0"/>
            </a:br>
            <a:endParaRPr lang="en-US" dirty="0"/>
          </a:p>
        </p:txBody>
      </p:sp>
      <p:sp>
        <p:nvSpPr>
          <p:cNvPr id="3" name="Content Placeholder 2"/>
          <p:cNvSpPr>
            <a:spLocks noGrp="1"/>
          </p:cNvSpPr>
          <p:nvPr>
            <p:ph idx="1"/>
          </p:nvPr>
        </p:nvSpPr>
        <p:spPr/>
        <p:txBody>
          <a:bodyPr/>
          <a:lstStyle/>
          <a:p>
            <a:r>
              <a:rPr lang="en-US" dirty="0"/>
              <a:t>Back lighting</a:t>
            </a:r>
          </a:p>
          <a:p>
            <a:r>
              <a:rPr lang="en-US" dirty="0"/>
              <a:t>Distortion</a:t>
            </a:r>
          </a:p>
          <a:p>
            <a:r>
              <a:rPr lang="en-US" dirty="0"/>
              <a:t>Impression/ evidence photography</a:t>
            </a:r>
          </a:p>
          <a:p>
            <a:r>
              <a:rPr lang="en-US" dirty="0"/>
              <a:t>Oblique lighting</a:t>
            </a:r>
          </a:p>
          <a:p>
            <a:r>
              <a:rPr lang="en-US" dirty="0"/>
              <a:t>Night Photography/</a:t>
            </a:r>
          </a:p>
          <a:p>
            <a:pPr lvl="1"/>
            <a:r>
              <a:rPr lang="en-US" dirty="0"/>
              <a:t>Painting with light</a:t>
            </a:r>
          </a:p>
          <a:p>
            <a:pPr lvl="1"/>
            <a:endParaRPr lang="en-US" dirty="0"/>
          </a:p>
        </p:txBody>
      </p:sp>
      <p:pic>
        <p:nvPicPr>
          <p:cNvPr id="5" name="Picture 4">
            <a:extLst>
              <a:ext uri="{FF2B5EF4-FFF2-40B4-BE49-F238E27FC236}">
                <a16:creationId xmlns:a16="http://schemas.microsoft.com/office/drawing/2014/main" xmlns="" id="{7922FC3D-F9CA-4973-8EF0-3176B0555E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3650" y="3416300"/>
            <a:ext cx="2343150" cy="3124200"/>
          </a:xfrm>
          <a:prstGeom prst="rect">
            <a:avLst/>
          </a:prstGeom>
        </p:spPr>
      </p:pic>
    </p:spTree>
    <p:extLst>
      <p:ext uri="{BB962C8B-B14F-4D97-AF65-F5344CB8AC3E}">
        <p14:creationId xmlns:p14="http://schemas.microsoft.com/office/powerpoint/2010/main" val="11829877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altLang="en-US"/>
              <a:t>Backlighting</a:t>
            </a:r>
          </a:p>
        </p:txBody>
      </p:sp>
      <p:sp>
        <p:nvSpPr>
          <p:cNvPr id="3" name="Content Placeholder 2"/>
          <p:cNvSpPr>
            <a:spLocks noGrp="1"/>
          </p:cNvSpPr>
          <p:nvPr>
            <p:ph idx="1"/>
          </p:nvPr>
        </p:nvSpPr>
        <p:spPr/>
        <p:txBody>
          <a:bodyPr>
            <a:normAutofit fontScale="92500" lnSpcReduction="20000"/>
          </a:bodyPr>
          <a:lstStyle/>
          <a:p>
            <a:pPr marL="0" indent="0">
              <a:buFont typeface="Arial" pitchFamily="34" charset="0"/>
              <a:buNone/>
              <a:defRPr/>
            </a:pPr>
            <a:r>
              <a:rPr lang="en-US" dirty="0"/>
              <a:t>Back lighting is when there is light coming from behind your subject. If we do not compensate for this your subject will always be dark (if not using a flash).</a:t>
            </a:r>
          </a:p>
          <a:p>
            <a:pPr>
              <a:defRPr/>
            </a:pPr>
            <a:r>
              <a:rPr lang="en-US" dirty="0"/>
              <a:t>It is important to remember if using natural light that you need the camera to read the light off of your subject and not what is behind them (example someone standing in front of a window). In essence you will have to overexpose the background to get the light reflecting off of the subject.</a:t>
            </a:r>
          </a:p>
        </p:txBody>
      </p:sp>
    </p:spTree>
    <p:extLst>
      <p:ext uri="{BB962C8B-B14F-4D97-AF65-F5344CB8AC3E}">
        <p14:creationId xmlns:p14="http://schemas.microsoft.com/office/powerpoint/2010/main" val="10962793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Oblique lighting</a:t>
            </a:r>
          </a:p>
        </p:txBody>
      </p:sp>
      <p:sp>
        <p:nvSpPr>
          <p:cNvPr id="3" name="Content Placeholder 2"/>
          <p:cNvSpPr>
            <a:spLocks noGrp="1"/>
          </p:cNvSpPr>
          <p:nvPr>
            <p:ph idx="1"/>
          </p:nvPr>
        </p:nvSpPr>
        <p:spPr/>
        <p:txBody>
          <a:bodyPr/>
          <a:lstStyle/>
          <a:p>
            <a:r>
              <a:rPr lang="en-US" dirty="0"/>
              <a:t>Used for bringing out the details of imprinted or indented evidence such as shoe wear, indented writing, head stamps on casings.</a:t>
            </a:r>
          </a:p>
        </p:txBody>
      </p:sp>
    </p:spTree>
    <p:extLst>
      <p:ext uri="{BB962C8B-B14F-4D97-AF65-F5344CB8AC3E}">
        <p14:creationId xmlns:p14="http://schemas.microsoft.com/office/powerpoint/2010/main" val="412970481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47800" y="2057400"/>
            <a:ext cx="6172200" cy="1143000"/>
          </a:xfrm>
        </p:spPr>
        <p:txBody>
          <a:bodyPr>
            <a:normAutofit fontScale="90000"/>
          </a:bodyPr>
          <a:lstStyle/>
          <a:p>
            <a:pPr>
              <a:defRPr/>
            </a:pPr>
            <a:r>
              <a:rPr lang="en-US" b="1" dirty="0"/>
              <a:t>Oblique /side lighting</a:t>
            </a:r>
            <a:br>
              <a:rPr lang="en-US" b="1" dirty="0"/>
            </a:br>
            <a:r>
              <a:rPr lang="en-US" b="1" dirty="0"/>
              <a:t>This helps with bringing any impressed information (fills in the shadows)</a:t>
            </a:r>
          </a:p>
        </p:txBody>
      </p:sp>
    </p:spTree>
    <p:extLst>
      <p:ext uri="{BB962C8B-B14F-4D97-AF65-F5344CB8AC3E}">
        <p14:creationId xmlns:p14="http://schemas.microsoft.com/office/powerpoint/2010/main" val="334229369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Content Placeholder 2"/>
          <p:cNvSpPr>
            <a:spLocks noGrp="1"/>
          </p:cNvSpPr>
          <p:nvPr>
            <p:ph idx="4294967295"/>
          </p:nvPr>
        </p:nvSpPr>
        <p:spPr/>
        <p:txBody>
          <a:bodyPr/>
          <a:lstStyle/>
          <a:p>
            <a:pPr marL="0" indent="0">
              <a:buFont typeface="Arial" pitchFamily="34" charset="0"/>
              <a:buNone/>
            </a:pPr>
            <a:r>
              <a:rPr lang="en-US" altLang="en-US" b="1"/>
              <a:t>Before an impression is moved or handled, it must be photographed (include a scale for measurement purposes) to show all the observable details of the impression.</a:t>
            </a:r>
          </a:p>
        </p:txBody>
      </p:sp>
    </p:spTree>
    <p:extLst>
      <p:ext uri="{BB962C8B-B14F-4D97-AF65-F5344CB8AC3E}">
        <p14:creationId xmlns:p14="http://schemas.microsoft.com/office/powerpoint/2010/main" val="5620464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Content Placeholder 2"/>
          <p:cNvSpPr>
            <a:spLocks noGrp="1"/>
          </p:cNvSpPr>
          <p:nvPr>
            <p:ph idx="4294967295"/>
          </p:nvPr>
        </p:nvSpPr>
        <p:spPr>
          <a:xfrm>
            <a:off x="533400" y="1752600"/>
            <a:ext cx="8229600" cy="4525963"/>
          </a:xfrm>
        </p:spPr>
        <p:txBody>
          <a:bodyPr/>
          <a:lstStyle/>
          <a:p>
            <a:pPr marL="0" indent="0">
              <a:buFont typeface="Arial" pitchFamily="34" charset="0"/>
              <a:buNone/>
            </a:pPr>
            <a:r>
              <a:rPr lang="en-US" altLang="en-US" b="1"/>
              <a:t>Several shots should be taken directly over the impression (90 degrees prevents any distortion of the impression) as well as at various angles around the impression.</a:t>
            </a:r>
          </a:p>
        </p:txBody>
      </p:sp>
    </p:spTree>
    <p:extLst>
      <p:ext uri="{BB962C8B-B14F-4D97-AF65-F5344CB8AC3E}">
        <p14:creationId xmlns:p14="http://schemas.microsoft.com/office/powerpoint/2010/main" val="30220147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b="1" dirty="0"/>
              <a:t>Use of flashlights for oblique (side) lighting</a:t>
            </a:r>
          </a:p>
        </p:txBody>
      </p:sp>
      <p:pic>
        <p:nvPicPr>
          <p:cNvPr id="284675" name="Picture 2" descr="http://www.nifty-stuff.com/wp/uploads/2009/02/flashlights-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55875" y="1665288"/>
            <a:ext cx="4032250" cy="4394200"/>
          </a:xfrm>
        </p:spPr>
      </p:pic>
    </p:spTree>
    <p:extLst>
      <p:ext uri="{BB962C8B-B14F-4D97-AF65-F5344CB8AC3E}">
        <p14:creationId xmlns:p14="http://schemas.microsoft.com/office/powerpoint/2010/main" val="33620455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itle 1"/>
          <p:cNvSpPr>
            <a:spLocks noGrp="1"/>
          </p:cNvSpPr>
          <p:nvPr>
            <p:ph type="title"/>
          </p:nvPr>
        </p:nvSpPr>
        <p:spPr>
          <a:xfrm>
            <a:off x="304800" y="838200"/>
            <a:ext cx="8686800" cy="1143000"/>
          </a:xfrm>
        </p:spPr>
        <p:txBody>
          <a:bodyPr>
            <a:normAutofit fontScale="90000"/>
          </a:bodyPr>
          <a:lstStyle/>
          <a:p>
            <a:r>
              <a:rPr lang="en-US" altLang="en-US" sz="3600" b="1"/>
              <a:t>Tips for taking effective photographs using oblique lighting</a:t>
            </a:r>
          </a:p>
        </p:txBody>
      </p:sp>
      <p:sp>
        <p:nvSpPr>
          <p:cNvPr id="3" name="Content Placeholder 2"/>
          <p:cNvSpPr>
            <a:spLocks noGrp="1"/>
          </p:cNvSpPr>
          <p:nvPr>
            <p:ph idx="1"/>
          </p:nvPr>
        </p:nvSpPr>
        <p:spPr>
          <a:xfrm>
            <a:off x="457200" y="2057400"/>
            <a:ext cx="8229600" cy="4525963"/>
          </a:xfrm>
        </p:spPr>
        <p:txBody>
          <a:bodyPr>
            <a:normAutofit fontScale="77500" lnSpcReduction="20000"/>
          </a:bodyPr>
          <a:lstStyle/>
          <a:p>
            <a:pPr>
              <a:defRPr/>
            </a:pPr>
            <a:r>
              <a:rPr lang="en-US" b="1" dirty="0"/>
              <a:t>Place camera on a tripod and have camera at a 90 degree angle (straight down) over the impression.</a:t>
            </a:r>
          </a:p>
          <a:p>
            <a:pPr>
              <a:defRPr/>
            </a:pPr>
            <a:r>
              <a:rPr lang="en-US" b="1" dirty="0"/>
              <a:t>Use a scale or other measuring device to depict size. Be sure that scale is level with the impression.</a:t>
            </a:r>
          </a:p>
          <a:p>
            <a:pPr>
              <a:defRPr/>
            </a:pPr>
            <a:r>
              <a:rPr lang="en-US" b="1" dirty="0"/>
              <a:t>Have a second person use either a flash light or a slave or attached flash unit and have them shoot the light source to the side of the impression. The key here is to throw light across the surface of the impression to bring out the impressed information.</a:t>
            </a:r>
          </a:p>
          <a:p>
            <a:pPr>
              <a:defRPr/>
            </a:pPr>
            <a:r>
              <a:rPr lang="en-US" b="1" dirty="0"/>
              <a:t>Have person with the lighting move light source on all four sides of the impression while the photographer continues taking the same picture. This is called bracketing (same picture but a setting is changed).</a:t>
            </a:r>
          </a:p>
        </p:txBody>
      </p:sp>
    </p:spTree>
    <p:extLst>
      <p:ext uri="{BB962C8B-B14F-4D97-AF65-F5344CB8AC3E}">
        <p14:creationId xmlns:p14="http://schemas.microsoft.com/office/powerpoint/2010/main" val="11732063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4" descr="DSC0078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533400"/>
            <a:ext cx="5772150" cy="577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8443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4" descr="10-23-2006-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04800"/>
            <a:ext cx="39624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1646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r>
              <a:rPr lang="en-US"/>
              <a:t>Crime Scene Photography</a:t>
            </a:r>
          </a:p>
        </p:txBody>
      </p:sp>
      <p:sp>
        <p:nvSpPr>
          <p:cNvPr id="19458" name="Rectangle 2"/>
          <p:cNvSpPr>
            <a:spLocks noGrp="1" noChangeArrowheads="1"/>
          </p:cNvSpPr>
          <p:nvPr>
            <p:ph type="title"/>
          </p:nvPr>
        </p:nvSpPr>
        <p:spPr/>
        <p:txBody>
          <a:bodyPr>
            <a:normAutofit fontScale="90000"/>
          </a:bodyPr>
          <a:lstStyle/>
          <a:p>
            <a:pPr>
              <a:defRPr/>
            </a:pPr>
            <a:r>
              <a:rPr lang="en-US" dirty="0"/>
              <a:t>Admissibility of Photographs in Court</a:t>
            </a:r>
          </a:p>
        </p:txBody>
      </p:sp>
      <p:sp>
        <p:nvSpPr>
          <p:cNvPr id="23556" name="Rectangle 3"/>
          <p:cNvSpPr>
            <a:spLocks noGrp="1" noChangeArrowheads="1"/>
          </p:cNvSpPr>
          <p:nvPr>
            <p:ph type="body" idx="1"/>
          </p:nvPr>
        </p:nvSpPr>
        <p:spPr/>
        <p:txBody>
          <a:bodyPr/>
          <a:lstStyle/>
          <a:p>
            <a:r>
              <a:rPr lang="en-US" altLang="en-US" sz="2400"/>
              <a:t>3 points of qualification:</a:t>
            </a:r>
          </a:p>
          <a:p>
            <a:pPr lvl="1"/>
            <a:r>
              <a:rPr lang="en-US" altLang="en-US" sz="2100"/>
              <a:t>Object pictured must be material or relevant to point in issue</a:t>
            </a:r>
          </a:p>
          <a:p>
            <a:pPr lvl="1"/>
            <a:r>
              <a:rPr lang="en-US" altLang="en-US" sz="2100"/>
              <a:t>Content of photograph must not appeal to emotions or tend to prejudice court or jury</a:t>
            </a:r>
          </a:p>
          <a:p>
            <a:pPr lvl="1"/>
            <a:r>
              <a:rPr lang="en-US" altLang="en-US" sz="2100"/>
              <a:t>Photograph must be free from distortion &amp; not misrepresent the scene or object it purports to reproduce</a:t>
            </a:r>
          </a:p>
        </p:txBody>
      </p:sp>
    </p:spTree>
    <p:extLst>
      <p:ext uri="{BB962C8B-B14F-4D97-AF65-F5344CB8AC3E}">
        <p14:creationId xmlns:p14="http://schemas.microsoft.com/office/powerpoint/2010/main" val="59636274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2" name="Picture 4" descr="scan0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3521075" cy="544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603" name="Picture 6" descr="scan0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152400"/>
            <a:ext cx="4419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1604" name="Picture 7" descr="scan002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3581400"/>
            <a:ext cx="4572000"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046071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2626" name="Picture 2" descr="https://s-media-cache-ak0.pinimg.com/236x/08/6f/1a/086f1a78b7c9306be042873aab71b5b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762000"/>
            <a:ext cx="6181725"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2627" name="Rectangle 1"/>
          <p:cNvSpPr>
            <a:spLocks noChangeArrowheads="1"/>
          </p:cNvSpPr>
          <p:nvPr/>
        </p:nvSpPr>
        <p:spPr bwMode="auto">
          <a:xfrm>
            <a:off x="2590800" y="5470525"/>
            <a:ext cx="45720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200">
                <a:latin typeface="Arial" pitchFamily="34" charset="0"/>
              </a:rPr>
              <a:t>www.pinterest.com</a:t>
            </a:r>
          </a:p>
        </p:txBody>
      </p:sp>
    </p:spTree>
    <p:extLst>
      <p:ext uri="{BB962C8B-B14F-4D97-AF65-F5344CB8AC3E}">
        <p14:creationId xmlns:p14="http://schemas.microsoft.com/office/powerpoint/2010/main" val="171100731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8770" name="Picture 4" descr="DSC033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30480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1" name="Text Box 5"/>
          <p:cNvSpPr txBox="1">
            <a:spLocks noChangeArrowheads="1"/>
          </p:cNvSpPr>
          <p:nvPr/>
        </p:nvSpPr>
        <p:spPr bwMode="auto">
          <a:xfrm>
            <a:off x="1828800" y="5310188"/>
            <a:ext cx="5381625"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b="1">
                <a:latin typeface="Arial" pitchFamily="34" charset="0"/>
              </a:rPr>
              <a:t>Possible shoe impression in soil</a:t>
            </a:r>
          </a:p>
        </p:txBody>
      </p:sp>
    </p:spTree>
    <p:extLst>
      <p:ext uri="{BB962C8B-B14F-4D97-AF65-F5344CB8AC3E}">
        <p14:creationId xmlns:p14="http://schemas.microsoft.com/office/powerpoint/2010/main" val="42211002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21861"/>
                                        </p:tgtEl>
                                        <p:attrNameLst>
                                          <p:attrName>style.visibility</p:attrName>
                                        </p:attrNameLst>
                                      </p:cBhvr>
                                      <p:to>
                                        <p:strVal val="visible"/>
                                      </p:to>
                                    </p:set>
                                    <p:animEffect transition="in" filter="box(in)">
                                      <p:cBhvr>
                                        <p:cTn id="7" dur="500"/>
                                        <p:tgtEl>
                                          <p:spTgt spid="121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1"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2" name="Picture 4" descr="FL000006"/>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2362200" y="228600"/>
            <a:ext cx="3201988" cy="632460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2083" name="TextBox 1"/>
          <p:cNvSpPr txBox="1">
            <a:spLocks noChangeArrowheads="1"/>
          </p:cNvSpPr>
          <p:nvPr/>
        </p:nvSpPr>
        <p:spPr bwMode="auto">
          <a:xfrm>
            <a:off x="5943600" y="838200"/>
            <a:ext cx="22098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When using a flash here be sure to throw the light below the car. If not it will bounce off of the bumper and shadow out what is underneath the vehicle.</a:t>
            </a:r>
          </a:p>
          <a:p>
            <a:pPr eaLnBrk="1" hangingPunct="1">
              <a:spcBef>
                <a:spcPct val="0"/>
              </a:spcBef>
              <a:buFontTx/>
              <a:buNone/>
            </a:pPr>
            <a:endParaRPr lang="en-US" altLang="en-US" sz="1800">
              <a:latin typeface="Arial" pitchFamily="34" charset="0"/>
            </a:endParaRPr>
          </a:p>
          <a:p>
            <a:pPr eaLnBrk="1" hangingPunct="1">
              <a:spcBef>
                <a:spcPct val="0"/>
              </a:spcBef>
              <a:buFontTx/>
              <a:buNone/>
            </a:pPr>
            <a:r>
              <a:rPr lang="en-US" altLang="en-US" sz="1800">
                <a:latin typeface="Arial" pitchFamily="34" charset="0"/>
              </a:rPr>
              <a:t>This is also known as fill flash.</a:t>
            </a:r>
          </a:p>
        </p:txBody>
      </p:sp>
    </p:spTree>
    <p:extLst>
      <p:ext uri="{BB962C8B-B14F-4D97-AF65-F5344CB8AC3E}">
        <p14:creationId xmlns:p14="http://schemas.microsoft.com/office/powerpoint/2010/main" val="302133693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5429" y="762000"/>
            <a:ext cx="6248400" cy="1143000"/>
          </a:xfrm>
        </p:spPr>
        <p:txBody>
          <a:bodyPr>
            <a:normAutofit fontScale="90000"/>
          </a:bodyPr>
          <a:lstStyle/>
          <a:p>
            <a:r>
              <a:rPr lang="en-US" sz="3600" b="1" dirty="0"/>
              <a:t>Night photography/ painting with light</a:t>
            </a:r>
            <a:r>
              <a:rPr lang="en-US" dirty="0"/>
              <a:t/>
            </a:r>
            <a:br>
              <a:rPr lang="en-US" dirty="0"/>
            </a:br>
            <a:endParaRPr lang="en-US" dirty="0"/>
          </a:p>
        </p:txBody>
      </p:sp>
      <p:sp>
        <p:nvSpPr>
          <p:cNvPr id="3" name="Content Placeholder 2"/>
          <p:cNvSpPr>
            <a:spLocks noGrp="1"/>
          </p:cNvSpPr>
          <p:nvPr>
            <p:ph idx="1"/>
          </p:nvPr>
        </p:nvSpPr>
        <p:spPr>
          <a:xfrm>
            <a:off x="533400" y="2133600"/>
            <a:ext cx="8229600" cy="4525963"/>
          </a:xfrm>
        </p:spPr>
        <p:txBody>
          <a:bodyPr>
            <a:normAutofit lnSpcReduction="10000"/>
          </a:bodyPr>
          <a:lstStyle/>
          <a:p>
            <a:r>
              <a:rPr lang="en-US" dirty="0"/>
              <a:t>Painting with light allows for the photographer to use more than one light source to illuminate a dark area. These light sources can include light police, flashlights, spot lights and flash units. Examples where this may be needed could be a street scene at nightfall with multiple pieces of evidence are present</a:t>
            </a:r>
          </a:p>
          <a:p>
            <a:r>
              <a:rPr lang="en-US" dirty="0"/>
              <a:t>The light sources are mobile while the camera remains on one position.</a:t>
            </a:r>
          </a:p>
          <a:p>
            <a:endParaRPr lang="en-US"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269037"/>
            <a:ext cx="2452029" cy="163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167464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Supplies needed:</a:t>
            </a:r>
            <a:r>
              <a:rPr lang="en-US" dirty="0"/>
              <a:t/>
            </a:r>
            <a:br>
              <a:rPr lang="en-US" dirty="0"/>
            </a:br>
            <a:endParaRPr lang="en-US" dirty="0"/>
          </a:p>
        </p:txBody>
      </p:sp>
      <p:sp>
        <p:nvSpPr>
          <p:cNvPr id="3" name="Content Placeholder 2"/>
          <p:cNvSpPr>
            <a:spLocks noGrp="1"/>
          </p:cNvSpPr>
          <p:nvPr>
            <p:ph idx="1"/>
          </p:nvPr>
        </p:nvSpPr>
        <p:spPr/>
        <p:txBody>
          <a:bodyPr/>
          <a:lstStyle/>
          <a:p>
            <a:r>
              <a:rPr lang="en-US" dirty="0"/>
              <a:t>Camera, tripod, long cable release cord, light sources (flash, flashlights), black cardboard to cover the lens while the shutter is open, extra batteries.</a:t>
            </a:r>
          </a:p>
          <a:p>
            <a:endParaRPr lang="en-US" dirty="0"/>
          </a:p>
        </p:txBody>
      </p:sp>
    </p:spTree>
    <p:extLst>
      <p:ext uri="{BB962C8B-B14F-4D97-AF65-F5344CB8AC3E}">
        <p14:creationId xmlns:p14="http://schemas.microsoft.com/office/powerpoint/2010/main" val="345799878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Hint</a:t>
            </a:r>
            <a:endParaRPr lang="en-US" dirty="0"/>
          </a:p>
        </p:txBody>
      </p:sp>
      <p:sp>
        <p:nvSpPr>
          <p:cNvPr id="3" name="Content Placeholder 2"/>
          <p:cNvSpPr>
            <a:spLocks noGrp="1"/>
          </p:cNvSpPr>
          <p:nvPr>
            <p:ph idx="1"/>
          </p:nvPr>
        </p:nvSpPr>
        <p:spPr/>
        <p:txBody>
          <a:bodyPr/>
          <a:lstStyle/>
          <a:p>
            <a:pPr marL="0" lvl="0" indent="0">
              <a:buNone/>
            </a:pPr>
            <a:r>
              <a:rPr lang="en-US" dirty="0"/>
              <a:t>Putting glow in the dark tape around the legs of your tripod will help prevent you tripping over them while photographing in the dark. You can also hang a mini light down from the center of the tripod as well to help with this.</a:t>
            </a:r>
          </a:p>
          <a:p>
            <a:endParaRPr lang="en-US" dirty="0"/>
          </a:p>
        </p:txBody>
      </p:sp>
    </p:spTree>
    <p:extLst>
      <p:ext uri="{BB962C8B-B14F-4D97-AF65-F5344CB8AC3E}">
        <p14:creationId xmlns:p14="http://schemas.microsoft.com/office/powerpoint/2010/main" val="27954031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0" y="762000"/>
            <a:ext cx="8229600" cy="4525963"/>
          </a:xfrm>
        </p:spPr>
        <p:txBody>
          <a:bodyPr/>
          <a:lstStyle/>
          <a:p>
            <a:pPr lvl="0"/>
            <a:r>
              <a:rPr lang="en-US" dirty="0"/>
              <a:t>Prior planning will avoid further problems from arising during the shoot. Note area, ambient lighting available, evidence locations. Have lighting persons available to disperse light in preset locations.</a:t>
            </a:r>
          </a:p>
          <a:p>
            <a:pPr marL="0" indent="0">
              <a:buNone/>
            </a:pPr>
            <a:endParaRPr lang="en-US" dirty="0"/>
          </a:p>
        </p:txBody>
      </p:sp>
    </p:spTree>
    <p:extLst>
      <p:ext uri="{BB962C8B-B14F-4D97-AF65-F5344CB8AC3E}">
        <p14:creationId xmlns:p14="http://schemas.microsoft.com/office/powerpoint/2010/main" val="149454510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Procedure</a:t>
            </a:r>
            <a:r>
              <a:rPr lang="en-US" dirty="0"/>
              <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pPr lvl="0"/>
            <a:r>
              <a:rPr lang="en-US" dirty="0"/>
              <a:t>The cable release cord allows the shutter to be opened and closed without touching the camera (therefore preventing camera shake).</a:t>
            </a:r>
          </a:p>
          <a:p>
            <a:pPr lvl="0"/>
            <a:r>
              <a:rPr lang="en-US" dirty="0"/>
              <a:t>The angle of the view of the camera is that are in front of the camera which is seen by the lens.</a:t>
            </a:r>
          </a:p>
          <a:p>
            <a:pPr lvl="0"/>
            <a:r>
              <a:rPr lang="en-US" dirty="0"/>
              <a:t>Tripod- the camera must be mounted on a tripod. This is due to long shutter exposures. The human hand can only hold the camera for approximately 1/50</a:t>
            </a:r>
            <a:r>
              <a:rPr lang="en-US" baseline="30000" dirty="0"/>
              <a:t>th</a:t>
            </a:r>
            <a:r>
              <a:rPr lang="en-US" dirty="0"/>
              <a:t> of a second. Any shutter speed slower than that will have camera shake resulting in blurry images.</a:t>
            </a:r>
          </a:p>
          <a:p>
            <a:endParaRPr lang="en-US" dirty="0"/>
          </a:p>
        </p:txBody>
      </p:sp>
    </p:spTree>
    <p:extLst>
      <p:ext uri="{BB962C8B-B14F-4D97-AF65-F5344CB8AC3E}">
        <p14:creationId xmlns:p14="http://schemas.microsoft.com/office/powerpoint/2010/main" val="233607090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Procedure</a:t>
            </a:r>
          </a:p>
        </p:txBody>
      </p:sp>
      <p:sp>
        <p:nvSpPr>
          <p:cNvPr id="3" name="Content Placeholder 2"/>
          <p:cNvSpPr>
            <a:spLocks noGrp="1"/>
          </p:cNvSpPr>
          <p:nvPr>
            <p:ph idx="1"/>
          </p:nvPr>
        </p:nvSpPr>
        <p:spPr/>
        <p:txBody>
          <a:bodyPr>
            <a:normAutofit fontScale="85000" lnSpcReduction="10000"/>
          </a:bodyPr>
          <a:lstStyle/>
          <a:p>
            <a:pPr lvl="0"/>
            <a:r>
              <a:rPr lang="en-US" b="1" dirty="0"/>
              <a:t>Step 1</a:t>
            </a:r>
            <a:r>
              <a:rPr lang="en-US" dirty="0"/>
              <a:t>- place camera on a tripod</a:t>
            </a:r>
          </a:p>
          <a:p>
            <a:pPr lvl="0"/>
            <a:r>
              <a:rPr lang="en-US" b="1" dirty="0"/>
              <a:t>Step 2</a:t>
            </a:r>
            <a:r>
              <a:rPr lang="en-US" dirty="0"/>
              <a:t>- attach cable release cord</a:t>
            </a:r>
          </a:p>
          <a:p>
            <a:pPr lvl="0"/>
            <a:r>
              <a:rPr lang="en-US" b="1" dirty="0"/>
              <a:t>Step 3</a:t>
            </a:r>
            <a:r>
              <a:rPr lang="en-US" dirty="0"/>
              <a:t>- if your camera is set to manual focus, focus 1/3 of the way into the scene. With a wide focal length then F5.6 or F8 should give you enough depth of field.  (8 would be better).   Make sure to move focus from auto to manual once focus is set.</a:t>
            </a:r>
          </a:p>
          <a:p>
            <a:pPr lvl="0"/>
            <a:r>
              <a:rPr lang="en-US" dirty="0"/>
              <a:t>Set </a:t>
            </a:r>
            <a:r>
              <a:rPr lang="en-US" dirty="0" err="1"/>
              <a:t>FStop</a:t>
            </a:r>
            <a:r>
              <a:rPr lang="en-US" dirty="0"/>
              <a:t> based on the depth of field you are trying to obtain. The wider open the </a:t>
            </a:r>
            <a:r>
              <a:rPr lang="en-US" dirty="0" err="1"/>
              <a:t>FStop</a:t>
            </a:r>
            <a:r>
              <a:rPr lang="en-US" dirty="0"/>
              <a:t>  (1.4, 2.8 ) the less Depth of Field you will gain. A good place to start can be F5.6 or 8.</a:t>
            </a:r>
          </a:p>
          <a:p>
            <a:endParaRPr lang="en-US" dirty="0"/>
          </a:p>
        </p:txBody>
      </p:sp>
    </p:spTree>
    <p:extLst>
      <p:ext uri="{BB962C8B-B14F-4D97-AF65-F5344CB8AC3E}">
        <p14:creationId xmlns:p14="http://schemas.microsoft.com/office/powerpoint/2010/main" val="2436285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dirty="0"/>
              <a:t>Standard Operating Procedure (SOP) for digital photography</a:t>
            </a:r>
          </a:p>
        </p:txBody>
      </p:sp>
      <p:sp>
        <p:nvSpPr>
          <p:cNvPr id="3" name="Content Placeholder 2"/>
          <p:cNvSpPr>
            <a:spLocks noGrp="1"/>
          </p:cNvSpPr>
          <p:nvPr>
            <p:ph idx="1"/>
          </p:nvPr>
        </p:nvSpPr>
        <p:spPr/>
        <p:txBody>
          <a:bodyPr>
            <a:normAutofit fontScale="92500" lnSpcReduction="20000"/>
          </a:bodyPr>
          <a:lstStyle/>
          <a:p>
            <a:pPr>
              <a:defRPr/>
            </a:pPr>
            <a:r>
              <a:rPr lang="en-US" dirty="0"/>
              <a:t>It is important to have an SOP in place.</a:t>
            </a:r>
          </a:p>
          <a:p>
            <a:pPr>
              <a:defRPr/>
            </a:pPr>
            <a:r>
              <a:rPr lang="en-US" dirty="0"/>
              <a:t>The SOP is a set of guidelines for those utilizing it to go by. It is not a one size fits all.</a:t>
            </a:r>
          </a:p>
          <a:p>
            <a:pPr>
              <a:defRPr/>
            </a:pPr>
            <a:r>
              <a:rPr lang="en-US" dirty="0"/>
              <a:t>Crime scenes are dynamic and constantly changing and different so it is important to remember this when writing your SOP.</a:t>
            </a:r>
          </a:p>
          <a:p>
            <a:pPr>
              <a:defRPr/>
            </a:pPr>
            <a:r>
              <a:rPr lang="en-US" dirty="0"/>
              <a:t>Some sections should be written to be purposefully vague. This allows for autonomy and adaptability when photographing crime scenes and prevents personnel from violating the particular sections of the SOP.</a:t>
            </a:r>
          </a:p>
        </p:txBody>
      </p:sp>
    </p:spTree>
    <p:extLst>
      <p:ext uri="{BB962C8B-B14F-4D97-AF65-F5344CB8AC3E}">
        <p14:creationId xmlns:p14="http://schemas.microsoft.com/office/powerpoint/2010/main" val="333181890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 continued</a:t>
            </a:r>
          </a:p>
        </p:txBody>
      </p:sp>
      <p:sp>
        <p:nvSpPr>
          <p:cNvPr id="3" name="Content Placeholder 2"/>
          <p:cNvSpPr>
            <a:spLocks noGrp="1"/>
          </p:cNvSpPr>
          <p:nvPr>
            <p:ph idx="1"/>
          </p:nvPr>
        </p:nvSpPr>
        <p:spPr/>
        <p:txBody>
          <a:bodyPr>
            <a:normAutofit fontScale="85000" lnSpcReduction="20000"/>
          </a:bodyPr>
          <a:lstStyle/>
          <a:p>
            <a:pPr lvl="0"/>
            <a:r>
              <a:rPr lang="en-US" dirty="0"/>
              <a:t>Keep in mind the smaller aperture you use, each stop you close down doubles the amount of time you need to be painting and exposing. So a 60 second exposure at f/5.6 becomes an 8 minute exposure at f/16!</a:t>
            </a:r>
          </a:p>
          <a:p>
            <a:pPr lvl="0"/>
            <a:r>
              <a:rPr lang="en-US" dirty="0"/>
              <a:t>White balance (WB) if you are using a flashlight then WB should be set to Tungsten. Utilizing a proper white balance prevents a color shift from occurring in the captured images.  This will ensure that the color balance of the photographs is accurately depicted.</a:t>
            </a:r>
          </a:p>
          <a:p>
            <a:pPr lvl="0"/>
            <a:r>
              <a:rPr lang="en-US" dirty="0"/>
              <a:t>Set your ISO. The higher your ISO the more noise you create. Choose the lowest ISO possible.  A good place to start is about ISO 200.</a:t>
            </a:r>
          </a:p>
          <a:p>
            <a:endParaRPr lang="en-US" dirty="0"/>
          </a:p>
        </p:txBody>
      </p:sp>
    </p:spTree>
    <p:extLst>
      <p:ext uri="{BB962C8B-B14F-4D97-AF65-F5344CB8AC3E}">
        <p14:creationId xmlns:p14="http://schemas.microsoft.com/office/powerpoint/2010/main" val="12267893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 continued</a:t>
            </a:r>
          </a:p>
        </p:txBody>
      </p:sp>
      <p:sp>
        <p:nvSpPr>
          <p:cNvPr id="3" name="Content Placeholder 2"/>
          <p:cNvSpPr>
            <a:spLocks noGrp="1"/>
          </p:cNvSpPr>
          <p:nvPr>
            <p:ph idx="1"/>
          </p:nvPr>
        </p:nvSpPr>
        <p:spPr/>
        <p:txBody>
          <a:bodyPr>
            <a:normAutofit fontScale="70000" lnSpcReduction="20000"/>
          </a:bodyPr>
          <a:lstStyle/>
          <a:p>
            <a:pPr lvl="0"/>
            <a:r>
              <a:rPr lang="en-US" b="1" dirty="0"/>
              <a:t>Step 4</a:t>
            </a:r>
            <a:r>
              <a:rPr lang="en-US" dirty="0"/>
              <a:t>- if only one person is doing this put the shutter on Bulb and keep open for 60 seconds. Then person #1 runs around lighting the scene with multiple flashes and then comes back and closes the shutter. If there is more than one person, Person #1 stays at the camera, opens the shutter, place black card over lens (do not touch the lens) and the second person runs around the scene lighting it up. Before the flash is fired, have the lighting person (person #2) yell back to camera person (person #1) to remove card covering the lens, flash goes off and card is placed over lens. Repeat lighting the scene as needed. When finished have person #1 close the shutter. Use a cable release cord to keep the shutter open as this prevents camera shake and be sure to secure camera strap as well.</a:t>
            </a:r>
          </a:p>
          <a:p>
            <a:pPr lvl="0"/>
            <a:r>
              <a:rPr lang="en-US" b="1" dirty="0"/>
              <a:t>The amount of times you flash will depend on how big of an area you are trying to light up.</a:t>
            </a:r>
            <a:endParaRPr lang="en-US" dirty="0"/>
          </a:p>
          <a:p>
            <a:pPr marL="0" indent="0">
              <a:buNone/>
            </a:pPr>
            <a:endParaRPr lang="en-US" dirty="0"/>
          </a:p>
        </p:txBody>
      </p:sp>
    </p:spTree>
    <p:extLst>
      <p:ext uri="{BB962C8B-B14F-4D97-AF65-F5344CB8AC3E}">
        <p14:creationId xmlns:p14="http://schemas.microsoft.com/office/powerpoint/2010/main" val="158907918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Procedure continued</a:t>
            </a:r>
          </a:p>
        </p:txBody>
      </p:sp>
      <p:sp>
        <p:nvSpPr>
          <p:cNvPr id="3" name="Content Placeholder 2"/>
          <p:cNvSpPr>
            <a:spLocks noGrp="1"/>
          </p:cNvSpPr>
          <p:nvPr>
            <p:ph idx="1"/>
          </p:nvPr>
        </p:nvSpPr>
        <p:spPr/>
        <p:txBody>
          <a:bodyPr>
            <a:normAutofit fontScale="92500" lnSpcReduction="10000"/>
          </a:bodyPr>
          <a:lstStyle/>
          <a:p>
            <a:pPr lvl="0"/>
            <a:r>
              <a:rPr lang="en-US" b="1" dirty="0"/>
              <a:t>Hints:</a:t>
            </a:r>
            <a:r>
              <a:rPr lang="en-US" dirty="0"/>
              <a:t> when using flash units keep flash from going back into the camera. Don’t put yourself between camera and light source (you will block the light), don’t aim into reflective sources such as mirrors, windows, </a:t>
            </a:r>
            <a:r>
              <a:rPr lang="en-US" dirty="0" err="1"/>
              <a:t>etc</a:t>
            </a:r>
            <a:r>
              <a:rPr lang="en-US" dirty="0"/>
              <a:t>). Standing behind objects such as cars and trees and flashing the light source will prevent this from occurring. Keep moving when dispensing light as this will prevent ghost images from showing up in your photographs. Dark clothing helps!</a:t>
            </a:r>
          </a:p>
          <a:p>
            <a:pPr marL="0" indent="0">
              <a:buNone/>
            </a:pPr>
            <a:endParaRPr lang="en-US" dirty="0"/>
          </a:p>
        </p:txBody>
      </p:sp>
    </p:spTree>
    <p:extLst>
      <p:ext uri="{BB962C8B-B14F-4D97-AF65-F5344CB8AC3E}">
        <p14:creationId xmlns:p14="http://schemas.microsoft.com/office/powerpoint/2010/main" val="17330577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Inverse Square Law</a:t>
            </a:r>
            <a:r>
              <a:rPr lang="en-US" dirty="0"/>
              <a:t/>
            </a:r>
            <a:br>
              <a:rPr lang="en-US" dirty="0"/>
            </a:br>
            <a:endParaRPr lang="en-US" dirty="0"/>
          </a:p>
        </p:txBody>
      </p:sp>
      <p:sp>
        <p:nvSpPr>
          <p:cNvPr id="3" name="Content Placeholder 2"/>
          <p:cNvSpPr>
            <a:spLocks noGrp="1"/>
          </p:cNvSpPr>
          <p:nvPr>
            <p:ph idx="1"/>
          </p:nvPr>
        </p:nvSpPr>
        <p:spPr/>
        <p:txBody>
          <a:bodyPr>
            <a:normAutofit fontScale="77500" lnSpcReduction="20000"/>
          </a:bodyPr>
          <a:lstStyle/>
          <a:p>
            <a:pPr marL="0" lvl="0" indent="0">
              <a:buNone/>
            </a:pPr>
            <a:r>
              <a:rPr lang="en-US" dirty="0"/>
              <a:t>When an object that is twice the distance from a point source of light will receive a quarter of the illumination. So what it means to us photographers is that if you move your subject from approximately 10 feet  away to approximately 20 feet away, you will need four times the amount of light for the same exposure (double the distance means you are receiving ¼ of the light therefore four times the light needed). </a:t>
            </a:r>
          </a:p>
          <a:p>
            <a:pPr lvl="0"/>
            <a:endParaRPr lang="en-US" dirty="0"/>
          </a:p>
          <a:p>
            <a:pPr marL="0" lvl="0" indent="0">
              <a:buNone/>
            </a:pPr>
            <a:r>
              <a:rPr lang="en-US" dirty="0"/>
              <a:t>(</a:t>
            </a:r>
            <a:r>
              <a:rPr lang="en-US" u="sng" dirty="0">
                <a:hlinkClick r:id="rId2"/>
              </a:rPr>
              <a:t>http://www.geofflawrence.com/inverse_square_law.html</a:t>
            </a:r>
            <a:endParaRPr lang="en-US" dirty="0"/>
          </a:p>
          <a:p>
            <a:endParaRPr lang="en-US" dirty="0"/>
          </a:p>
          <a:p>
            <a:pPr marL="0" indent="0">
              <a:buNone/>
            </a:pPr>
            <a:r>
              <a:rPr lang="en-US" dirty="0"/>
              <a:t> </a:t>
            </a:r>
          </a:p>
          <a:p>
            <a:endParaRPr lang="en-US" dirty="0"/>
          </a:p>
        </p:txBody>
      </p:sp>
    </p:spTree>
    <p:extLst>
      <p:ext uri="{BB962C8B-B14F-4D97-AF65-F5344CB8AC3E}">
        <p14:creationId xmlns:p14="http://schemas.microsoft.com/office/powerpoint/2010/main" val="149360521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647131" y="1324669"/>
            <a:ext cx="6073887" cy="4034149"/>
          </a:xfrm>
          <a:prstGeom prst="rect">
            <a:avLst/>
          </a:prstGeom>
        </p:spPr>
      </p:pic>
      <p:sp>
        <p:nvSpPr>
          <p:cNvPr id="3" name="TextBox 2"/>
          <p:cNvSpPr txBox="1"/>
          <p:nvPr/>
        </p:nvSpPr>
        <p:spPr>
          <a:xfrm>
            <a:off x="304800" y="4800600"/>
            <a:ext cx="1828800" cy="646331"/>
          </a:xfrm>
          <a:prstGeom prst="rect">
            <a:avLst/>
          </a:prstGeom>
          <a:noFill/>
        </p:spPr>
        <p:txBody>
          <a:bodyPr wrap="square" rtlCol="0">
            <a:spAutoFit/>
          </a:bodyPr>
          <a:lstStyle/>
          <a:p>
            <a:r>
              <a:rPr lang="en-US" dirty="0"/>
              <a:t>Any questions????</a:t>
            </a:r>
          </a:p>
        </p:txBody>
      </p:sp>
    </p:spTree>
    <p:extLst>
      <p:ext uri="{BB962C8B-B14F-4D97-AF65-F5344CB8AC3E}">
        <p14:creationId xmlns:p14="http://schemas.microsoft.com/office/powerpoint/2010/main" val="243631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le 1"/>
          <p:cNvSpPr>
            <a:spLocks noGrp="1"/>
          </p:cNvSpPr>
          <p:nvPr>
            <p:ph type="title" idx="4294967295"/>
          </p:nvPr>
        </p:nvSpPr>
        <p:spPr>
          <a:xfrm>
            <a:off x="609600" y="1295400"/>
            <a:ext cx="8229600" cy="1143000"/>
          </a:xfrm>
        </p:spPr>
        <p:txBody>
          <a:bodyPr/>
          <a:lstStyle/>
          <a:p>
            <a:r>
              <a:rPr lang="en-US" altLang="en-US"/>
              <a:t>Ready to try?????</a:t>
            </a:r>
          </a:p>
        </p:txBody>
      </p:sp>
      <p:pic>
        <p:nvPicPr>
          <p:cNvPr id="270339" name="Picture 4" descr="http://us.cdn002.fansshare.com/photos/dexter/morning-coffee-for-dexter-wallpaper-for-12327346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2819400"/>
            <a:ext cx="42862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587955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990600"/>
            <a:ext cx="8229600" cy="4525963"/>
          </a:xfrm>
        </p:spPr>
        <p:txBody>
          <a:bodyPr/>
          <a:lstStyle/>
          <a:p>
            <a:pPr marL="457200" lvl="1" indent="0">
              <a:buNone/>
            </a:pPr>
            <a:r>
              <a:rPr lang="en-US" dirty="0"/>
              <a:t>Special thanks to Detective Ignacio Vila and Detective Christine Kruse for their contributions and for always being a part of the team!</a:t>
            </a:r>
          </a:p>
        </p:txBody>
      </p:sp>
    </p:spTree>
    <p:extLst>
      <p:ext uri="{BB962C8B-B14F-4D97-AF65-F5344CB8AC3E}">
        <p14:creationId xmlns:p14="http://schemas.microsoft.com/office/powerpoint/2010/main" val="22616559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Title 1"/>
          <p:cNvSpPr>
            <a:spLocks noGrp="1"/>
          </p:cNvSpPr>
          <p:nvPr>
            <p:ph type="title"/>
          </p:nvPr>
        </p:nvSpPr>
        <p:spPr/>
        <p:txBody>
          <a:bodyPr/>
          <a:lstStyle/>
          <a:p>
            <a:r>
              <a:rPr lang="en-US" altLang="en-US"/>
              <a:t>Contact Information</a:t>
            </a:r>
          </a:p>
        </p:txBody>
      </p:sp>
      <p:sp>
        <p:nvSpPr>
          <p:cNvPr id="3" name="Content Placeholder 2"/>
          <p:cNvSpPr>
            <a:spLocks noGrp="1"/>
          </p:cNvSpPr>
          <p:nvPr>
            <p:ph idx="1"/>
          </p:nvPr>
        </p:nvSpPr>
        <p:spPr/>
        <p:txBody>
          <a:bodyPr/>
          <a:lstStyle/>
          <a:p>
            <a:pPr marL="0" indent="0">
              <a:buFont typeface="Arial" pitchFamily="34" charset="0"/>
              <a:buNone/>
              <a:defRPr/>
            </a:pPr>
            <a:r>
              <a:rPr lang="en-US" dirty="0"/>
              <a:t>Sharon L. </a:t>
            </a:r>
            <a:r>
              <a:rPr lang="en-US" dirty="0" err="1"/>
              <a:t>Plotkin</a:t>
            </a:r>
            <a:r>
              <a:rPr lang="en-US" dirty="0"/>
              <a:t> M.S. CCSI</a:t>
            </a:r>
          </a:p>
          <a:p>
            <a:pPr>
              <a:defRPr/>
            </a:pPr>
            <a:r>
              <a:rPr lang="en-US" dirty="0"/>
              <a:t>Cell: 305-218-6949</a:t>
            </a:r>
          </a:p>
          <a:p>
            <a:pPr>
              <a:defRPr/>
            </a:pPr>
            <a:r>
              <a:rPr lang="en-US" dirty="0"/>
              <a:t>Email: </a:t>
            </a:r>
            <a:r>
              <a:rPr lang="en-US" dirty="0">
                <a:hlinkClick r:id="rId2"/>
              </a:rPr>
              <a:t>splotkin@mdc.edu</a:t>
            </a:r>
            <a:endParaRPr lang="en-US" dirty="0"/>
          </a:p>
          <a:p>
            <a:pPr>
              <a:defRPr/>
            </a:pPr>
            <a:r>
              <a:rPr lang="en-US" dirty="0">
                <a:hlinkClick r:id="rId3"/>
              </a:rPr>
              <a:t>slplotkin@bellsouth.net</a:t>
            </a:r>
            <a:endParaRPr lang="en-US" dirty="0"/>
          </a:p>
          <a:p>
            <a:pPr>
              <a:defRPr/>
            </a:pPr>
            <a:endParaRPr lang="en-US" dirty="0"/>
          </a:p>
        </p:txBody>
      </p:sp>
    </p:spTree>
    <p:extLst>
      <p:ext uri="{BB962C8B-B14F-4D97-AF65-F5344CB8AC3E}">
        <p14:creationId xmlns:p14="http://schemas.microsoft.com/office/powerpoint/2010/main" val="3212401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4"/>
          <p:cNvSpPr txBox="1">
            <a:spLocks noChangeArrowheads="1"/>
          </p:cNvSpPr>
          <p:nvPr/>
        </p:nvSpPr>
        <p:spPr bwMode="auto">
          <a:xfrm>
            <a:off x="3886200" y="609600"/>
            <a:ext cx="18859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pitchFamily="34" charset="0"/>
              </a:rPr>
              <a:t>Digital cameras</a:t>
            </a:r>
          </a:p>
        </p:txBody>
      </p:sp>
      <p:pic>
        <p:nvPicPr>
          <p:cNvPr id="256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1752600"/>
            <a:ext cx="4198938" cy="41989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5715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Box 1"/>
          <p:cNvSpPr txBox="1">
            <a:spLocks noChangeArrowheads="1"/>
          </p:cNvSpPr>
          <p:nvPr/>
        </p:nvSpPr>
        <p:spPr bwMode="auto">
          <a:xfrm>
            <a:off x="2914650" y="2438400"/>
            <a:ext cx="2800350"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a:latin typeface="Arial" pitchFamily="34" charset="0"/>
              </a:rPr>
              <a:t>Scene Photography</a:t>
            </a:r>
          </a:p>
        </p:txBody>
      </p:sp>
    </p:spTree>
    <p:extLst>
      <p:ext uri="{BB962C8B-B14F-4D97-AF65-F5344CB8AC3E}">
        <p14:creationId xmlns:p14="http://schemas.microsoft.com/office/powerpoint/2010/main" val="3576296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685800"/>
            <a:ext cx="8229600" cy="5791200"/>
          </a:xfrm>
        </p:spPr>
        <p:txBody>
          <a:bodyPr>
            <a:normAutofit fontScale="92500" lnSpcReduction="20000"/>
          </a:bodyPr>
          <a:lstStyle/>
          <a:p>
            <a:pPr>
              <a:buFontTx/>
              <a:buNone/>
            </a:pPr>
            <a:r>
              <a:rPr lang="en-US" sz="3800" b="1" dirty="0"/>
              <a:t>Overview photographs of the entire scene and surrounding area, including entry and exit points must be taken from various angles. If the crime took place indoors, the entire room should be photographed to show each wall area. Rooms adjacent to the actual crime site must also be photographed the same way. If the crime scene includes a body, photographs must be taken to show the body’s position and location relative to the entire scene. </a:t>
            </a:r>
            <a:endParaRPr lang="en-US" dirty="0"/>
          </a:p>
          <a:p>
            <a:endParaRPr lang="en-US" dirty="0"/>
          </a:p>
        </p:txBody>
      </p:sp>
    </p:spTree>
    <p:extLst>
      <p:ext uri="{BB962C8B-B14F-4D97-AF65-F5344CB8AC3E}">
        <p14:creationId xmlns:p14="http://schemas.microsoft.com/office/powerpoint/2010/main" val="9222641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sharon\Documents\crime scene pics with digital\electrocution and fire\electrocution pinecrest\DSC_00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8850" y="1371600"/>
            <a:ext cx="47275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2"/>
          <p:cNvSpPr txBox="1">
            <a:spLocks noChangeArrowheads="1"/>
          </p:cNvSpPr>
          <p:nvPr/>
        </p:nvSpPr>
        <p:spPr bwMode="auto">
          <a:xfrm>
            <a:off x="3143250" y="4686300"/>
            <a:ext cx="3714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pitchFamily="34" charset="0"/>
              </a:rPr>
              <a:t>Overall photography of scenes- all sides of a location, access areas</a:t>
            </a:r>
          </a:p>
        </p:txBody>
      </p:sp>
    </p:spTree>
    <p:extLst>
      <p:ext uri="{BB962C8B-B14F-4D97-AF65-F5344CB8AC3E}">
        <p14:creationId xmlns:p14="http://schemas.microsoft.com/office/powerpoint/2010/main" val="19175478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descr="DSC_004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1314450"/>
            <a:ext cx="6018213"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26591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sharon\Documents\crime scene pics with digital\grow house\class 10 csi 15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143000"/>
            <a:ext cx="4459288" cy="447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9632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DSC_004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0" y="1371600"/>
            <a:ext cx="6191250"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74986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Purpose of this two-day workshop </a:t>
            </a:r>
          </a:p>
        </p:txBody>
      </p:sp>
      <p:sp>
        <p:nvSpPr>
          <p:cNvPr id="3" name="Content Placeholder 2"/>
          <p:cNvSpPr>
            <a:spLocks noGrp="1"/>
          </p:cNvSpPr>
          <p:nvPr>
            <p:ph idx="1"/>
          </p:nvPr>
        </p:nvSpPr>
        <p:spPr/>
        <p:txBody>
          <a:bodyPr>
            <a:normAutofit fontScale="92500" lnSpcReduction="10000"/>
          </a:bodyPr>
          <a:lstStyle/>
          <a:p>
            <a:r>
              <a:rPr lang="en-US" dirty="0"/>
              <a:t>To introduce the many challenges facing coroners, crime scene and law enforcement personnel in documenting crime scenes through photographic techniques and how to overcome these challenges. </a:t>
            </a:r>
          </a:p>
          <a:p>
            <a:r>
              <a:rPr lang="en-US" dirty="0"/>
              <a:t>Scene photography and working in low lit situations will be addressed. Power point lectures and many hands on practicums' will be provided to all those attending in order to achieve these objectives.</a:t>
            </a:r>
          </a:p>
          <a:p>
            <a:endParaRPr lang="en-US" dirty="0"/>
          </a:p>
        </p:txBody>
      </p:sp>
    </p:spTree>
    <p:extLst>
      <p:ext uri="{BB962C8B-B14F-4D97-AF65-F5344CB8AC3E}">
        <p14:creationId xmlns:p14="http://schemas.microsoft.com/office/powerpoint/2010/main" val="33217879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866900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447800"/>
            <a:ext cx="632049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2754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4" descr="88890140"/>
          <p:cNvPicPr>
            <a:picLocks noChangeAspect="1" noChangeArrowheads="1"/>
          </p:cNvPicPr>
          <p:nvPr/>
        </p:nvPicPr>
        <p:blipFill>
          <a:blip r:embed="rId3" cstate="print"/>
          <a:srcRect/>
          <a:stretch>
            <a:fillRect/>
          </a:stretch>
        </p:blipFill>
        <p:spPr bwMode="auto">
          <a:xfrm>
            <a:off x="2590800" y="838200"/>
            <a:ext cx="4419600" cy="2930525"/>
          </a:xfrm>
          <a:prstGeom prst="rect">
            <a:avLst/>
          </a:prstGeom>
          <a:noFill/>
          <a:ln w="9525">
            <a:noFill/>
            <a:miter lim="800000"/>
            <a:headEnd/>
            <a:tailEnd/>
          </a:ln>
        </p:spPr>
      </p:pic>
      <p:sp>
        <p:nvSpPr>
          <p:cNvPr id="4" name="TextBox 3"/>
          <p:cNvSpPr txBox="1"/>
          <p:nvPr/>
        </p:nvSpPr>
        <p:spPr>
          <a:xfrm>
            <a:off x="914400" y="4114800"/>
            <a:ext cx="2286000" cy="523220"/>
          </a:xfrm>
          <a:prstGeom prst="rect">
            <a:avLst/>
          </a:prstGeom>
          <a:noFill/>
        </p:spPr>
        <p:txBody>
          <a:bodyPr wrap="square" rtlCol="0">
            <a:spAutoFit/>
          </a:bodyPr>
          <a:lstStyle/>
          <a:p>
            <a:r>
              <a:rPr lang="en-US" sz="2800" dirty="0"/>
              <a:t>Arson scenes</a:t>
            </a:r>
          </a:p>
        </p:txBody>
      </p:sp>
    </p:spTree>
    <p:extLst>
      <p:ext uri="{BB962C8B-B14F-4D97-AF65-F5344CB8AC3E}">
        <p14:creationId xmlns:p14="http://schemas.microsoft.com/office/powerpoint/2010/main" val="3497492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562" t="13334" r="27000" b="32222"/>
          <a:stretch/>
        </p:blipFill>
        <p:spPr>
          <a:xfrm rot="16200000">
            <a:off x="2951583" y="96418"/>
            <a:ext cx="4002835" cy="5943600"/>
          </a:xfrm>
          <a:prstGeom prst="rect">
            <a:avLst/>
          </a:prstGeom>
        </p:spPr>
      </p:pic>
    </p:spTree>
    <p:extLst>
      <p:ext uri="{BB962C8B-B14F-4D97-AF65-F5344CB8AC3E}">
        <p14:creationId xmlns:p14="http://schemas.microsoft.com/office/powerpoint/2010/main" val="3066158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7" descr="DSC_004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219200"/>
            <a:ext cx="6303963"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16061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SC_0001"/>
          <p:cNvPicPr>
            <a:picLocks noChangeAspect="1" noChangeArrowheads="1"/>
          </p:cNvPicPr>
          <p:nvPr/>
        </p:nvPicPr>
        <p:blipFill>
          <a:blip r:embed="rId3" cstate="print"/>
          <a:srcRect/>
          <a:stretch>
            <a:fillRect/>
          </a:stretch>
        </p:blipFill>
        <p:spPr>
          <a:xfrm>
            <a:off x="1219200" y="762000"/>
            <a:ext cx="6762433" cy="4495800"/>
          </a:xfrm>
          <a:prstGeom prst="rect">
            <a:avLst/>
          </a:prstGeom>
          <a:noFill/>
        </p:spPr>
      </p:pic>
    </p:spTree>
    <p:extLst>
      <p:ext uri="{BB962C8B-B14F-4D97-AF65-F5344CB8AC3E}">
        <p14:creationId xmlns:p14="http://schemas.microsoft.com/office/powerpoint/2010/main" val="11638169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DSC_00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7938" y="457200"/>
            <a:ext cx="2633662"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5" descr="DSC_00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2867025" cy="431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6" descr="DSC_006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0750" y="2749550"/>
            <a:ext cx="24828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34123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52400"/>
            <a:ext cx="4114800" cy="641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0710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SC_0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1000"/>
            <a:ext cx="3810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3" descr="DSC_00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457200"/>
            <a:ext cx="3744913"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flipH="1">
            <a:off x="6964678" y="2949388"/>
            <a:ext cx="335281"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91224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cen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5000" y="1524000"/>
            <a:ext cx="5336241" cy="357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1633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SC_0003"/>
          <p:cNvPicPr>
            <a:picLocks noChangeAspect="1" noChangeArrowheads="1"/>
          </p:cNvPicPr>
          <p:nvPr/>
        </p:nvPicPr>
        <p:blipFill>
          <a:blip r:embed="rId3" cstate="print"/>
          <a:srcRect/>
          <a:stretch>
            <a:fillRect/>
          </a:stretch>
        </p:blipFill>
        <p:spPr>
          <a:xfrm>
            <a:off x="1676400" y="1676400"/>
            <a:ext cx="5960110" cy="3962400"/>
          </a:xfrm>
          <a:prstGeom prst="rect">
            <a:avLst/>
          </a:prstGeom>
          <a:noFill/>
        </p:spPr>
      </p:pic>
    </p:spTree>
    <p:extLst>
      <p:ext uri="{BB962C8B-B14F-4D97-AF65-F5344CB8AC3E}">
        <p14:creationId xmlns:p14="http://schemas.microsoft.com/office/powerpoint/2010/main" val="1004966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 for this workshop</a:t>
            </a:r>
          </a:p>
        </p:txBody>
      </p:sp>
      <p:sp>
        <p:nvSpPr>
          <p:cNvPr id="3" name="Content Placeholder 2"/>
          <p:cNvSpPr>
            <a:spLocks noGrp="1"/>
          </p:cNvSpPr>
          <p:nvPr>
            <p:ph idx="1"/>
          </p:nvPr>
        </p:nvSpPr>
        <p:spPr>
          <a:xfrm>
            <a:off x="457200" y="1295400"/>
            <a:ext cx="8229600" cy="5257800"/>
          </a:xfrm>
        </p:spPr>
        <p:txBody>
          <a:bodyPr>
            <a:normAutofit fontScale="92500" lnSpcReduction="20000"/>
          </a:bodyPr>
          <a:lstStyle/>
          <a:p>
            <a:pPr marL="0" indent="0">
              <a:buNone/>
            </a:pPr>
            <a:r>
              <a:rPr lang="en-US" dirty="0"/>
              <a:t>		</a:t>
            </a:r>
          </a:p>
          <a:p>
            <a:pPr lvl="0"/>
            <a:r>
              <a:rPr lang="en-US" dirty="0"/>
              <a:t>How to work with available light</a:t>
            </a:r>
          </a:p>
          <a:p>
            <a:pPr lvl="0"/>
            <a:r>
              <a:rPr lang="en-US" dirty="0"/>
              <a:t>Camera operations</a:t>
            </a:r>
          </a:p>
          <a:p>
            <a:pPr lvl="0"/>
            <a:r>
              <a:rPr lang="en-US" dirty="0"/>
              <a:t>Crime scene photography to include overall, midrange and close up photographs</a:t>
            </a:r>
          </a:p>
          <a:p>
            <a:pPr lvl="0"/>
            <a:r>
              <a:rPr lang="en-US" dirty="0"/>
              <a:t>Depth of field</a:t>
            </a:r>
          </a:p>
          <a:p>
            <a:pPr lvl="0"/>
            <a:r>
              <a:rPr lang="en-US" dirty="0"/>
              <a:t>Back lighting</a:t>
            </a:r>
          </a:p>
          <a:p>
            <a:pPr lvl="0"/>
            <a:r>
              <a:rPr lang="en-US" dirty="0"/>
              <a:t>Distortion</a:t>
            </a:r>
          </a:p>
          <a:p>
            <a:r>
              <a:rPr lang="en-US" dirty="0"/>
              <a:t>Oblique lighting photography</a:t>
            </a:r>
          </a:p>
          <a:p>
            <a:pPr lvl="0"/>
            <a:r>
              <a:rPr lang="en-US" dirty="0"/>
              <a:t>Night photography</a:t>
            </a:r>
          </a:p>
          <a:p>
            <a:pPr lvl="0"/>
            <a:r>
              <a:rPr lang="en-US" dirty="0"/>
              <a:t>Painting with light</a:t>
            </a:r>
          </a:p>
          <a:p>
            <a:pPr marL="0" indent="0">
              <a:buNone/>
            </a:pPr>
            <a:endParaRPr lang="en-US" dirty="0"/>
          </a:p>
        </p:txBody>
      </p:sp>
    </p:spTree>
    <p:extLst>
      <p:ext uri="{BB962C8B-B14F-4D97-AF65-F5344CB8AC3E}">
        <p14:creationId xmlns:p14="http://schemas.microsoft.com/office/powerpoint/2010/main" val="8790477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DSC_008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943100"/>
            <a:ext cx="22860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3" descr="DSC_00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950" y="1085850"/>
            <a:ext cx="22860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13069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dissolve">
                                      <p:cBhvr>
                                        <p:cTn id="7" dur="2000"/>
                                        <p:tgtEl>
                                          <p:spTgt spid="256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Content Placeholder 2"/>
          <p:cNvSpPr>
            <a:spLocks noGrp="1"/>
          </p:cNvSpPr>
          <p:nvPr>
            <p:ph idx="4294967295"/>
          </p:nvPr>
        </p:nvSpPr>
        <p:spPr>
          <a:xfrm>
            <a:off x="914400" y="1219200"/>
            <a:ext cx="8229600" cy="4525963"/>
          </a:xfrm>
        </p:spPr>
        <p:txBody>
          <a:bodyPr/>
          <a:lstStyle/>
          <a:p>
            <a:pPr marL="0" indent="0">
              <a:buNone/>
            </a:pPr>
            <a:r>
              <a:rPr lang="en-US" altLang="en-US" dirty="0"/>
              <a:t>Midrange or evidence establishing. Used to depict where items are on crime scenes but the details of those objects is not known yet.</a:t>
            </a:r>
          </a:p>
        </p:txBody>
      </p:sp>
    </p:spTree>
    <p:extLst>
      <p:ext uri="{BB962C8B-B14F-4D97-AF65-F5344CB8AC3E}">
        <p14:creationId xmlns:p14="http://schemas.microsoft.com/office/powerpoint/2010/main" val="2286807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DSC_0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050" y="1085850"/>
            <a:ext cx="34385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5" descr="DSC_005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4950" y="2114550"/>
            <a:ext cx="2286000" cy="343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1"/>
          <p:cNvSpPr txBox="1">
            <a:spLocks noChangeArrowheads="1"/>
          </p:cNvSpPr>
          <p:nvPr/>
        </p:nvSpPr>
        <p:spPr bwMode="auto">
          <a:xfrm>
            <a:off x="2000250" y="3833813"/>
            <a:ext cx="2686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800">
                <a:latin typeface="Arial" pitchFamily="34" charset="0"/>
              </a:rPr>
              <a:t>Midrange photography</a:t>
            </a:r>
          </a:p>
        </p:txBody>
      </p:sp>
    </p:spTree>
    <p:extLst>
      <p:ext uri="{BB962C8B-B14F-4D97-AF65-F5344CB8AC3E}">
        <p14:creationId xmlns:p14="http://schemas.microsoft.com/office/powerpoint/2010/main" val="29540297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SC_00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1371600"/>
            <a:ext cx="6057900" cy="402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02229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7374" t="26667" r="28536" b="26667"/>
          <a:stretch/>
        </p:blipFill>
        <p:spPr>
          <a:xfrm>
            <a:off x="1523999" y="990600"/>
            <a:ext cx="5943601" cy="3962400"/>
          </a:xfrm>
          <a:prstGeom prst="rect">
            <a:avLst/>
          </a:prstGeom>
        </p:spPr>
      </p:pic>
      <p:sp>
        <p:nvSpPr>
          <p:cNvPr id="3" name="TextBox 2"/>
          <p:cNvSpPr txBox="1"/>
          <p:nvPr/>
        </p:nvSpPr>
        <p:spPr>
          <a:xfrm>
            <a:off x="2667000" y="304800"/>
            <a:ext cx="3657600" cy="461665"/>
          </a:xfrm>
          <a:prstGeom prst="rect">
            <a:avLst/>
          </a:prstGeom>
          <a:noFill/>
        </p:spPr>
        <p:txBody>
          <a:bodyPr wrap="square" rtlCol="0">
            <a:spAutoFit/>
          </a:bodyPr>
          <a:lstStyle/>
          <a:p>
            <a:r>
              <a:rPr lang="en-US" sz="2400" dirty="0"/>
              <a:t>Pharmaceuticals</a:t>
            </a:r>
          </a:p>
        </p:txBody>
      </p:sp>
    </p:spTree>
    <p:extLst>
      <p:ext uri="{BB962C8B-B14F-4D97-AF65-F5344CB8AC3E}">
        <p14:creationId xmlns:p14="http://schemas.microsoft.com/office/powerpoint/2010/main" val="943498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95400" y="1524000"/>
            <a:ext cx="6084170" cy="3883041"/>
          </a:xfrm>
          <a:prstGeom prst="rect">
            <a:avLst/>
          </a:prstGeom>
        </p:spPr>
      </p:pic>
    </p:spTree>
    <p:extLst>
      <p:ext uri="{BB962C8B-B14F-4D97-AF65-F5344CB8AC3E}">
        <p14:creationId xmlns:p14="http://schemas.microsoft.com/office/powerpoint/2010/main" val="38764581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taiwan and other vacation places 419"/>
          <p:cNvPicPr>
            <a:picLocks noChangeAspect="1" noChangeArrowheads="1"/>
          </p:cNvPicPr>
          <p:nvPr/>
        </p:nvPicPr>
        <p:blipFill>
          <a:blip r:embed="rId2" cstate="print"/>
          <a:srcRect/>
          <a:stretch>
            <a:fillRect/>
          </a:stretch>
        </p:blipFill>
        <p:spPr bwMode="auto">
          <a:xfrm>
            <a:off x="2057400" y="990600"/>
            <a:ext cx="5384800" cy="4038600"/>
          </a:xfrm>
          <a:prstGeom prst="rect">
            <a:avLst/>
          </a:prstGeom>
          <a:noFill/>
          <a:ln w="9525">
            <a:noFill/>
            <a:miter lim="800000"/>
            <a:headEnd/>
            <a:tailEnd/>
          </a:ln>
        </p:spPr>
      </p:pic>
    </p:spTree>
    <p:extLst>
      <p:ext uri="{BB962C8B-B14F-4D97-AF65-F5344CB8AC3E}">
        <p14:creationId xmlns:p14="http://schemas.microsoft.com/office/powerpoint/2010/main" val="2346224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DSC_0034"/>
          <p:cNvPicPr>
            <a:picLocks noGrp="1" noChangeAspect="1" noChangeArrowheads="1"/>
          </p:cNvPicPr>
          <p:nvPr>
            <p:ph type="title" idx="4294967295"/>
          </p:nvPr>
        </p:nvPicPr>
        <p:blipFill>
          <a:blip r:embed="rId3">
            <a:extLst>
              <a:ext uri="{28A0092B-C50C-407E-A947-70E740481C1C}">
                <a14:useLocalDpi xmlns:a14="http://schemas.microsoft.com/office/drawing/2010/main" val="0"/>
              </a:ext>
            </a:extLst>
          </a:blip>
          <a:srcRect/>
          <a:stretch>
            <a:fillRect/>
          </a:stretch>
        </p:blipFill>
        <p:spPr>
          <a:xfrm>
            <a:off x="2057400" y="1828800"/>
            <a:ext cx="5330825" cy="3543300"/>
          </a:xfrm>
        </p:spPr>
      </p:pic>
    </p:spTree>
    <p:extLst>
      <p:ext uri="{BB962C8B-B14F-4D97-AF65-F5344CB8AC3E}">
        <p14:creationId xmlns:p14="http://schemas.microsoft.com/office/powerpoint/2010/main" val="500810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DSC_0057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1314450"/>
            <a:ext cx="5829300"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311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SC_006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744663"/>
            <a:ext cx="5715000" cy="379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63662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229600" cy="1143000"/>
          </a:xfrm>
        </p:spPr>
        <p:txBody>
          <a:bodyPr>
            <a:normAutofit fontScale="90000"/>
          </a:bodyPr>
          <a:lstStyle/>
          <a:p>
            <a:r>
              <a:rPr lang="en-US" b="1" dirty="0"/>
              <a:t>Schedule </a:t>
            </a:r>
            <a:br>
              <a:rPr lang="en-US" b="1" dirty="0"/>
            </a:br>
            <a:r>
              <a:rPr lang="en-US" dirty="0"/>
              <a:t>Day One </a:t>
            </a:r>
            <a:br>
              <a:rPr lang="en-US" dirty="0"/>
            </a:br>
            <a:r>
              <a:rPr lang="en-US" dirty="0"/>
              <a:t>February 8, 2018</a:t>
            </a:r>
            <a:br>
              <a:rPr lang="en-US" dirty="0"/>
            </a:br>
            <a:r>
              <a:rPr lang="en-US" dirty="0"/>
              <a:t>8:00 AM- 5:00 PM</a:t>
            </a:r>
          </a:p>
        </p:txBody>
      </p:sp>
      <p:sp>
        <p:nvSpPr>
          <p:cNvPr id="3" name="Content Placeholder 2"/>
          <p:cNvSpPr>
            <a:spLocks noGrp="1"/>
          </p:cNvSpPr>
          <p:nvPr>
            <p:ph idx="1"/>
          </p:nvPr>
        </p:nvSpPr>
        <p:spPr>
          <a:xfrm>
            <a:off x="457200" y="3276600"/>
            <a:ext cx="8229600" cy="2760423"/>
          </a:xfrm>
        </p:spPr>
        <p:txBody>
          <a:bodyPr>
            <a:normAutofit lnSpcReduction="10000"/>
          </a:bodyPr>
          <a:lstStyle/>
          <a:p>
            <a:r>
              <a:rPr lang="en-US" dirty="0"/>
              <a:t>Documenting crime scenes with photography</a:t>
            </a:r>
          </a:p>
          <a:p>
            <a:r>
              <a:rPr lang="en-US" dirty="0"/>
              <a:t>Standard Operating Procedures and Admissibility of photographs into court</a:t>
            </a:r>
          </a:p>
          <a:p>
            <a:r>
              <a:rPr lang="en-US" dirty="0"/>
              <a:t>How to work with available light</a:t>
            </a:r>
          </a:p>
          <a:p>
            <a:r>
              <a:rPr lang="en-US" dirty="0"/>
              <a:t>Camera settings</a:t>
            </a:r>
          </a:p>
          <a:p>
            <a:endParaRPr lang="en-US" dirty="0"/>
          </a:p>
          <a:p>
            <a:endParaRPr lang="en-US" dirty="0"/>
          </a:p>
        </p:txBody>
      </p:sp>
    </p:spTree>
    <p:extLst>
      <p:ext uri="{BB962C8B-B14F-4D97-AF65-F5344CB8AC3E}">
        <p14:creationId xmlns:p14="http://schemas.microsoft.com/office/powerpoint/2010/main" val="15068385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DSC_00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657350"/>
            <a:ext cx="6057900" cy="402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79454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129800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150" y="1428750"/>
            <a:ext cx="620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579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DSC_002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313" y="1314450"/>
            <a:ext cx="6191250" cy="411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5992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916302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657350"/>
            <a:ext cx="620395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Box 2"/>
          <p:cNvSpPr txBox="1">
            <a:spLocks noChangeArrowheads="1"/>
          </p:cNvSpPr>
          <p:nvPr/>
        </p:nvSpPr>
        <p:spPr bwMode="auto">
          <a:xfrm>
            <a:off x="2971800" y="1143000"/>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400">
                <a:latin typeface="Arial" pitchFamily="34" charset="0"/>
              </a:rPr>
              <a:t>Aerial photography</a:t>
            </a:r>
          </a:p>
        </p:txBody>
      </p:sp>
    </p:spTree>
    <p:extLst>
      <p:ext uri="{BB962C8B-B14F-4D97-AF65-F5344CB8AC3E}">
        <p14:creationId xmlns:p14="http://schemas.microsoft.com/office/powerpoint/2010/main" val="583393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1" name="Picture 5" descr="victiedto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124200"/>
            <a:ext cx="4724400"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Picture 7" descr="916302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4114800" cy="303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54901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34823"/>
                                        </p:tgtEl>
                                        <p:attrNameLst>
                                          <p:attrName>style.visibility</p:attrName>
                                        </p:attrNameLst>
                                      </p:cBhvr>
                                      <p:to>
                                        <p:strVal val="visible"/>
                                      </p:to>
                                    </p:set>
                                    <p:animEffect transition="in" filter="dissolve">
                                      <p:cBhvr>
                                        <p:cTn id="7" dur="500"/>
                                        <p:tgtEl>
                                          <p:spTgt spid="34823"/>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4821"/>
                                        </p:tgtEl>
                                        <p:attrNameLst>
                                          <p:attrName>style.visibility</p:attrName>
                                        </p:attrNameLst>
                                      </p:cBhvr>
                                      <p:to>
                                        <p:strVal val="visible"/>
                                      </p:to>
                                    </p:set>
                                    <p:animEffect transition="in" filter="dissolve">
                                      <p:cBhvr>
                                        <p:cTn id="11" dur="500"/>
                                        <p:tgtEl>
                                          <p:spTgt spid="34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p:cNvSpPr>
            <a:spLocks noGrp="1"/>
          </p:cNvSpPr>
          <p:nvPr>
            <p:ph idx="4294967295"/>
          </p:nvPr>
        </p:nvSpPr>
        <p:spPr>
          <a:xfrm>
            <a:off x="1600200" y="762000"/>
            <a:ext cx="6172200" cy="3394075"/>
          </a:xfrm>
        </p:spPr>
        <p:txBody>
          <a:bodyPr/>
          <a:lstStyle/>
          <a:p>
            <a:pPr marL="0" indent="0">
              <a:buFont typeface="Arial" pitchFamily="34" charset="0"/>
              <a:buNone/>
            </a:pPr>
            <a:endParaRPr lang="en-US" altLang="en-US" dirty="0"/>
          </a:p>
          <a:p>
            <a:pPr marL="0" indent="0">
              <a:buFont typeface="Arial" pitchFamily="34" charset="0"/>
              <a:buNone/>
            </a:pPr>
            <a:endParaRPr lang="en-US" altLang="en-US" dirty="0"/>
          </a:p>
          <a:p>
            <a:pPr marL="0" indent="0">
              <a:buFont typeface="Arial" pitchFamily="34" charset="0"/>
              <a:buNone/>
            </a:pPr>
            <a:r>
              <a:rPr lang="en-US" altLang="en-US" dirty="0"/>
              <a:t>	</a:t>
            </a:r>
            <a:r>
              <a:rPr lang="en-US" altLang="en-US" sz="4000" dirty="0"/>
              <a:t>Close up photography- used to depict specific evidence on the scene.</a:t>
            </a:r>
          </a:p>
        </p:txBody>
      </p:sp>
    </p:spTree>
    <p:extLst>
      <p:ext uri="{BB962C8B-B14F-4D97-AF65-F5344CB8AC3E}">
        <p14:creationId xmlns:p14="http://schemas.microsoft.com/office/powerpoint/2010/main" val="20602747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0" y="533400"/>
            <a:ext cx="8229600" cy="6096000"/>
          </a:xfrm>
        </p:spPr>
        <p:txBody>
          <a:bodyPr>
            <a:normAutofit fontScale="92500"/>
          </a:bodyPr>
          <a:lstStyle/>
          <a:p>
            <a:pPr>
              <a:buFontTx/>
              <a:buNone/>
              <a:defRPr/>
            </a:pPr>
            <a:r>
              <a:rPr lang="en-US" dirty="0"/>
              <a:t>Close up photographs depicting injuries and weapons lying near the body are also necessary. After the body is removed from the scene, the surface beneath the body should be photographed. As items of physical evidence are discovered, they are photographed to show their position and location relative to the entire scene. Close up photographs should then be taken to record the details of the object itself. When the size of an item is important, a ruler or other measuring scale may be placed near the object and included in the photograph as a point of reference.</a:t>
            </a:r>
          </a:p>
          <a:p>
            <a:pPr>
              <a:defRPr/>
            </a:pPr>
            <a:endParaRPr lang="en-US" dirty="0"/>
          </a:p>
          <a:p>
            <a:pPr>
              <a:defRPr/>
            </a:pPr>
            <a:endParaRPr lang="en-US" dirty="0"/>
          </a:p>
          <a:p>
            <a:pPr>
              <a:defRPr/>
            </a:pPr>
            <a:endParaRPr lang="en-US" dirty="0"/>
          </a:p>
        </p:txBody>
      </p:sp>
    </p:spTree>
    <p:extLst>
      <p:ext uri="{BB962C8B-B14F-4D97-AF65-F5344CB8AC3E}">
        <p14:creationId xmlns:p14="http://schemas.microsoft.com/office/powerpoint/2010/main" val="30541888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DSC_00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0" y="1314450"/>
            <a:ext cx="2686050" cy="404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85150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2680" t="20000" r="31307" b="26667"/>
          <a:stretch/>
        </p:blipFill>
        <p:spPr>
          <a:xfrm rot="16200000">
            <a:off x="3048000" y="381000"/>
            <a:ext cx="3657600" cy="5486400"/>
          </a:xfrm>
          <a:prstGeom prst="rect">
            <a:avLst/>
          </a:prstGeom>
        </p:spPr>
      </p:pic>
    </p:spTree>
    <p:extLst>
      <p:ext uri="{BB962C8B-B14F-4D97-AF65-F5344CB8AC3E}">
        <p14:creationId xmlns:p14="http://schemas.microsoft.com/office/powerpoint/2010/main" val="9436438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SC_00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5900" y="1517650"/>
            <a:ext cx="64008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41440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819400"/>
            <a:ext cx="8229600" cy="4525963"/>
          </a:xfrm>
        </p:spPr>
        <p:txBody>
          <a:bodyPr/>
          <a:lstStyle/>
          <a:p>
            <a:pPr lvl="0"/>
            <a:r>
              <a:rPr lang="en-US" dirty="0"/>
              <a:t>Impression/ evidence photography</a:t>
            </a:r>
          </a:p>
          <a:p>
            <a:pPr lvl="0"/>
            <a:r>
              <a:rPr lang="en-US" dirty="0"/>
              <a:t>Oblique lighting (impression evidence)</a:t>
            </a:r>
          </a:p>
          <a:p>
            <a:r>
              <a:rPr lang="en-US" dirty="0"/>
              <a:t>Photographic techniques including backlighting and depth of field</a:t>
            </a:r>
          </a:p>
          <a:p>
            <a:pPr lvl="0"/>
            <a:r>
              <a:rPr lang="en-US" dirty="0"/>
              <a:t>Night scene photography</a:t>
            </a:r>
          </a:p>
          <a:p>
            <a:pPr lvl="0"/>
            <a:r>
              <a:rPr lang="en-US" dirty="0"/>
              <a:t>Painting with light</a:t>
            </a:r>
          </a:p>
          <a:p>
            <a:pPr marL="0" indent="0">
              <a:buNone/>
            </a:pPr>
            <a:r>
              <a:rPr lang="en-US" dirty="0"/>
              <a:t> </a:t>
            </a:r>
          </a:p>
          <a:p>
            <a:endParaRPr lang="en-US" dirty="0"/>
          </a:p>
        </p:txBody>
      </p:sp>
      <p:sp>
        <p:nvSpPr>
          <p:cNvPr id="4" name="Title 1"/>
          <p:cNvSpPr>
            <a:spLocks noGrp="1"/>
          </p:cNvSpPr>
          <p:nvPr>
            <p:ph type="title"/>
          </p:nvPr>
        </p:nvSpPr>
        <p:spPr>
          <a:xfrm>
            <a:off x="457200" y="274638"/>
            <a:ext cx="8229600" cy="1935162"/>
          </a:xfrm>
        </p:spPr>
        <p:txBody>
          <a:bodyPr>
            <a:normAutofit fontScale="90000"/>
          </a:bodyPr>
          <a:lstStyle/>
          <a:p>
            <a:r>
              <a:rPr lang="en-US" b="1" dirty="0"/>
              <a:t>Schedule </a:t>
            </a:r>
            <a:br>
              <a:rPr lang="en-US" b="1" dirty="0"/>
            </a:br>
            <a:r>
              <a:rPr lang="en-US" dirty="0"/>
              <a:t>Day Two </a:t>
            </a:r>
            <a:br>
              <a:rPr lang="en-US" dirty="0"/>
            </a:br>
            <a:r>
              <a:rPr lang="en-US" dirty="0"/>
              <a:t>February 9, 2018, 12:00 PM- 9:00 PM Advanced photographic techniques</a:t>
            </a:r>
          </a:p>
        </p:txBody>
      </p:sp>
    </p:spTree>
    <p:extLst>
      <p:ext uri="{BB962C8B-B14F-4D97-AF65-F5344CB8AC3E}">
        <p14:creationId xmlns:p14="http://schemas.microsoft.com/office/powerpoint/2010/main" val="2209498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1485900" y="2571750"/>
            <a:ext cx="6172200" cy="857250"/>
          </a:xfrm>
        </p:spPr>
        <p:txBody>
          <a:bodyPr/>
          <a:lstStyle/>
          <a:p>
            <a:r>
              <a:rPr lang="en-US" altLang="en-US"/>
              <a:t>Injury documentation</a:t>
            </a:r>
          </a:p>
        </p:txBody>
      </p:sp>
    </p:spTree>
    <p:extLst>
      <p:ext uri="{BB962C8B-B14F-4D97-AF65-F5344CB8AC3E}">
        <p14:creationId xmlns:p14="http://schemas.microsoft.com/office/powerpoint/2010/main" val="1845162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2286000" y="457200"/>
            <a:ext cx="3638550" cy="857250"/>
          </a:xfrm>
        </p:spPr>
        <p:txBody>
          <a:bodyPr/>
          <a:lstStyle/>
          <a:p>
            <a:r>
              <a:rPr lang="en-US" altLang="en-US"/>
              <a:t>Evidence</a:t>
            </a:r>
          </a:p>
        </p:txBody>
      </p:sp>
    </p:spTree>
    <p:extLst>
      <p:ext uri="{BB962C8B-B14F-4D97-AF65-F5344CB8AC3E}">
        <p14:creationId xmlns:p14="http://schemas.microsoft.com/office/powerpoint/2010/main" val="16718304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545700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250" y="1600200"/>
            <a:ext cx="542925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0101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1650" y="1308100"/>
            <a:ext cx="1951038" cy="19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2100" y="1085850"/>
            <a:ext cx="2228850" cy="163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4813" y="3543300"/>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5688" y="3200400"/>
            <a:ext cx="2443162" cy="248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715986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2680" t="20000" r="31307" b="26667"/>
          <a:stretch/>
        </p:blipFill>
        <p:spPr>
          <a:xfrm rot="16200000">
            <a:off x="3048000" y="381000"/>
            <a:ext cx="3657600" cy="5486400"/>
          </a:xfrm>
          <a:prstGeom prst="rect">
            <a:avLst/>
          </a:prstGeom>
        </p:spPr>
      </p:pic>
    </p:spTree>
    <p:extLst>
      <p:ext uri="{BB962C8B-B14F-4D97-AF65-F5344CB8AC3E}">
        <p14:creationId xmlns:p14="http://schemas.microsoft.com/office/powerpoint/2010/main" val="28122528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192500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6300" y="1028700"/>
            <a:ext cx="30988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3" descr="192501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514600"/>
            <a:ext cx="30988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4" descr="192501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9150" y="3771900"/>
            <a:ext cx="3098800" cy="20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21326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97282"/>
                                        </p:tgtEl>
                                        <p:attrNameLst>
                                          <p:attrName>style.visibility</p:attrName>
                                        </p:attrNameLst>
                                      </p:cBhvr>
                                      <p:to>
                                        <p:strVal val="visible"/>
                                      </p:to>
                                    </p:set>
                                    <p:animEffect transition="in" filter="dissolve">
                                      <p:cBhvr>
                                        <p:cTn id="7" dur="2000"/>
                                        <p:tgtEl>
                                          <p:spTgt spid="972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97283"/>
                                        </p:tgtEl>
                                        <p:attrNameLst>
                                          <p:attrName>style.visibility</p:attrName>
                                        </p:attrNameLst>
                                      </p:cBhvr>
                                      <p:to>
                                        <p:strVal val="visible"/>
                                      </p:to>
                                    </p:set>
                                    <p:animEffect transition="in" filter="dissolve">
                                      <p:cBhvr>
                                        <p:cTn id="12" dur="2000"/>
                                        <p:tgtEl>
                                          <p:spTgt spid="9728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97284"/>
                                        </p:tgtEl>
                                        <p:attrNameLst>
                                          <p:attrName>style.visibility</p:attrName>
                                        </p:attrNameLst>
                                      </p:cBhvr>
                                      <p:to>
                                        <p:strVal val="visible"/>
                                      </p:to>
                                    </p:set>
                                    <p:animEffect transition="in" filter="dissolve">
                                      <p:cBhvr>
                                        <p:cTn id="17" dur="2000"/>
                                        <p:tgtEl>
                                          <p:spTgt spid="97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scan00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6100" y="1257300"/>
            <a:ext cx="295433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775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sharon2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1771650"/>
            <a:ext cx="6267450"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509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gun in h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485900"/>
            <a:ext cx="5715000"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6553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6400" y="481642"/>
            <a:ext cx="5782225" cy="4130160"/>
          </a:xfrm>
          <a:prstGeom prst="rect">
            <a:avLst/>
          </a:prstGeom>
        </p:spPr>
      </p:pic>
      <p:sp>
        <p:nvSpPr>
          <p:cNvPr id="3" name="TextBox 2"/>
          <p:cNvSpPr txBox="1"/>
          <p:nvPr/>
        </p:nvSpPr>
        <p:spPr>
          <a:xfrm>
            <a:off x="2209800" y="5105400"/>
            <a:ext cx="4572000" cy="523220"/>
          </a:xfrm>
          <a:prstGeom prst="rect">
            <a:avLst/>
          </a:prstGeom>
          <a:noFill/>
        </p:spPr>
        <p:txBody>
          <a:bodyPr wrap="square" rtlCol="0">
            <a:spAutoFit/>
          </a:bodyPr>
          <a:lstStyle/>
          <a:p>
            <a:endParaRPr lang="en-US" sz="2800" dirty="0"/>
          </a:p>
        </p:txBody>
      </p:sp>
    </p:spTree>
    <p:extLst>
      <p:ext uri="{BB962C8B-B14F-4D97-AF65-F5344CB8AC3E}">
        <p14:creationId xmlns:p14="http://schemas.microsoft.com/office/powerpoint/2010/main" val="36192596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514600"/>
            <a:ext cx="8229600" cy="1143000"/>
          </a:xfrm>
        </p:spPr>
        <p:txBody>
          <a:bodyPr/>
          <a:lstStyle/>
          <a:p>
            <a:r>
              <a:rPr lang="en-US" dirty="0"/>
              <a:t>Day One</a:t>
            </a:r>
          </a:p>
        </p:txBody>
      </p:sp>
      <p:pic>
        <p:nvPicPr>
          <p:cNvPr id="4" name="Picture 3">
            <a:extLst>
              <a:ext uri="{FF2B5EF4-FFF2-40B4-BE49-F238E27FC236}">
                <a16:creationId xmlns:a16="http://schemas.microsoft.com/office/drawing/2014/main" xmlns="" id="{E6220EBD-B443-4AB2-B3E7-B64014B748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 y="241300"/>
            <a:ext cx="2333625" cy="3111500"/>
          </a:xfrm>
          <a:prstGeom prst="rect">
            <a:avLst/>
          </a:prstGeom>
        </p:spPr>
      </p:pic>
    </p:spTree>
    <p:extLst>
      <p:ext uri="{BB962C8B-B14F-4D97-AF65-F5344CB8AC3E}">
        <p14:creationId xmlns:p14="http://schemas.microsoft.com/office/powerpoint/2010/main" val="143099588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545701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714500"/>
            <a:ext cx="5943600" cy="394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34834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4" descr="7-11-2006-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028700"/>
            <a:ext cx="3741738" cy="474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45067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5" descr="animal activi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485900"/>
            <a:ext cx="4972050" cy="373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9535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evergladesscene002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1650" y="1828800"/>
            <a:ext cx="5543550" cy="368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37261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 what is wrong with these?</a:t>
            </a:r>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42068178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7288" y="1166813"/>
            <a:ext cx="6827837"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55646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4650" y="1246188"/>
            <a:ext cx="5853113" cy="436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515004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394689"/>
            <a:ext cx="6477000" cy="43460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564202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7863" y="1414463"/>
            <a:ext cx="2706687" cy="402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960501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04534"/>
            <a:ext cx="5324475" cy="3529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0227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608138" y="347663"/>
            <a:ext cx="6400800" cy="1506537"/>
          </a:xfrm>
        </p:spPr>
        <p:txBody>
          <a:bodyPr/>
          <a:lstStyle/>
          <a:p>
            <a:r>
              <a:rPr lang="en-US" altLang="en-US"/>
              <a:t>The Value of Crime Scene Photography</a:t>
            </a:r>
          </a:p>
        </p:txBody>
      </p:sp>
      <p:sp>
        <p:nvSpPr>
          <p:cNvPr id="20483" name="Rectangle 3"/>
          <p:cNvSpPr>
            <a:spLocks noGrp="1" noChangeArrowheads="1"/>
          </p:cNvSpPr>
          <p:nvPr>
            <p:ph idx="1"/>
          </p:nvPr>
        </p:nvSpPr>
        <p:spPr>
          <a:xfrm>
            <a:off x="1447800" y="2319338"/>
            <a:ext cx="6400800" cy="3616325"/>
          </a:xfrm>
        </p:spPr>
        <p:txBody>
          <a:bodyPr/>
          <a:lstStyle/>
          <a:p>
            <a:r>
              <a:rPr lang="en-US" altLang="en-US"/>
              <a:t>Photography is a valuable tool for recording crime scenes &amp; explaining evidence to others</a:t>
            </a:r>
          </a:p>
          <a:p>
            <a:r>
              <a:rPr lang="en-US" altLang="en-US"/>
              <a:t>Photos communicate more about crimes scenes &amp; the appearance of evidence than a written report.</a:t>
            </a:r>
          </a:p>
        </p:txBody>
      </p:sp>
      <p:sp>
        <p:nvSpPr>
          <p:cNvPr id="5" name="Footer Placeholder 4"/>
          <p:cNvSpPr>
            <a:spLocks noGrp="1"/>
          </p:cNvSpPr>
          <p:nvPr>
            <p:ph type="ftr" sz="quarter" idx="11"/>
          </p:nvPr>
        </p:nvSpPr>
        <p:spPr/>
        <p:txBody>
          <a:bodyPr/>
          <a:lstStyle/>
          <a:p>
            <a:pPr>
              <a:defRPr/>
            </a:pPr>
            <a:r>
              <a:rPr lang="en-US"/>
              <a:t>Crime Scene Photography</a:t>
            </a:r>
          </a:p>
        </p:txBody>
      </p:sp>
    </p:spTree>
    <p:extLst>
      <p:ext uri="{BB962C8B-B14F-4D97-AF65-F5344CB8AC3E}">
        <p14:creationId xmlns:p14="http://schemas.microsoft.com/office/powerpoint/2010/main" val="14155598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81163" y="1066800"/>
            <a:ext cx="5781675" cy="3571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44875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513" y="1169988"/>
            <a:ext cx="6022975" cy="451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89483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914400"/>
            <a:ext cx="6076950" cy="3646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97076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7907394" cy="3700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561900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a:t>A quick note on photography…</a:t>
            </a:r>
            <a:br>
              <a:rPr lang="en-US" dirty="0"/>
            </a:br>
            <a:r>
              <a:rPr lang="en-US" dirty="0"/>
              <a:t>Admissibility of photographs in court</a:t>
            </a:r>
          </a:p>
        </p:txBody>
      </p:sp>
      <p:sp>
        <p:nvSpPr>
          <p:cNvPr id="3" name="Content Placeholder 2"/>
          <p:cNvSpPr>
            <a:spLocks noGrp="1"/>
          </p:cNvSpPr>
          <p:nvPr>
            <p:ph idx="1"/>
          </p:nvPr>
        </p:nvSpPr>
        <p:spPr/>
        <p:txBody>
          <a:bodyPr rtlCol="0">
            <a:normAutofit/>
          </a:bodyPr>
          <a:lstStyle/>
          <a:p>
            <a:pPr eaLnBrk="1" fontAlgn="auto" hangingPunct="1">
              <a:spcAft>
                <a:spcPts val="0"/>
              </a:spcAft>
              <a:defRPr/>
            </a:pPr>
            <a:r>
              <a:rPr lang="en-US" dirty="0"/>
              <a:t>3 points of qualification:</a:t>
            </a:r>
          </a:p>
          <a:p>
            <a:pPr lvl="1" eaLnBrk="1" fontAlgn="auto" hangingPunct="1">
              <a:spcAft>
                <a:spcPts val="0"/>
              </a:spcAft>
              <a:defRPr/>
            </a:pPr>
            <a:r>
              <a:rPr lang="en-US" dirty="0"/>
              <a:t>Object pictured must be material or relevant to point in issue</a:t>
            </a:r>
          </a:p>
          <a:p>
            <a:pPr lvl="1" eaLnBrk="1" fontAlgn="auto" hangingPunct="1">
              <a:spcAft>
                <a:spcPts val="0"/>
              </a:spcAft>
              <a:defRPr/>
            </a:pPr>
            <a:r>
              <a:rPr lang="en-US" dirty="0"/>
              <a:t>Content of photograph must not appeal to emotions or tend to prejudice court or jury</a:t>
            </a:r>
          </a:p>
          <a:p>
            <a:pPr lvl="1" eaLnBrk="1" fontAlgn="auto" hangingPunct="1">
              <a:spcAft>
                <a:spcPts val="0"/>
              </a:spcAft>
              <a:defRPr/>
            </a:pPr>
            <a:r>
              <a:rPr lang="en-US" dirty="0"/>
              <a:t>Photograph must be free from distortion &amp; not misrepresent the scene or object it purports to reproduce</a:t>
            </a:r>
          </a:p>
          <a:p>
            <a:pPr marL="0" indent="0" eaLnBrk="1" fontAlgn="auto" hangingPunct="1">
              <a:spcAft>
                <a:spcPts val="0"/>
              </a:spcAft>
              <a:buFont typeface="Arial" panose="020B0604020202020204" pitchFamily="34" charset="0"/>
              <a:buNone/>
              <a:defRPr/>
            </a:pPr>
            <a:endParaRPr lang="en-US" dirty="0"/>
          </a:p>
        </p:txBody>
      </p:sp>
    </p:spTree>
    <p:extLst>
      <p:ext uri="{BB962C8B-B14F-4D97-AF65-F5344CB8AC3E}">
        <p14:creationId xmlns:p14="http://schemas.microsoft.com/office/powerpoint/2010/main" val="38579208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1"/>
          <p:cNvSpPr>
            <a:spLocks noChangeArrowheads="1"/>
          </p:cNvSpPr>
          <p:nvPr/>
        </p:nvSpPr>
        <p:spPr bwMode="auto">
          <a:xfrm>
            <a:off x="533400" y="990600"/>
            <a:ext cx="8077200" cy="408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pPr>
            <a:r>
              <a:rPr lang="en-US" sz="3600">
                <a:latin typeface="Calibri" panose="020F0502020204030204" pitchFamily="34" charset="0"/>
              </a:rPr>
              <a:t>The first 2 points of qualification are not the crime scene photographer’s responsibility</a:t>
            </a:r>
          </a:p>
          <a:p>
            <a:pPr eaLnBrk="1" hangingPunct="1">
              <a:lnSpc>
                <a:spcPct val="90000"/>
              </a:lnSpc>
            </a:pPr>
            <a:r>
              <a:rPr lang="en-US" sz="3600">
                <a:latin typeface="Calibri" panose="020F0502020204030204" pitchFamily="34" charset="0"/>
              </a:rPr>
              <a:t>The 3</a:t>
            </a:r>
            <a:r>
              <a:rPr lang="en-US" sz="3600" baseline="30000">
                <a:latin typeface="Calibri" panose="020F0502020204030204" pitchFamily="34" charset="0"/>
              </a:rPr>
              <a:t>rd</a:t>
            </a:r>
            <a:r>
              <a:rPr lang="en-US" sz="3600">
                <a:latin typeface="Calibri" panose="020F0502020204030204" pitchFamily="34" charset="0"/>
              </a:rPr>
              <a:t> point relates directly to the crime scene photographer</a:t>
            </a:r>
          </a:p>
          <a:p>
            <a:pPr lvl="1" eaLnBrk="1" hangingPunct="1">
              <a:lnSpc>
                <a:spcPct val="90000"/>
              </a:lnSpc>
            </a:pPr>
            <a:r>
              <a:rPr lang="en-US" sz="3600">
                <a:latin typeface="Calibri" panose="020F0502020204030204" pitchFamily="34" charset="0"/>
              </a:rPr>
              <a:t>All crime scene photos must be true &amp; accurate representations of the crime scene or evidence</a:t>
            </a:r>
          </a:p>
        </p:txBody>
      </p:sp>
    </p:spTree>
    <p:extLst>
      <p:ext uri="{BB962C8B-B14F-4D97-AF65-F5344CB8AC3E}">
        <p14:creationId xmlns:p14="http://schemas.microsoft.com/office/powerpoint/2010/main" val="26884681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0" y="1219200"/>
            <a:ext cx="8229600" cy="4525963"/>
          </a:xfrm>
        </p:spPr>
        <p:txBody>
          <a:bodyPr>
            <a:normAutofit fontScale="85000" lnSpcReduction="20000"/>
          </a:bodyPr>
          <a:lstStyle/>
          <a:p>
            <a:r>
              <a:rPr lang="en-US" sz="3300" b="1" dirty="0"/>
              <a:t>Close up photographs depicting injuries and weapons lying near the body are also necessary. After the body is removed from the scene, the surface beneath the body should be photographed. As items of physical evidence are discovered, they are photographed to show their position and location relative to the entire scene. Close up photographs should then be taken to record the details of the object itself. When the size of an item is important, a ruler or other measuring scale may be placed near the object and included in the photograph as a point of reference.</a:t>
            </a:r>
          </a:p>
          <a:p>
            <a:endParaRPr lang="en-US" dirty="0"/>
          </a:p>
        </p:txBody>
      </p:sp>
    </p:spTree>
    <p:extLst>
      <p:ext uri="{BB962C8B-B14F-4D97-AF65-F5344CB8AC3E}">
        <p14:creationId xmlns:p14="http://schemas.microsoft.com/office/powerpoint/2010/main" val="409004225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Reasons to use ambient (natural light) when photographing scenes or people.</a:t>
            </a:r>
          </a:p>
        </p:txBody>
      </p:sp>
      <p:sp>
        <p:nvSpPr>
          <p:cNvPr id="3" name="Content Placeholder 2"/>
          <p:cNvSpPr>
            <a:spLocks noGrp="1"/>
          </p:cNvSpPr>
          <p:nvPr>
            <p:ph idx="1"/>
          </p:nvPr>
        </p:nvSpPr>
        <p:spPr/>
        <p:txBody>
          <a:bodyPr>
            <a:normAutofit fontScale="92500" lnSpcReduction="20000"/>
          </a:bodyPr>
          <a:lstStyle/>
          <a:p>
            <a:r>
              <a:rPr lang="en-US" dirty="0"/>
              <a:t>Natural light is always a preferred lighting source.</a:t>
            </a:r>
          </a:p>
          <a:p>
            <a:r>
              <a:rPr lang="en-US" dirty="0"/>
              <a:t>Your flash can only travel so far and scenes can be longer than your flash distance.</a:t>
            </a:r>
          </a:p>
          <a:p>
            <a:r>
              <a:rPr lang="en-US" dirty="0"/>
              <a:t>Equipment failure.</a:t>
            </a:r>
          </a:p>
          <a:p>
            <a:r>
              <a:rPr lang="en-US" dirty="0"/>
              <a:t>The photographer takes the picture not the camera.</a:t>
            </a:r>
          </a:p>
          <a:p>
            <a:r>
              <a:rPr lang="en-US" dirty="0"/>
              <a:t>You control how you want to take the photograph and the best settings to do so.</a:t>
            </a:r>
          </a:p>
          <a:p>
            <a:r>
              <a:rPr lang="en-US" dirty="0"/>
              <a:t>Can pick up a second job photographing weddings and bar mitzvahs.</a:t>
            </a:r>
          </a:p>
          <a:p>
            <a:endParaRPr lang="en-US" dirty="0"/>
          </a:p>
          <a:p>
            <a:endParaRPr lang="en-US" dirty="0"/>
          </a:p>
        </p:txBody>
      </p:sp>
    </p:spTree>
    <p:extLst>
      <p:ext uri="{BB962C8B-B14F-4D97-AF65-F5344CB8AC3E}">
        <p14:creationId xmlns:p14="http://schemas.microsoft.com/office/powerpoint/2010/main" val="40335131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2425604" y="472538"/>
            <a:ext cx="6172200" cy="1143000"/>
          </a:xfrm>
        </p:spPr>
        <p:txBody>
          <a:bodyPr>
            <a:normAutofit/>
          </a:bodyPr>
          <a:lstStyle/>
          <a:p>
            <a:pPr eaLnBrk="1" hangingPunct="1"/>
            <a:r>
              <a:rPr lang="en-US" altLang="en-US" dirty="0"/>
              <a:t>How to work with light</a:t>
            </a:r>
          </a:p>
        </p:txBody>
      </p:sp>
      <p:pic>
        <p:nvPicPr>
          <p:cNvPr id="61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624658"/>
            <a:ext cx="1905000" cy="198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3"/>
          <p:cNvSpPr txBox="1">
            <a:spLocks noChangeArrowheads="1"/>
          </p:cNvSpPr>
          <p:nvPr/>
        </p:nvSpPr>
        <p:spPr bwMode="auto">
          <a:xfrm>
            <a:off x="1092104" y="2743200"/>
            <a:ext cx="75057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t>Shutter speeds are seen as fractions (ex. 500 is 1/500 of a second) and is compared to a curtain. The less light you want into the camera the faster you want this shutter speed. 250 is slower than 500 which allows in more light. The human hand can only hold the camera steady at 1/50</a:t>
            </a:r>
            <a:r>
              <a:rPr lang="en-US" altLang="en-US" sz="2400" baseline="30000" dirty="0"/>
              <a:t>th</a:t>
            </a:r>
            <a:r>
              <a:rPr lang="en-US" altLang="en-US" sz="2400" dirty="0"/>
              <a:t> of a second. So any shutter speed slower than that (1/40 or slower) a tripod should be used.</a:t>
            </a:r>
          </a:p>
        </p:txBody>
      </p:sp>
    </p:spTree>
    <p:extLst>
      <p:ext uri="{BB962C8B-B14F-4D97-AF65-F5344CB8AC3E}">
        <p14:creationId xmlns:p14="http://schemas.microsoft.com/office/powerpoint/2010/main" val="1305824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2667000"/>
            <a:ext cx="8229600" cy="3459162"/>
          </a:xfrm>
        </p:spPr>
        <p:txBody>
          <a:bodyPr>
            <a:normAutofit/>
          </a:bodyPr>
          <a:lstStyle/>
          <a:p>
            <a:pPr>
              <a:spcBef>
                <a:spcPct val="0"/>
              </a:spcBef>
              <a:buNone/>
            </a:pPr>
            <a:r>
              <a:rPr lang="en-US" altLang="en-US" dirty="0"/>
              <a:t>ISO ( International Standards Organization). The higher this number the more light that comes in range is 80- 16,000 or higher. The higher the ISO the more noise or grainy the picture.</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81000"/>
            <a:ext cx="1905000" cy="198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47590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4294967295"/>
          </p:nvPr>
        </p:nvSpPr>
        <p:spPr>
          <a:xfrm>
            <a:off x="0" y="304800"/>
            <a:ext cx="8839200" cy="6324600"/>
          </a:xfrm>
        </p:spPr>
        <p:txBody>
          <a:bodyPr/>
          <a:lstStyle/>
          <a:p>
            <a:pPr>
              <a:buFontTx/>
              <a:buNone/>
            </a:pPr>
            <a:r>
              <a:rPr lang="en-US" altLang="en-US" b="1"/>
              <a:t>Recording the crime scene</a:t>
            </a:r>
          </a:p>
          <a:p>
            <a:pPr>
              <a:buFontTx/>
              <a:buNone/>
            </a:pPr>
            <a:r>
              <a:rPr lang="en-US" altLang="en-US" b="1"/>
              <a:t>	The opportunity to permanently record the scene in its original state must not be lost. Such records will not only be useful during the subsequent investigation, but are also required for presentation at the trial in order to document the condition of the crime scene and delineate the location of the physical evidence. Photography, sketches, video taping and note taking are methods for crime scene recording.</a:t>
            </a:r>
          </a:p>
          <a:p>
            <a:pPr>
              <a:buFontTx/>
              <a:buNone/>
            </a:pPr>
            <a:endParaRPr lang="en-US" altLang="en-US" b="1">
              <a:solidFill>
                <a:schemeClr val="bg1"/>
              </a:solidFill>
            </a:endParaRPr>
          </a:p>
        </p:txBody>
      </p:sp>
    </p:spTree>
    <p:extLst>
      <p:ext uri="{BB962C8B-B14F-4D97-AF65-F5344CB8AC3E}">
        <p14:creationId xmlns:p14="http://schemas.microsoft.com/office/powerpoint/2010/main" val="3474467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2210359"/>
            <a:ext cx="8229600" cy="4525962"/>
          </a:xfrm>
        </p:spPr>
        <p:txBody>
          <a:bodyPr>
            <a:normAutofit fontScale="92500" lnSpcReduction="20000"/>
          </a:bodyPr>
          <a:lstStyle/>
          <a:p>
            <a:pPr marL="0" indent="0">
              <a:buNone/>
            </a:pPr>
            <a:r>
              <a:rPr lang="en-US" altLang="en-US" dirty="0"/>
              <a:t>Aperture (also called </a:t>
            </a:r>
            <a:r>
              <a:rPr lang="en-US" altLang="en-US" dirty="0" err="1"/>
              <a:t>FStops</a:t>
            </a:r>
            <a:r>
              <a:rPr lang="en-US" altLang="en-US" dirty="0"/>
              <a:t>) or opening of the lens (</a:t>
            </a:r>
            <a:r>
              <a:rPr lang="en-US" altLang="en-US" dirty="0" err="1"/>
              <a:t>diaphram</a:t>
            </a:r>
            <a:r>
              <a:rPr lang="en-US" altLang="en-US" dirty="0"/>
              <a:t>) is like the dilating of the retinas in the eye. The more open the retina the more light that comes in. The range is F2.8- 22. The higher the number the smaller the opening (F2.8 is wide open whereas F22 is closed down). </a:t>
            </a:r>
          </a:p>
          <a:p>
            <a:r>
              <a:rPr lang="en-US" altLang="en-US" dirty="0"/>
              <a:t>Note- the lower the </a:t>
            </a:r>
            <a:r>
              <a:rPr lang="en-US" altLang="en-US" dirty="0" err="1"/>
              <a:t>FStop</a:t>
            </a:r>
            <a:r>
              <a:rPr lang="en-US" altLang="en-US" dirty="0"/>
              <a:t> number the less depth of field you will get. </a:t>
            </a:r>
          </a:p>
          <a:p>
            <a:r>
              <a:rPr lang="en-US" altLang="en-US" dirty="0"/>
              <a:t>The </a:t>
            </a:r>
            <a:r>
              <a:rPr lang="en-US" altLang="en-US" dirty="0" err="1"/>
              <a:t>FStop</a:t>
            </a:r>
            <a:r>
              <a:rPr lang="en-US" altLang="en-US" dirty="0"/>
              <a:t> number is also affected by the focal length of your lens (you will see this number change as you zoom in and out with your lens).</a:t>
            </a:r>
          </a:p>
          <a:p>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28600"/>
            <a:ext cx="1905000" cy="1981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18431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1"/>
          <p:cNvSpPr>
            <a:spLocks noChangeArrowheads="1"/>
          </p:cNvSpPr>
          <p:nvPr/>
        </p:nvSpPr>
        <p:spPr bwMode="auto">
          <a:xfrm>
            <a:off x="1143000" y="-94566"/>
            <a:ext cx="184731" cy="64633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solidFill>
                  <a:srgbClr val="000000"/>
                </a:solidFill>
                <a:latin typeface="Arial" panose="020B0604020202020204" pitchFamily="34" charset="0"/>
              </a:rPr>
              <a:t/>
            </a:r>
            <a:br>
              <a:rPr lang="en-US" altLang="en-US" sz="1800">
                <a:solidFill>
                  <a:srgbClr val="000000"/>
                </a:solidFill>
                <a:latin typeface="Arial" panose="020B0604020202020204" pitchFamily="34" charset="0"/>
              </a:rPr>
            </a:br>
            <a:endParaRPr lang="en-US" altLang="en-US" sz="1800">
              <a:latin typeface="Arial" panose="020B0604020202020204" pitchFamily="34" charset="0"/>
            </a:endParaRPr>
          </a:p>
        </p:txBody>
      </p:sp>
      <p:sp>
        <p:nvSpPr>
          <p:cNvPr id="8195" name="Rectangle 2"/>
          <p:cNvSpPr>
            <a:spLocks noChangeArrowheads="1"/>
          </p:cNvSpPr>
          <p:nvPr/>
        </p:nvSpPr>
        <p:spPr bwMode="auto">
          <a:xfrm>
            <a:off x="1138989" y="571818"/>
            <a:ext cx="7523501" cy="5278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Bryan Peterson has written a book titled </a:t>
            </a:r>
            <a:r>
              <a:rPr lang="en-US" altLang="en-US" sz="1800" dirty="0">
                <a:latin typeface="Arial" panose="020B0604020202020204" pitchFamily="34" charset="0"/>
                <a:hlinkClick r:id="rId3"/>
              </a:rPr>
              <a:t>Understanding Exposure</a:t>
            </a:r>
            <a:r>
              <a:rPr lang="en-US" altLang="en-US" sz="1800" dirty="0">
                <a:latin typeface="Arial" panose="020B0604020202020204" pitchFamily="34" charset="0"/>
              </a:rPr>
              <a:t> which is a highly recommended read if you’re wanting to venture out of the Auto mode on your digital camera and experiment with it’s manual settings.</a:t>
            </a:r>
          </a:p>
          <a:p>
            <a:pPr>
              <a:spcBef>
                <a:spcPct val="0"/>
              </a:spcBef>
              <a:buFontTx/>
              <a:buNone/>
            </a:pPr>
            <a:r>
              <a:rPr lang="en-US" altLang="en-US" sz="1800" dirty="0">
                <a:latin typeface="Arial" panose="020B0604020202020204" pitchFamily="34" charset="0"/>
              </a:rPr>
              <a:t>In it Bryan illustrates the three main elements that need to be considered when playing around with exposure by calling them ‘the exposure triangle’.</a:t>
            </a:r>
          </a:p>
          <a:p>
            <a:pPr>
              <a:spcBef>
                <a:spcPct val="0"/>
              </a:spcBef>
              <a:buFontTx/>
              <a:buNone/>
            </a:pPr>
            <a:r>
              <a:rPr lang="en-US" altLang="en-US" sz="1800" dirty="0">
                <a:latin typeface="Arial" panose="020B0604020202020204" pitchFamily="34" charset="0"/>
              </a:rPr>
              <a:t>Each of the three aspects of the triangle relate to light and how it enters and interacts with the camera.</a:t>
            </a:r>
            <a:endParaRPr lang="en-US" altLang="en-US" sz="1300" b="1" dirty="0">
              <a:latin typeface="Arial" panose="020B0604020202020204" pitchFamily="34" charset="0"/>
            </a:endParaRPr>
          </a:p>
          <a:p>
            <a:pPr>
              <a:spcBef>
                <a:spcPct val="0"/>
              </a:spcBef>
              <a:buFontTx/>
              <a:buNone/>
            </a:pPr>
            <a:r>
              <a:rPr lang="en-US" altLang="en-US" sz="1300" b="1" dirty="0">
                <a:latin typeface="Arial" panose="020B0604020202020204" pitchFamily="34" charset="0"/>
              </a:rPr>
              <a:t>The three elements are:</a:t>
            </a:r>
          </a:p>
          <a:p>
            <a:pPr>
              <a:spcBef>
                <a:spcPct val="0"/>
              </a:spcBef>
              <a:buFontTx/>
              <a:buAutoNum type="arabicPeriod"/>
            </a:pPr>
            <a:r>
              <a:rPr lang="en-US" altLang="en-US" sz="1800" b="1" dirty="0">
                <a:latin typeface="Arial" panose="020B0604020202020204" pitchFamily="34" charset="0"/>
                <a:hlinkClick r:id="rId4"/>
              </a:rPr>
              <a:t>ISO</a:t>
            </a:r>
            <a:r>
              <a:rPr lang="en-US" altLang="en-US" sz="1800" dirty="0">
                <a:latin typeface="Arial" panose="020B0604020202020204" pitchFamily="34" charset="0"/>
              </a:rPr>
              <a:t> – the measure of a digital camera sensor’s sensitivity to light </a:t>
            </a:r>
          </a:p>
          <a:p>
            <a:pPr>
              <a:spcBef>
                <a:spcPct val="0"/>
              </a:spcBef>
              <a:buFontTx/>
              <a:buAutoNum type="arabicPeriod" startAt="2"/>
            </a:pPr>
            <a:r>
              <a:rPr lang="en-US" altLang="en-US" sz="1800" b="1" dirty="0">
                <a:latin typeface="Arial" panose="020B0604020202020204" pitchFamily="34" charset="0"/>
                <a:hlinkClick r:id="rId5"/>
              </a:rPr>
              <a:t>Aperture</a:t>
            </a:r>
            <a:r>
              <a:rPr lang="en-US" altLang="en-US" sz="1800" dirty="0">
                <a:latin typeface="Arial" panose="020B0604020202020204" pitchFamily="34" charset="0"/>
              </a:rPr>
              <a:t> – the size of the opening in the lens when a picture is taken </a:t>
            </a:r>
          </a:p>
          <a:p>
            <a:pPr>
              <a:spcBef>
                <a:spcPct val="0"/>
              </a:spcBef>
              <a:buFontTx/>
              <a:buAutoNum type="arabicPeriod" startAt="3"/>
            </a:pPr>
            <a:r>
              <a:rPr lang="en-US" altLang="en-US" sz="1800" b="1" dirty="0">
                <a:latin typeface="Arial" panose="020B0604020202020204" pitchFamily="34" charset="0"/>
                <a:hlinkClick r:id="rId6"/>
              </a:rPr>
              <a:t>Shutter Speed</a:t>
            </a:r>
            <a:r>
              <a:rPr lang="en-US" altLang="en-US" sz="1800" dirty="0">
                <a:latin typeface="Arial" panose="020B0604020202020204" pitchFamily="34" charset="0"/>
              </a:rPr>
              <a:t> – the amount of time that the shutter is open </a:t>
            </a:r>
          </a:p>
          <a:p>
            <a:pPr>
              <a:spcBef>
                <a:spcPct val="0"/>
              </a:spcBef>
              <a:buFontTx/>
              <a:buNone/>
            </a:pPr>
            <a:r>
              <a:rPr lang="en-US" altLang="en-US" sz="1800" dirty="0">
                <a:latin typeface="Arial" panose="020B0604020202020204" pitchFamily="34" charset="0"/>
              </a:rPr>
              <a:t>It is at the intersection of these three elements that an image’s exposure is worked out.</a:t>
            </a:r>
          </a:p>
          <a:p>
            <a:pPr>
              <a:spcBef>
                <a:spcPct val="0"/>
              </a:spcBef>
              <a:buFontTx/>
              <a:buNone/>
            </a:pPr>
            <a:r>
              <a:rPr lang="en-US" altLang="en-US" sz="1800" dirty="0">
                <a:latin typeface="Arial" panose="020B0604020202020204" pitchFamily="34" charset="0"/>
              </a:rPr>
              <a:t>Most importantly – a change in one of the elements will impact the others. This means that you can never really isolate just one of the elements alone but always need to have the others in the back of your mind.</a:t>
            </a:r>
            <a:endParaRPr lang="en-US" altLang="en-US" sz="1300" b="1" dirty="0">
              <a:latin typeface="Arial" panose="020B0604020202020204" pitchFamily="34" charset="0"/>
            </a:endParaRPr>
          </a:p>
        </p:txBody>
      </p:sp>
    </p:spTree>
    <p:extLst>
      <p:ext uri="{BB962C8B-B14F-4D97-AF65-F5344CB8AC3E}">
        <p14:creationId xmlns:p14="http://schemas.microsoft.com/office/powerpoint/2010/main" val="7568743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1"/>
          <p:cNvSpPr>
            <a:spLocks noChangeArrowheads="1"/>
          </p:cNvSpPr>
          <p:nvPr/>
        </p:nvSpPr>
        <p:spPr bwMode="auto">
          <a:xfrm>
            <a:off x="381000" y="685800"/>
            <a:ext cx="8305800" cy="50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b="1" dirty="0">
                <a:latin typeface="Arial" panose="020B0604020202020204" pitchFamily="34" charset="0"/>
              </a:rPr>
              <a:t>The Window</a:t>
            </a:r>
            <a:endParaRPr lang="en-US" altLang="en-US" sz="1800" dirty="0">
              <a:latin typeface="Arial" panose="020B0604020202020204" pitchFamily="34" charset="0"/>
            </a:endParaRPr>
          </a:p>
          <a:p>
            <a:pPr>
              <a:spcBef>
                <a:spcPct val="0"/>
              </a:spcBef>
              <a:buFontTx/>
              <a:buNone/>
            </a:pPr>
            <a:r>
              <a:rPr lang="en-US" altLang="en-US" sz="1800" dirty="0">
                <a:latin typeface="Arial" panose="020B0604020202020204" pitchFamily="34" charset="0"/>
              </a:rPr>
              <a:t>Imagine your camera is like a window with shutters that open and close.</a:t>
            </a:r>
          </a:p>
          <a:p>
            <a:pPr>
              <a:spcBef>
                <a:spcPct val="0"/>
              </a:spcBef>
              <a:buFontTx/>
              <a:buNone/>
            </a:pPr>
            <a:r>
              <a:rPr lang="en-US" altLang="en-US" sz="1800" dirty="0">
                <a:latin typeface="Arial" panose="020B0604020202020204" pitchFamily="34" charset="0"/>
              </a:rPr>
              <a:t>Aperture is the size of the window. If it’s bigger more light gets through and the room is brighter.</a:t>
            </a:r>
          </a:p>
          <a:p>
            <a:pPr>
              <a:spcBef>
                <a:spcPct val="0"/>
              </a:spcBef>
              <a:buFontTx/>
              <a:buNone/>
            </a:pPr>
            <a:r>
              <a:rPr lang="en-US" altLang="en-US" sz="1800" dirty="0">
                <a:latin typeface="Arial" panose="020B0604020202020204" pitchFamily="34" charset="0"/>
              </a:rPr>
              <a:t>Shutter Speed is the amount of time that the shutters of the window are open. The longer you leave them open the more that comes in.</a:t>
            </a:r>
          </a:p>
          <a:p>
            <a:pPr>
              <a:spcBef>
                <a:spcPct val="0"/>
              </a:spcBef>
              <a:buFontTx/>
              <a:buNone/>
            </a:pPr>
            <a:r>
              <a:rPr lang="en-US" altLang="en-US" sz="1800" dirty="0">
                <a:latin typeface="Arial" panose="020B0604020202020204" pitchFamily="34" charset="0"/>
              </a:rPr>
              <a:t>Now imagine that you’re inside the room and are wearing sunglasses (hopefully this isn’t too much of a stretch). Your eyes become desensitized to the light that comes in (it’s like a low ISO).</a:t>
            </a:r>
          </a:p>
          <a:p>
            <a:pPr>
              <a:spcBef>
                <a:spcPct val="0"/>
              </a:spcBef>
              <a:buFontTx/>
              <a:buNone/>
            </a:pPr>
            <a:r>
              <a:rPr lang="en-US" altLang="en-US" sz="1800" dirty="0">
                <a:latin typeface="Arial" panose="020B0604020202020204" pitchFamily="34" charset="0"/>
              </a:rPr>
              <a:t>There are a number of ways of increasing the amount of light in the room (or at least how much it seems that there is. You could increase the time that the shutters are open (decrease shutter speed), you could increase the size of the window (increase aperture) or you could take off your sunglasses (make the ISO larger).</a:t>
            </a:r>
          </a:p>
          <a:p>
            <a:pPr>
              <a:spcBef>
                <a:spcPct val="0"/>
              </a:spcBef>
              <a:buFontTx/>
              <a:buNone/>
            </a:pPr>
            <a:r>
              <a:rPr lang="en-US" altLang="en-US" sz="1800" dirty="0">
                <a:latin typeface="Arial" panose="020B0604020202020204" pitchFamily="34" charset="0"/>
              </a:rPr>
              <a:t>The faster the shutter speed the less light allowed in.</a:t>
            </a:r>
          </a:p>
          <a:p>
            <a:pPr>
              <a:spcBef>
                <a:spcPct val="0"/>
              </a:spcBef>
              <a:buFontTx/>
              <a:buNone/>
            </a:pPr>
            <a:r>
              <a:rPr lang="en-US" altLang="en-US" sz="1800" dirty="0">
                <a:solidFill>
                  <a:srgbClr val="000000"/>
                </a:solidFill>
                <a:latin typeface="Arial" panose="020B0604020202020204" pitchFamily="34" charset="0"/>
              </a:rPr>
              <a:t/>
            </a:r>
            <a:br>
              <a:rPr lang="en-US" altLang="en-US" sz="1800" dirty="0">
                <a:solidFill>
                  <a:srgbClr val="000000"/>
                </a:solidFill>
                <a:latin typeface="Arial" panose="020B0604020202020204" pitchFamily="34" charset="0"/>
              </a:rPr>
            </a:br>
            <a:r>
              <a:rPr lang="en-US" altLang="en-US" sz="1800" dirty="0">
                <a:solidFill>
                  <a:srgbClr val="003399"/>
                </a:solidFill>
                <a:latin typeface="Arial" panose="020B0604020202020204" pitchFamily="34" charset="0"/>
                <a:hlinkClick r:id="rId3"/>
              </a:rPr>
              <a:t>http://www.digital-photography-school.com/learning-exposure-in-digital-photography#ixzz1iLDMYFKP</a:t>
            </a:r>
            <a:endParaRPr lang="en-US" altLang="en-US" sz="1800" dirty="0"/>
          </a:p>
        </p:txBody>
      </p:sp>
    </p:spTree>
    <p:extLst>
      <p:ext uri="{BB962C8B-B14F-4D97-AF65-F5344CB8AC3E}">
        <p14:creationId xmlns:p14="http://schemas.microsoft.com/office/powerpoint/2010/main" val="311496606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4" descr="SLP_34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533400"/>
            <a:ext cx="7315200"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5" name="TextBox 4"/>
          <p:cNvSpPr txBox="1">
            <a:spLocks noChangeArrowheads="1"/>
          </p:cNvSpPr>
          <p:nvPr/>
        </p:nvSpPr>
        <p:spPr bwMode="auto">
          <a:xfrm>
            <a:off x="1828800" y="5867400"/>
            <a:ext cx="50292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1800">
                <a:latin typeface="Arial" pitchFamily="34" charset="0"/>
              </a:rPr>
              <a:t>ISO 400 FSTOP 3.5 shutter 50</a:t>
            </a:r>
          </a:p>
        </p:txBody>
      </p:sp>
    </p:spTree>
    <p:extLst>
      <p:ext uri="{BB962C8B-B14F-4D97-AF65-F5344CB8AC3E}">
        <p14:creationId xmlns:p14="http://schemas.microsoft.com/office/powerpoint/2010/main" val="24235561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4" descr="SLP_34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72400" cy="516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TextBox 2"/>
          <p:cNvSpPr txBox="1">
            <a:spLocks noChangeArrowheads="1"/>
          </p:cNvSpPr>
          <p:nvPr/>
        </p:nvSpPr>
        <p:spPr bwMode="auto">
          <a:xfrm>
            <a:off x="1752600" y="5867400"/>
            <a:ext cx="5029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1800">
                <a:latin typeface="Arial" pitchFamily="34" charset="0"/>
              </a:rPr>
              <a:t>ISO 600 FSTOP 3.5 Shutter 50</a:t>
            </a:r>
          </a:p>
        </p:txBody>
      </p:sp>
    </p:spTree>
    <p:extLst>
      <p:ext uri="{BB962C8B-B14F-4D97-AF65-F5344CB8AC3E}">
        <p14:creationId xmlns:p14="http://schemas.microsoft.com/office/powerpoint/2010/main" val="70755671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4" descr="SLP_34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
            <a:ext cx="8382000" cy="556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Box 2"/>
          <p:cNvSpPr txBox="1">
            <a:spLocks noChangeArrowheads="1"/>
          </p:cNvSpPr>
          <p:nvPr/>
        </p:nvSpPr>
        <p:spPr bwMode="auto">
          <a:xfrm>
            <a:off x="1905000" y="6096000"/>
            <a:ext cx="5943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1800">
                <a:latin typeface="Arial" pitchFamily="34" charset="0"/>
              </a:rPr>
              <a:t>ISO 3200 FSTOP 3.5 Shutter 50</a:t>
            </a:r>
          </a:p>
        </p:txBody>
      </p:sp>
    </p:spTree>
    <p:extLst>
      <p:ext uri="{BB962C8B-B14F-4D97-AF65-F5344CB8AC3E}">
        <p14:creationId xmlns:p14="http://schemas.microsoft.com/office/powerpoint/2010/main" val="332060013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SLP_35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28600"/>
            <a:ext cx="8458200" cy="561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2"/>
          <p:cNvSpPr txBox="1">
            <a:spLocks noChangeArrowheads="1"/>
          </p:cNvSpPr>
          <p:nvPr/>
        </p:nvSpPr>
        <p:spPr bwMode="auto">
          <a:xfrm>
            <a:off x="2057400" y="5943600"/>
            <a:ext cx="5257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1800">
                <a:latin typeface="Arial" pitchFamily="34" charset="0"/>
              </a:rPr>
              <a:t>Downtown Miami on Thursday Night ISO 1250 FSTOP 3. 5 shutter 10 </a:t>
            </a:r>
          </a:p>
        </p:txBody>
      </p:sp>
    </p:spTree>
    <p:extLst>
      <p:ext uri="{BB962C8B-B14F-4D97-AF65-F5344CB8AC3E}">
        <p14:creationId xmlns:p14="http://schemas.microsoft.com/office/powerpoint/2010/main" val="13083487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SLP_35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
            <a:ext cx="78486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TextBox 2"/>
          <p:cNvSpPr txBox="1">
            <a:spLocks noChangeArrowheads="1"/>
          </p:cNvSpPr>
          <p:nvPr/>
        </p:nvSpPr>
        <p:spPr bwMode="auto">
          <a:xfrm>
            <a:off x="1752600" y="5791200"/>
            <a:ext cx="5486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1800">
                <a:latin typeface="Arial" pitchFamily="34" charset="0"/>
              </a:rPr>
              <a:t>ISO 2500 FSTOP 3.5 shutter 2 seconds</a:t>
            </a:r>
          </a:p>
        </p:txBody>
      </p:sp>
    </p:spTree>
    <p:extLst>
      <p:ext uri="{BB962C8B-B14F-4D97-AF65-F5344CB8AC3E}">
        <p14:creationId xmlns:p14="http://schemas.microsoft.com/office/powerpoint/2010/main" val="106549321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E:\cayman pics\cayman 3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609600"/>
            <a:ext cx="7239000" cy="482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1"/>
          <p:cNvSpPr txBox="1">
            <a:spLocks noChangeArrowheads="1"/>
          </p:cNvSpPr>
          <p:nvPr/>
        </p:nvSpPr>
        <p:spPr bwMode="auto">
          <a:xfrm>
            <a:off x="2133600" y="5489575"/>
            <a:ext cx="48768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1000">
                <a:latin typeface="Arial" pitchFamily="34" charset="0"/>
              </a:rPr>
              <a:t>Courtesy of The Cayman Police photography class</a:t>
            </a:r>
          </a:p>
        </p:txBody>
      </p:sp>
    </p:spTree>
    <p:extLst>
      <p:ext uri="{BB962C8B-B14F-4D97-AF65-F5344CB8AC3E}">
        <p14:creationId xmlns:p14="http://schemas.microsoft.com/office/powerpoint/2010/main" val="40179007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SLP_35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381000"/>
            <a:ext cx="39497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6"/>
          <p:cNvSpPr txBox="1">
            <a:spLocks noChangeArrowheads="1"/>
          </p:cNvSpPr>
          <p:nvPr/>
        </p:nvSpPr>
        <p:spPr bwMode="auto">
          <a:xfrm>
            <a:off x="1066800" y="1905000"/>
            <a:ext cx="2819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1800">
                <a:latin typeface="Arial" pitchFamily="34" charset="0"/>
              </a:rPr>
              <a:t>ISO 2500 FSTOP 3.5 shutter 30</a:t>
            </a:r>
          </a:p>
        </p:txBody>
      </p:sp>
      <p:sp>
        <p:nvSpPr>
          <p:cNvPr id="75780" name="Text Box 7"/>
          <p:cNvSpPr txBox="1">
            <a:spLocks noChangeArrowheads="1"/>
          </p:cNvSpPr>
          <p:nvPr/>
        </p:nvSpPr>
        <p:spPr bwMode="auto">
          <a:xfrm>
            <a:off x="1219200" y="3429000"/>
            <a:ext cx="1676400"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50000"/>
              </a:spcBef>
              <a:buFontTx/>
              <a:buNone/>
            </a:pPr>
            <a:r>
              <a:rPr lang="en-US" altLang="en-US" sz="1800">
                <a:latin typeface="Arial" pitchFamily="34" charset="0"/>
              </a:rPr>
              <a:t>The higher your ISO the more color your sky gets from the city lights which may sometimes look unnatural and gets more grainy (noise).</a:t>
            </a:r>
          </a:p>
        </p:txBody>
      </p:sp>
    </p:spTree>
    <p:extLst>
      <p:ext uri="{BB962C8B-B14F-4D97-AF65-F5344CB8AC3E}">
        <p14:creationId xmlns:p14="http://schemas.microsoft.com/office/powerpoint/2010/main" val="2246647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0" y="152400"/>
            <a:ext cx="8839200" cy="6400800"/>
          </a:xfrm>
        </p:spPr>
        <p:txBody>
          <a:bodyPr>
            <a:normAutofit/>
          </a:bodyPr>
          <a:lstStyle/>
          <a:p>
            <a:pPr>
              <a:buFontTx/>
              <a:buNone/>
              <a:defRPr/>
            </a:pPr>
            <a:r>
              <a:rPr lang="en-US" sz="2400" b="1" dirty="0"/>
              <a:t>Photography- the most important prerequisite for photographing a crime scene is for it to be in its original, unaltered state. Unless there is an injured party involved, objects must not be moved until they have been photographed from all necessary angles. Each crime scene should be photographed as completely as possible, which means that all areas should be included where the crime actually occurred and all adjacent areas where important acts may have occurred, immediately before or after the commission of the crime. </a:t>
            </a:r>
          </a:p>
          <a:p>
            <a:pPr>
              <a:defRPr/>
            </a:pPr>
            <a:r>
              <a:rPr lang="en-US" sz="2400" b="1" dirty="0"/>
              <a:t>Ensures the integrity of the scene and to prove evidence existed on the scene.</a:t>
            </a:r>
          </a:p>
          <a:p>
            <a:pPr>
              <a:defRPr/>
            </a:pPr>
            <a:r>
              <a:rPr lang="en-US" sz="2400" b="1" dirty="0"/>
              <a:t>Evidence pictures or video may verify witness statements: gives credibility to responding officers and may refresh the officer’s memory later.</a:t>
            </a:r>
          </a:p>
          <a:p>
            <a:pPr marL="0" indent="0">
              <a:buFont typeface="Arial" pitchFamily="34" charset="0"/>
              <a:buNone/>
              <a:defRPr/>
            </a:pPr>
            <a:r>
              <a:rPr lang="en-US" sz="1800" b="1" dirty="0"/>
              <a:t>	</a:t>
            </a:r>
            <a:endParaRPr lang="en-US" sz="1800" dirty="0"/>
          </a:p>
        </p:txBody>
      </p:sp>
    </p:spTree>
    <p:extLst>
      <p:ext uri="{BB962C8B-B14F-4D97-AF65-F5344CB8AC3E}">
        <p14:creationId xmlns:p14="http://schemas.microsoft.com/office/powerpoint/2010/main" val="211996788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a:xfrm>
            <a:off x="2286000" y="152400"/>
            <a:ext cx="3429000" cy="1143000"/>
          </a:xfrm>
        </p:spPr>
        <p:txBody>
          <a:bodyPr/>
          <a:lstStyle/>
          <a:p>
            <a:r>
              <a:rPr lang="en-US" altLang="en-US" sz="3600"/>
              <a:t>Depth of field</a:t>
            </a:r>
          </a:p>
        </p:txBody>
      </p:sp>
      <p:sp>
        <p:nvSpPr>
          <p:cNvPr id="3" name="Content Placeholder 2"/>
          <p:cNvSpPr>
            <a:spLocks noGrp="1"/>
          </p:cNvSpPr>
          <p:nvPr>
            <p:ph idx="1"/>
          </p:nvPr>
        </p:nvSpPr>
        <p:spPr>
          <a:xfrm>
            <a:off x="1447800" y="1219200"/>
            <a:ext cx="7315200" cy="5486400"/>
          </a:xfrm>
        </p:spPr>
        <p:txBody>
          <a:bodyPr>
            <a:normAutofit lnSpcReduction="10000"/>
          </a:bodyPr>
          <a:lstStyle/>
          <a:p>
            <a:pPr>
              <a:buFont typeface="Arial" charset="0"/>
              <a:buChar char="•"/>
              <a:defRPr/>
            </a:pPr>
            <a:r>
              <a:rPr lang="en-US" sz="1600" dirty="0"/>
              <a:t>Depth of field is determined by several factors:</a:t>
            </a:r>
            <a:br>
              <a:rPr lang="en-US" sz="1600" dirty="0"/>
            </a:br>
            <a:r>
              <a:rPr lang="en-US" sz="1600" dirty="0"/>
              <a:t>	Aperture/F-Stop</a:t>
            </a:r>
          </a:p>
          <a:p>
            <a:pPr marL="457200" lvl="1" indent="0">
              <a:buFont typeface="Arial" pitchFamily="34" charset="0"/>
              <a:buNone/>
              <a:defRPr/>
            </a:pPr>
            <a:r>
              <a:rPr lang="en-US" sz="1600" dirty="0"/>
              <a:t>	Lens</a:t>
            </a:r>
            <a:br>
              <a:rPr lang="en-US" sz="1600" dirty="0"/>
            </a:br>
            <a:r>
              <a:rPr lang="en-US" sz="1600" dirty="0"/>
              <a:t>	Subject Distance</a:t>
            </a:r>
          </a:p>
          <a:p>
            <a:pPr marL="0" indent="0">
              <a:buFont typeface="Arial" pitchFamily="34" charset="0"/>
              <a:buNone/>
              <a:defRPr/>
            </a:pPr>
            <a:r>
              <a:rPr lang="en-US" sz="1600" dirty="0"/>
              <a:t/>
            </a:r>
            <a:br>
              <a:rPr lang="en-US" sz="1600" dirty="0"/>
            </a:br>
            <a:r>
              <a:rPr lang="en-US" sz="1600" dirty="0"/>
              <a:t>Depth of field refers to the range of distance that appears acceptably sharp. It varies depending on camera type, aperture and focusing distance, although print size and viewing distance can also influence our perception of depth of field.</a:t>
            </a:r>
          </a:p>
          <a:p>
            <a:pPr>
              <a:buFont typeface="Arial" charset="0"/>
              <a:buChar char="•"/>
              <a:defRPr/>
            </a:pPr>
            <a:r>
              <a:rPr lang="en-US" sz="1600" dirty="0"/>
              <a:t>The depth of field does not abruptly change from sharp to </a:t>
            </a:r>
            <a:r>
              <a:rPr lang="en-US" sz="1600" dirty="0" err="1"/>
              <a:t>unsharp</a:t>
            </a:r>
            <a:r>
              <a:rPr lang="en-US" sz="1600" dirty="0"/>
              <a:t>, but instead occurs as a gradual transition. In fact, everything immediately in front of or in back of the focusing distance begins to lose sharpness.</a:t>
            </a:r>
          </a:p>
          <a:p>
            <a:pPr>
              <a:buFont typeface="Arial" charset="0"/>
              <a:buChar char="•"/>
              <a:defRPr/>
            </a:pPr>
            <a:r>
              <a:rPr lang="en-US" sz="1600" dirty="0"/>
              <a:t>Much like lens strength, subject distance, plays a big part in determining the possible size of depth of field. The closer you are to your focal point, or subject, the less depth of field is possible.</a:t>
            </a:r>
          </a:p>
          <a:p>
            <a:pPr>
              <a:buFont typeface="Arial" charset="0"/>
              <a:buChar char="•"/>
              <a:defRPr/>
            </a:pPr>
            <a:endParaRPr lang="en-US" sz="1600" dirty="0"/>
          </a:p>
          <a:p>
            <a:pPr marL="0" indent="0">
              <a:buFont typeface="Arial" pitchFamily="34" charset="0"/>
              <a:buNone/>
              <a:defRPr/>
            </a:pPr>
            <a:r>
              <a:rPr lang="en-US" sz="2200" b="1" dirty="0"/>
              <a:t>Controlling depth of field</a:t>
            </a:r>
          </a:p>
          <a:p>
            <a:pPr>
              <a:buFont typeface="Arial" charset="0"/>
              <a:buChar char="•"/>
              <a:defRPr/>
            </a:pPr>
            <a:r>
              <a:rPr lang="en-US" sz="1600" dirty="0"/>
              <a:t>aperture and focal distance are the two main factors that determine how big the circle of confusion will be on your camera's sensor. Larger apertures (smaller F-stop number) and closer focusing distances produce a shallower depth of field.</a:t>
            </a:r>
          </a:p>
          <a:p>
            <a:pPr>
              <a:buFont typeface="Arial" charset="0"/>
              <a:buChar char="•"/>
              <a:defRPr/>
            </a:pPr>
            <a:endParaRPr lang="en-US" sz="1600" dirty="0"/>
          </a:p>
          <a:p>
            <a:pPr marL="0" indent="0">
              <a:buFont typeface="Arial" pitchFamily="34" charset="0"/>
              <a:buNone/>
              <a:defRPr/>
            </a:pPr>
            <a:r>
              <a:rPr lang="en-US" sz="1800" b="1" dirty="0"/>
              <a:t>http://www.cambridgeincolour.com/tutorials/depth-of-field.htm</a:t>
            </a:r>
          </a:p>
        </p:txBody>
      </p:sp>
    </p:spTree>
    <p:extLst>
      <p:ext uri="{BB962C8B-B14F-4D97-AF65-F5344CB8AC3E}">
        <p14:creationId xmlns:p14="http://schemas.microsoft.com/office/powerpoint/2010/main" val="39988100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752600" y="1219200"/>
            <a:ext cx="6172200" cy="4525963"/>
          </a:xfrm>
        </p:spPr>
        <p:txBody>
          <a:bodyPr>
            <a:normAutofit fontScale="55000" lnSpcReduction="20000"/>
          </a:bodyPr>
          <a:lstStyle/>
          <a:p>
            <a:pPr>
              <a:buFont typeface="Arial" charset="0"/>
              <a:buChar char="•"/>
              <a:defRPr/>
            </a:pPr>
            <a:r>
              <a:rPr lang="en-US" dirty="0"/>
              <a:t>The focal length of your lens plays a big part in determining the depth of field (DOF) for your images. The lens strength is a limiting factor for what your  aperture can do. The higher the magnification factor, the smaller the depth of field will be, even with large F-Stop settings. </a:t>
            </a:r>
            <a:br>
              <a:rPr lang="en-US" dirty="0"/>
            </a:br>
            <a:r>
              <a:rPr lang="en-US" dirty="0"/>
              <a:t/>
            </a:r>
            <a:br>
              <a:rPr lang="en-US" dirty="0"/>
            </a:br>
            <a:r>
              <a:rPr lang="en-US" dirty="0"/>
              <a:t>Depth of Field Progression for a 70-300mm Lens</a:t>
            </a:r>
            <a:br>
              <a:rPr lang="en-US" dirty="0"/>
            </a:br>
            <a:r>
              <a:rPr lang="en-US" dirty="0"/>
              <a:t>70mm = largest DOF</a:t>
            </a:r>
            <a:br>
              <a:rPr lang="en-US" dirty="0"/>
            </a:br>
            <a:endParaRPr lang="en-US" dirty="0"/>
          </a:p>
          <a:p>
            <a:pPr>
              <a:buFont typeface="Arial" charset="0"/>
              <a:buChar char="•"/>
              <a:defRPr/>
            </a:pPr>
            <a:r>
              <a:rPr lang="en-US" dirty="0"/>
              <a:t>100mm = large DOF</a:t>
            </a:r>
            <a:br>
              <a:rPr lang="en-US" dirty="0"/>
            </a:br>
            <a:endParaRPr lang="en-US" dirty="0"/>
          </a:p>
          <a:p>
            <a:pPr>
              <a:buFont typeface="Arial" charset="0"/>
              <a:buChar char="•"/>
              <a:defRPr/>
            </a:pPr>
            <a:r>
              <a:rPr lang="en-US" dirty="0"/>
              <a:t>200mm = small DOF</a:t>
            </a:r>
            <a:br>
              <a:rPr lang="en-US" dirty="0"/>
            </a:br>
            <a:endParaRPr lang="en-US" dirty="0"/>
          </a:p>
          <a:p>
            <a:pPr>
              <a:buFont typeface="Arial" charset="0"/>
              <a:buChar char="•"/>
              <a:defRPr/>
            </a:pPr>
            <a:r>
              <a:rPr lang="en-US" dirty="0"/>
              <a:t>300mm = smallest DOF</a:t>
            </a:r>
          </a:p>
          <a:p>
            <a:pPr>
              <a:buFont typeface="Arial" charset="0"/>
              <a:buChar char="•"/>
              <a:defRPr/>
            </a:pPr>
            <a:endParaRPr lang="en-US" dirty="0"/>
          </a:p>
          <a:p>
            <a:pPr marL="0" indent="0">
              <a:buFont typeface="Arial" pitchFamily="34" charset="0"/>
              <a:buNone/>
              <a:defRPr/>
            </a:pPr>
            <a:r>
              <a:rPr lang="en-US" dirty="0"/>
              <a:t>http://photography.about.com/od/takingpictures/ss/DOF_3.htm</a:t>
            </a:r>
          </a:p>
          <a:p>
            <a:pPr>
              <a:buFont typeface="Arial" charset="0"/>
              <a:buChar char="•"/>
              <a:defRPr/>
            </a:pPr>
            <a:endParaRPr lang="en-US" sz="1600" dirty="0"/>
          </a:p>
        </p:txBody>
      </p:sp>
    </p:spTree>
    <p:extLst>
      <p:ext uri="{BB962C8B-B14F-4D97-AF65-F5344CB8AC3E}">
        <p14:creationId xmlns:p14="http://schemas.microsoft.com/office/powerpoint/2010/main" val="77581503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0" y="1066800"/>
            <a:ext cx="8229600" cy="4525963"/>
          </a:xfrm>
        </p:spPr>
        <p:txBody>
          <a:bodyPr/>
          <a:lstStyle/>
          <a:p>
            <a:r>
              <a:rPr lang="en-US" dirty="0"/>
              <a:t>The </a:t>
            </a:r>
            <a:r>
              <a:rPr lang="en-US" b="1" dirty="0"/>
              <a:t>depth of field</a:t>
            </a:r>
            <a:r>
              <a:rPr lang="en-US" dirty="0"/>
              <a:t> shown in a photograph is the amount of area in the foreground and background of an object in focus that is also relatively in focus. </a:t>
            </a:r>
          </a:p>
          <a:p>
            <a:r>
              <a:rPr lang="en-US" dirty="0"/>
              <a:t>The smaller the aperture opening, the greater the depth of field will be. This means that higher f-number settings will yield higher depth of field. </a:t>
            </a:r>
          </a:p>
          <a:p>
            <a:pPr marL="0" indent="0">
              <a:buNone/>
            </a:pPr>
            <a:endParaRPr lang="en-US" dirty="0"/>
          </a:p>
        </p:txBody>
      </p:sp>
    </p:spTree>
    <p:extLst>
      <p:ext uri="{BB962C8B-B14F-4D97-AF65-F5344CB8AC3E}">
        <p14:creationId xmlns:p14="http://schemas.microsoft.com/office/powerpoint/2010/main" val="15328168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16985" y="533400"/>
            <a:ext cx="6025299" cy="4495800"/>
          </a:xfrm>
          <a:prstGeom prst="rect">
            <a:avLst/>
          </a:prstGeom>
        </p:spPr>
      </p:pic>
      <p:sp>
        <p:nvSpPr>
          <p:cNvPr id="3" name="Rectangle 2"/>
          <p:cNvSpPr/>
          <p:nvPr/>
        </p:nvSpPr>
        <p:spPr>
          <a:xfrm>
            <a:off x="2843634" y="5257800"/>
            <a:ext cx="4572000" cy="1200329"/>
          </a:xfrm>
          <a:prstGeom prst="rect">
            <a:avLst/>
          </a:prstGeom>
        </p:spPr>
        <p:txBody>
          <a:bodyPr>
            <a:spAutoFit/>
          </a:bodyPr>
          <a:lstStyle/>
          <a:p>
            <a:r>
              <a:rPr lang="en-US" dirty="0"/>
              <a:t>https://encrypted-tbn0.gstatic.com/images?q=tbn:ANd9GcTOEtCZwMEq35lF7Bn5N0jDdAmDtp67nPI4OW6HiB8vmfKdXYVqiRbHXrKx</a:t>
            </a:r>
          </a:p>
        </p:txBody>
      </p:sp>
    </p:spTree>
    <p:extLst>
      <p:ext uri="{BB962C8B-B14F-4D97-AF65-F5344CB8AC3E}">
        <p14:creationId xmlns:p14="http://schemas.microsoft.com/office/powerpoint/2010/main" val="34508451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helpful tips</a:t>
            </a:r>
          </a:p>
        </p:txBody>
      </p:sp>
      <p:sp>
        <p:nvSpPr>
          <p:cNvPr id="3" name="Content Placeholder 2"/>
          <p:cNvSpPr>
            <a:spLocks noGrp="1"/>
          </p:cNvSpPr>
          <p:nvPr>
            <p:ph idx="1"/>
          </p:nvPr>
        </p:nvSpPr>
        <p:spPr/>
        <p:txBody>
          <a:bodyPr>
            <a:normAutofit/>
          </a:bodyPr>
          <a:lstStyle/>
          <a:p>
            <a:pPr marL="0" indent="0">
              <a:buNone/>
            </a:pPr>
            <a:r>
              <a:rPr lang="en-US" b="1" dirty="0"/>
              <a:t>Exposure value (EV)</a:t>
            </a:r>
          </a:p>
          <a:p>
            <a:pPr marL="0" indent="0">
              <a:buNone/>
            </a:pPr>
            <a:r>
              <a:rPr lang="en-US" dirty="0"/>
              <a:t>How To Use EV Compensation EV Compensation helps to fix this by telling the camera to expose at a higher or lower setting than it thinks is right. For very bright settings (like the snow or beach), set an EV value as a positive number (+1/3, +1 </a:t>
            </a:r>
            <a:r>
              <a:rPr lang="en-US" dirty="0" err="1"/>
              <a:t>etc</a:t>
            </a:r>
            <a:r>
              <a:rPr lang="en-US" dirty="0"/>
              <a:t>). For very dark scenes, choose a negative EV number. </a:t>
            </a:r>
          </a:p>
          <a:p>
            <a:pPr marL="0" indent="0">
              <a:buNone/>
            </a:pPr>
            <a:r>
              <a:rPr lang="en-US" sz="1500" dirty="0"/>
              <a:t>http://www.digital-photo-secrets.com/tip/19/exposure-value/#sthash.NyEYbzzn.dpuf</a:t>
            </a:r>
          </a:p>
        </p:txBody>
      </p:sp>
    </p:spTree>
    <p:extLst>
      <p:ext uri="{BB962C8B-B14F-4D97-AF65-F5344CB8AC3E}">
        <p14:creationId xmlns:p14="http://schemas.microsoft.com/office/powerpoint/2010/main" val="212120628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2587" y="381000"/>
            <a:ext cx="5838825" cy="4841952"/>
          </a:xfrm>
          <a:prstGeom prst="rect">
            <a:avLst/>
          </a:prstGeom>
        </p:spPr>
      </p:pic>
      <p:sp>
        <p:nvSpPr>
          <p:cNvPr id="3" name="Rectangle 2"/>
          <p:cNvSpPr/>
          <p:nvPr/>
        </p:nvSpPr>
        <p:spPr>
          <a:xfrm>
            <a:off x="2286000" y="5715000"/>
            <a:ext cx="4572000" cy="646331"/>
          </a:xfrm>
          <a:prstGeom prst="rect">
            <a:avLst/>
          </a:prstGeom>
        </p:spPr>
        <p:txBody>
          <a:bodyPr>
            <a:spAutoFit/>
          </a:bodyPr>
          <a:lstStyle/>
          <a:p>
            <a:r>
              <a:rPr lang="en-US" dirty="0"/>
              <a:t>http://cdn.digital-photo-secrets.com/images/ev-graysnow.jpg</a:t>
            </a:r>
          </a:p>
        </p:txBody>
      </p:sp>
    </p:spTree>
    <p:extLst>
      <p:ext uri="{BB962C8B-B14F-4D97-AF65-F5344CB8AC3E}">
        <p14:creationId xmlns:p14="http://schemas.microsoft.com/office/powerpoint/2010/main" val="330273602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White Balance</a:t>
            </a:r>
          </a:p>
        </p:txBody>
      </p:sp>
      <p:sp>
        <p:nvSpPr>
          <p:cNvPr id="3" name="Content Placeholder 2"/>
          <p:cNvSpPr>
            <a:spLocks noGrp="1"/>
          </p:cNvSpPr>
          <p:nvPr>
            <p:ph idx="1"/>
          </p:nvPr>
        </p:nvSpPr>
        <p:spPr/>
        <p:txBody>
          <a:bodyPr>
            <a:normAutofit/>
          </a:bodyPr>
          <a:lstStyle/>
          <a:p>
            <a:pPr marL="0" indent="0">
              <a:buNone/>
            </a:pPr>
            <a:r>
              <a:rPr lang="en-US" dirty="0"/>
              <a:t>Light is seen in wavelengths of light. The visible spectrum of light is between 400 and 700 nanometers. Light also emits certain colors depending on the wavelength of light.</a:t>
            </a:r>
          </a:p>
          <a:p>
            <a:pPr marL="0" indent="0">
              <a:buNone/>
            </a:pPr>
            <a:r>
              <a:rPr lang="en-US" dirty="0"/>
              <a:t>At its simplest – the reason we adjust white balance is to get the colors in your images as accurate as possible. </a:t>
            </a:r>
          </a:p>
          <a:p>
            <a:pPr marL="0" indent="0">
              <a:buNone/>
            </a:pPr>
            <a:r>
              <a:rPr lang="en-US" sz="1200" dirty="0"/>
              <a:t>digital-photography-school.com/introduction-to-white-balance#sthash.dPGG0Gw5.dpuf</a:t>
            </a:r>
          </a:p>
        </p:txBody>
      </p:sp>
    </p:spTree>
    <p:extLst>
      <p:ext uri="{BB962C8B-B14F-4D97-AF65-F5344CB8AC3E}">
        <p14:creationId xmlns:p14="http://schemas.microsoft.com/office/powerpoint/2010/main" val="3415433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8505" y="228600"/>
            <a:ext cx="7706987" cy="4800600"/>
          </a:xfrm>
          <a:prstGeom prst="rect">
            <a:avLst/>
          </a:prstGeom>
        </p:spPr>
      </p:pic>
      <p:sp>
        <p:nvSpPr>
          <p:cNvPr id="3" name="Rectangle 2"/>
          <p:cNvSpPr/>
          <p:nvPr/>
        </p:nvSpPr>
        <p:spPr>
          <a:xfrm>
            <a:off x="2285999" y="5715000"/>
            <a:ext cx="4572000" cy="646331"/>
          </a:xfrm>
          <a:prstGeom prst="rect">
            <a:avLst/>
          </a:prstGeom>
        </p:spPr>
        <p:txBody>
          <a:bodyPr>
            <a:spAutoFit/>
          </a:bodyPr>
          <a:lstStyle/>
          <a:p>
            <a:r>
              <a:rPr lang="en-US" dirty="0"/>
              <a:t>http://www2.estrellamountain.edu/faculty/farabee/BIOBK/spectrum.gif</a:t>
            </a:r>
          </a:p>
        </p:txBody>
      </p:sp>
    </p:spTree>
    <p:extLst>
      <p:ext uri="{BB962C8B-B14F-4D97-AF65-F5344CB8AC3E}">
        <p14:creationId xmlns:p14="http://schemas.microsoft.com/office/powerpoint/2010/main" val="41392278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914400"/>
            <a:ext cx="7099508" cy="4724400"/>
          </a:xfrm>
          <a:prstGeom prst="rect">
            <a:avLst/>
          </a:prstGeom>
        </p:spPr>
      </p:pic>
      <p:sp>
        <p:nvSpPr>
          <p:cNvPr id="3" name="Rectangle 2"/>
          <p:cNvSpPr/>
          <p:nvPr/>
        </p:nvSpPr>
        <p:spPr>
          <a:xfrm>
            <a:off x="2209800" y="5661660"/>
            <a:ext cx="4572000" cy="923330"/>
          </a:xfrm>
          <a:prstGeom prst="rect">
            <a:avLst/>
          </a:prstGeom>
        </p:spPr>
        <p:txBody>
          <a:bodyPr>
            <a:spAutoFit/>
          </a:bodyPr>
          <a:lstStyle/>
          <a:p>
            <a:r>
              <a:rPr lang="en-US" dirty="0"/>
              <a:t>http://photoaffiliates.com/wp-content/uploads/2013/07/White_balance_demonstration_688.jpg</a:t>
            </a:r>
          </a:p>
        </p:txBody>
      </p:sp>
    </p:spTree>
    <p:extLst>
      <p:ext uri="{BB962C8B-B14F-4D97-AF65-F5344CB8AC3E}">
        <p14:creationId xmlns:p14="http://schemas.microsoft.com/office/powerpoint/2010/main" val="377923179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US" altLang="en-US"/>
              <a:t>Tips for taking good photographs</a:t>
            </a:r>
          </a:p>
        </p:txBody>
      </p:sp>
      <p:sp>
        <p:nvSpPr>
          <p:cNvPr id="86019" name="Content Placeholder 2"/>
          <p:cNvSpPr>
            <a:spLocks noGrp="1"/>
          </p:cNvSpPr>
          <p:nvPr>
            <p:ph idx="1"/>
          </p:nvPr>
        </p:nvSpPr>
        <p:spPr/>
        <p:txBody>
          <a:bodyPr/>
          <a:lstStyle/>
          <a:p>
            <a:pPr eaLnBrk="1" hangingPunct="1"/>
            <a:r>
              <a:rPr lang="en-US" altLang="en-US"/>
              <a:t>Let the pictures tell a story</a:t>
            </a:r>
          </a:p>
          <a:p>
            <a:pPr eaLnBrk="1" hangingPunct="1"/>
            <a:r>
              <a:rPr lang="en-US" altLang="en-US"/>
              <a:t>Always take more than you think you need</a:t>
            </a:r>
          </a:p>
          <a:p>
            <a:pPr eaLnBrk="1" hangingPunct="1"/>
            <a:r>
              <a:rPr lang="en-US" altLang="en-US"/>
              <a:t>Make sure the perspective, lighting, exposures are correct.</a:t>
            </a:r>
          </a:p>
          <a:p>
            <a:pPr eaLnBrk="1" hangingPunct="1"/>
            <a:r>
              <a:rPr lang="en-US" altLang="en-US"/>
              <a:t>Use scales to depict size when necessary.</a:t>
            </a:r>
          </a:p>
        </p:txBody>
      </p:sp>
    </p:spTree>
    <p:extLst>
      <p:ext uri="{BB962C8B-B14F-4D97-AF65-F5344CB8AC3E}">
        <p14:creationId xmlns:p14="http://schemas.microsoft.com/office/powerpoint/2010/main" val="26909881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3289</Words>
  <Application>Microsoft Office PowerPoint</Application>
  <PresentationFormat>On-screen Show (4:3)</PresentationFormat>
  <Paragraphs>278</Paragraphs>
  <Slides>127</Slides>
  <Notes>58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127</vt:i4>
      </vt:variant>
    </vt:vector>
  </HeadingPairs>
  <TitlesOfParts>
    <vt:vector size="130" baseType="lpstr">
      <vt:lpstr>Arial</vt:lpstr>
      <vt:lpstr>Calibri</vt:lpstr>
      <vt:lpstr>Office Theme</vt:lpstr>
      <vt:lpstr>Crime Scene Photography Workshop February 8-9, 2018 Idaho State Coroner's Spring Conference  Sharon L. Plotkin M.S.  CCSI Certified Crime Scene Investigator </vt:lpstr>
      <vt:lpstr>Purpose of this two-day workshop </vt:lpstr>
      <vt:lpstr>Objectives for this workshop</vt:lpstr>
      <vt:lpstr>Schedule  Day One  February 8, 2018 8:00 AM- 5:00 PM</vt:lpstr>
      <vt:lpstr>Schedule  Day Two  February 9, 2018, 12:00 PM- 9:00 PM Advanced photographic techniques</vt:lpstr>
      <vt:lpstr>Day One</vt:lpstr>
      <vt:lpstr>The Value of Crime Scene Photography</vt:lpstr>
      <vt:lpstr>PowerPoint Presentation</vt:lpstr>
      <vt:lpstr>PowerPoint Presentation</vt:lpstr>
      <vt:lpstr>PowerPoint Presentation</vt:lpstr>
      <vt:lpstr>Admissibility of Photographs in Court</vt:lpstr>
      <vt:lpstr>Standard Operating Procedure (SOP) for digital photography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Injury documentation</vt:lpstr>
      <vt:lpstr>Evidence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what is wrong with these?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quick note on photography… Admissibility of photographs in court</vt:lpstr>
      <vt:lpstr>PowerPoint Presentation</vt:lpstr>
      <vt:lpstr>PowerPoint Presentation</vt:lpstr>
      <vt:lpstr>Reasons to use ambient (natural light) when photographing scenes or people.</vt:lpstr>
      <vt:lpstr>How to work with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Depth of field</vt:lpstr>
      <vt:lpstr>PowerPoint Presentation</vt:lpstr>
      <vt:lpstr>PowerPoint Presentation</vt:lpstr>
      <vt:lpstr>PowerPoint Presentation</vt:lpstr>
      <vt:lpstr>Other helpful tips</vt:lpstr>
      <vt:lpstr>PowerPoint Presentation</vt:lpstr>
      <vt:lpstr>White Balance</vt:lpstr>
      <vt:lpstr>PowerPoint Presentation</vt:lpstr>
      <vt:lpstr>PowerPoint Presentation</vt:lpstr>
      <vt:lpstr>Tips for taking good photographs</vt:lpstr>
      <vt:lpstr>Day Two </vt:lpstr>
      <vt:lpstr>Backlighting</vt:lpstr>
      <vt:lpstr>Oblique lighting</vt:lpstr>
      <vt:lpstr>Oblique /side lighting This helps with bringing any impressed information (fills in the shadows)</vt:lpstr>
      <vt:lpstr>PowerPoint Presentation</vt:lpstr>
      <vt:lpstr>PowerPoint Presentation</vt:lpstr>
      <vt:lpstr>Use of flashlights for oblique (side) lighting</vt:lpstr>
      <vt:lpstr>Tips for taking effective photographs using oblique lighting</vt:lpstr>
      <vt:lpstr>PowerPoint Presentation</vt:lpstr>
      <vt:lpstr>PowerPoint Presentation</vt:lpstr>
      <vt:lpstr>PowerPoint Presentation</vt:lpstr>
      <vt:lpstr>PowerPoint Presentation</vt:lpstr>
      <vt:lpstr>PowerPoint Presentation</vt:lpstr>
      <vt:lpstr>PowerPoint Presentation</vt:lpstr>
      <vt:lpstr>Night photography/ painting with light </vt:lpstr>
      <vt:lpstr>Supplies needed: </vt:lpstr>
      <vt:lpstr>Hint</vt:lpstr>
      <vt:lpstr>PowerPoint Presentation</vt:lpstr>
      <vt:lpstr>Procedure </vt:lpstr>
      <vt:lpstr>Procedure</vt:lpstr>
      <vt:lpstr>Procedure continued</vt:lpstr>
      <vt:lpstr>Procedure continued</vt:lpstr>
      <vt:lpstr>Procedure continued</vt:lpstr>
      <vt:lpstr>Inverse Square Law </vt:lpstr>
      <vt:lpstr>PowerPoint Presentation</vt:lpstr>
      <vt:lpstr>Ready to try?????</vt:lpstr>
      <vt:lpstr>PowerPoint Presentation</vt:lpstr>
      <vt:lpstr>Contact Information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Crime Scene Photography</dc:title>
  <dc:creator>Sharon</dc:creator>
  <cp:lastModifiedBy>Dotti Owens</cp:lastModifiedBy>
  <cp:revision>47</cp:revision>
  <dcterms:created xsi:type="dcterms:W3CDTF">2012-08-30T17:34:53Z</dcterms:created>
  <dcterms:modified xsi:type="dcterms:W3CDTF">2018-01-01T23:04:10Z</dcterms:modified>
</cp:coreProperties>
</file>