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3" r:id="rId4"/>
    <p:sldId id="283" r:id="rId5"/>
    <p:sldId id="267" r:id="rId6"/>
    <p:sldId id="275" r:id="rId7"/>
    <p:sldId id="268" r:id="rId8"/>
    <p:sldId id="284" r:id="rId9"/>
    <p:sldId id="281" r:id="rId10"/>
    <p:sldId id="282" r:id="rId11"/>
    <p:sldId id="269" r:id="rId12"/>
    <p:sldId id="270" r:id="rId13"/>
    <p:sldId id="278" r:id="rId14"/>
    <p:sldId id="279" r:id="rId15"/>
    <p:sldId id="285" r:id="rId16"/>
    <p:sldId id="287" r:id="rId17"/>
    <p:sldId id="276" r:id="rId18"/>
    <p:sldId id="277" r:id="rId19"/>
    <p:sldId id="286" r:id="rId20"/>
    <p:sldId id="280" r:id="rId21"/>
    <p:sldId id="271" r:id="rId22"/>
    <p:sldId id="272" r:id="rId23"/>
    <p:sldId id="25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94685"/>
  </p:normalViewPr>
  <p:slideViewPr>
    <p:cSldViewPr snapToGrid="0" snapToObjects="1">
      <p:cViewPr varScale="1">
        <p:scale>
          <a:sx n="84" d="100"/>
          <a:sy n="84" d="100"/>
        </p:scale>
        <p:origin x="19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3723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097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49410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807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566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1053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961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820956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4104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6103937"/>
            <a:ext cx="12192000" cy="754063"/>
          </a:xfrm>
          <a:prstGeom prst="rect">
            <a:avLst/>
          </a:prstGeom>
          <a:solidFill>
            <a:srgbClr val="282956"/>
          </a:solidFill>
          <a:ln>
            <a:noFill/>
          </a:ln>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dirty="0">
              <a:solidFill>
                <a:schemeClr val="bg1">
                  <a:lumMod val="65000"/>
                </a:schemeClr>
              </a:solidFill>
            </a:endParaRPr>
          </a:p>
        </p:txBody>
      </p:sp>
      <p:pic>
        <p:nvPicPr>
          <p:cNvPr id="8" name="Picture 7"/>
          <p:cNvPicPr>
            <a:picLocks noChangeAspect="1"/>
          </p:cNvPicPr>
          <p:nvPr/>
        </p:nvPicPr>
        <p:blipFill rotWithShape="1">
          <a:blip r:embed="rId11">
            <a:extLst>
              <a:ext uri="{28A0092B-C50C-407E-A947-70E740481C1C}">
                <a14:useLocalDpi xmlns:a14="http://schemas.microsoft.com/office/drawing/2010/main" val="0"/>
              </a:ext>
            </a:extLst>
          </a:blip>
          <a:srcRect l="37622"/>
          <a:stretch/>
        </p:blipFill>
        <p:spPr>
          <a:xfrm>
            <a:off x="10337899" y="6028594"/>
            <a:ext cx="1296929" cy="829406"/>
          </a:xfrm>
          <a:prstGeom prst="rect">
            <a:avLst/>
          </a:prstGeom>
        </p:spPr>
      </p:pic>
      <p:pic>
        <p:nvPicPr>
          <p:cNvPr id="9" name="Picture 8"/>
          <p:cNvPicPr>
            <a:picLocks noChangeAspect="1"/>
          </p:cNvPicPr>
          <p:nvPr/>
        </p:nvPicPr>
        <p:blipFill rotWithShape="1">
          <a:blip r:embed="rId11">
            <a:extLst>
              <a:ext uri="{28A0092B-C50C-407E-A947-70E740481C1C}">
                <a14:useLocalDpi xmlns:a14="http://schemas.microsoft.com/office/drawing/2010/main" val="0"/>
              </a:ext>
            </a:extLst>
          </a:blip>
          <a:srcRect r="61600"/>
          <a:stretch/>
        </p:blipFill>
        <p:spPr>
          <a:xfrm>
            <a:off x="373218" y="5396166"/>
            <a:ext cx="1217563" cy="1264855"/>
          </a:xfrm>
          <a:prstGeom prst="rect">
            <a:avLst/>
          </a:prstGeom>
        </p:spPr>
      </p:pic>
    </p:spTree>
    <p:extLst>
      <p:ext uri="{BB962C8B-B14F-4D97-AF65-F5344CB8AC3E}">
        <p14:creationId xmlns:p14="http://schemas.microsoft.com/office/powerpoint/2010/main" val="2730570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i="0" kern="1200" cap="all" baseline="0">
          <a:solidFill>
            <a:srgbClr val="282956"/>
          </a:solidFill>
          <a:latin typeface="Gotham" charset="0"/>
          <a:ea typeface="Gotham" charset="0"/>
          <a:cs typeface="Gotham" charset="0"/>
        </a:defRPr>
      </a:lvl1pPr>
    </p:titleStyle>
    <p:bodyStyle>
      <a:lvl1pPr marL="228600" indent="-228600" algn="l" defTabSz="914400" rtl="0" eaLnBrk="1" latinLnBrk="0" hangingPunct="1">
        <a:lnSpc>
          <a:spcPct val="90000"/>
        </a:lnSpc>
        <a:spcBef>
          <a:spcPts val="1000"/>
        </a:spcBef>
        <a:buClr>
          <a:schemeClr val="bg1">
            <a:lumMod val="50000"/>
          </a:schemeClr>
        </a:buClr>
        <a:buFont typeface="Wingdings" charset="2"/>
        <a:buChar char="§"/>
        <a:defRPr sz="2800" b="0" i="0" kern="1200">
          <a:solidFill>
            <a:schemeClr val="tx1"/>
          </a:solidFill>
          <a:latin typeface="Gotham Medium" charset="0"/>
          <a:ea typeface="Gotham Medium" charset="0"/>
          <a:cs typeface="Gotham Medium" charset="0"/>
        </a:defRPr>
      </a:lvl1pPr>
      <a:lvl2pPr marL="685800" indent="-228600" algn="l" defTabSz="914400" rtl="0" eaLnBrk="1" latinLnBrk="0" hangingPunct="1">
        <a:lnSpc>
          <a:spcPct val="90000"/>
        </a:lnSpc>
        <a:spcBef>
          <a:spcPts val="500"/>
        </a:spcBef>
        <a:buClr>
          <a:schemeClr val="bg1">
            <a:lumMod val="50000"/>
          </a:schemeClr>
        </a:buClr>
        <a:buFont typeface="Wingdings" charset="2"/>
        <a:buChar char="§"/>
        <a:defRPr sz="2400" b="0" i="0" kern="1200">
          <a:solidFill>
            <a:schemeClr val="tx1"/>
          </a:solidFill>
          <a:latin typeface="Gotham Medium" charset="0"/>
          <a:ea typeface="Gotham Medium" charset="0"/>
          <a:cs typeface="Gotham Medium" charset="0"/>
        </a:defRPr>
      </a:lvl2pPr>
      <a:lvl3pPr marL="1143000" indent="-228600" algn="l" defTabSz="914400" rtl="0" eaLnBrk="1" latinLnBrk="0" hangingPunct="1">
        <a:lnSpc>
          <a:spcPct val="90000"/>
        </a:lnSpc>
        <a:spcBef>
          <a:spcPts val="500"/>
        </a:spcBef>
        <a:buClr>
          <a:schemeClr val="bg1">
            <a:lumMod val="50000"/>
          </a:schemeClr>
        </a:buClr>
        <a:buFont typeface="Wingdings" charset="2"/>
        <a:buChar char="§"/>
        <a:defRPr sz="2000" b="0" i="0" kern="1200">
          <a:solidFill>
            <a:schemeClr val="tx1"/>
          </a:solidFill>
          <a:latin typeface="Gotham Medium" charset="0"/>
          <a:ea typeface="Gotham Medium" charset="0"/>
          <a:cs typeface="Gotham Medium" charset="0"/>
        </a:defRPr>
      </a:lvl3pPr>
      <a:lvl4pPr marL="1600200" indent="-228600" algn="l" defTabSz="914400" rtl="0" eaLnBrk="1" latinLnBrk="0" hangingPunct="1">
        <a:lnSpc>
          <a:spcPct val="90000"/>
        </a:lnSpc>
        <a:spcBef>
          <a:spcPts val="500"/>
        </a:spcBef>
        <a:buClr>
          <a:schemeClr val="bg1">
            <a:lumMod val="50000"/>
          </a:schemeClr>
        </a:buClr>
        <a:buFont typeface="Wingdings" charset="2"/>
        <a:buChar char="§"/>
        <a:defRPr sz="1800" b="0" i="0" kern="1200">
          <a:solidFill>
            <a:schemeClr val="tx1"/>
          </a:solidFill>
          <a:latin typeface="Gotham Medium" charset="0"/>
          <a:ea typeface="Gotham Medium" charset="0"/>
          <a:cs typeface="Gotham Medium" charset="0"/>
        </a:defRPr>
      </a:lvl4pPr>
      <a:lvl5pPr marL="2057400" indent="-228600" algn="l" defTabSz="914400" rtl="0" eaLnBrk="1" latinLnBrk="0" hangingPunct="1">
        <a:lnSpc>
          <a:spcPct val="90000"/>
        </a:lnSpc>
        <a:spcBef>
          <a:spcPts val="500"/>
        </a:spcBef>
        <a:buClr>
          <a:schemeClr val="bg1">
            <a:lumMod val="50000"/>
          </a:schemeClr>
        </a:buClr>
        <a:buFont typeface="Wingdings" charset="2"/>
        <a:buChar char="§"/>
        <a:defRPr sz="1800" b="0" i="0" kern="1200">
          <a:solidFill>
            <a:schemeClr val="tx1"/>
          </a:solidFill>
          <a:latin typeface="Gotham Medium" charset="0"/>
          <a:ea typeface="Gotham Medium" charset="0"/>
          <a:cs typeface="Gotham Medium"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A549-EA26-2B4D-AD29-04F8B6883761}"/>
              </a:ext>
            </a:extLst>
          </p:cNvPr>
          <p:cNvSpPr>
            <a:spLocks noGrp="1"/>
          </p:cNvSpPr>
          <p:nvPr>
            <p:ph type="ctrTitle"/>
          </p:nvPr>
        </p:nvSpPr>
        <p:spPr/>
        <p:txBody>
          <a:bodyPr>
            <a:normAutofit fontScale="90000"/>
          </a:bodyPr>
          <a:lstStyle/>
          <a:p>
            <a:r>
              <a:rPr lang="en-US" dirty="0"/>
              <a:t>Roles and Responsibilities of Commissioners and Clerks</a:t>
            </a:r>
          </a:p>
        </p:txBody>
      </p:sp>
      <p:sp>
        <p:nvSpPr>
          <p:cNvPr id="3" name="Subtitle 2">
            <a:extLst>
              <a:ext uri="{FF2B5EF4-FFF2-40B4-BE49-F238E27FC236}">
                <a16:creationId xmlns:a16="http://schemas.microsoft.com/office/drawing/2014/main" id="{AC634D01-F956-544B-ABEA-9CA02B2FDF13}"/>
              </a:ext>
            </a:extLst>
          </p:cNvPr>
          <p:cNvSpPr>
            <a:spLocks noGrp="1"/>
          </p:cNvSpPr>
          <p:nvPr>
            <p:ph type="subTitle" idx="1"/>
          </p:nvPr>
        </p:nvSpPr>
        <p:spPr/>
        <p:txBody>
          <a:bodyPr/>
          <a:lstStyle/>
          <a:p>
            <a:r>
              <a:rPr lang="en-US" dirty="0"/>
              <a:t>Jim </a:t>
            </a:r>
            <a:r>
              <a:rPr lang="en-US" dirty="0" err="1"/>
              <a:t>McNall</a:t>
            </a:r>
            <a:r>
              <a:rPr lang="en-US" dirty="0"/>
              <a:t>, ICRMP</a:t>
            </a:r>
          </a:p>
          <a:p>
            <a:r>
              <a:rPr lang="en-US" dirty="0"/>
              <a:t>Seth Grigg, IAC</a:t>
            </a:r>
          </a:p>
        </p:txBody>
      </p:sp>
    </p:spTree>
    <p:extLst>
      <p:ext uri="{BB962C8B-B14F-4D97-AF65-F5344CB8AC3E}">
        <p14:creationId xmlns:p14="http://schemas.microsoft.com/office/powerpoint/2010/main" val="1386070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66FF2-8D4A-CD45-9EC9-273875D7A871}"/>
              </a:ext>
            </a:extLst>
          </p:cNvPr>
          <p:cNvSpPr>
            <a:spLocks noGrp="1"/>
          </p:cNvSpPr>
          <p:nvPr>
            <p:ph type="title"/>
          </p:nvPr>
        </p:nvSpPr>
        <p:spPr/>
        <p:txBody>
          <a:bodyPr/>
          <a:lstStyle/>
          <a:p>
            <a:r>
              <a:rPr lang="en-US" dirty="0" err="1"/>
              <a:t>BoCC</a:t>
            </a:r>
            <a:r>
              <a:rPr lang="en-US" dirty="0"/>
              <a:t> Responsibilities</a:t>
            </a:r>
          </a:p>
        </p:txBody>
      </p:sp>
      <p:sp>
        <p:nvSpPr>
          <p:cNvPr id="3" name="Content Placeholder 2">
            <a:extLst>
              <a:ext uri="{FF2B5EF4-FFF2-40B4-BE49-F238E27FC236}">
                <a16:creationId xmlns:a16="http://schemas.microsoft.com/office/drawing/2014/main" id="{DB038194-F509-854E-B87D-225481DD0908}"/>
              </a:ext>
            </a:extLst>
          </p:cNvPr>
          <p:cNvSpPr>
            <a:spLocks noGrp="1"/>
          </p:cNvSpPr>
          <p:nvPr>
            <p:ph idx="1"/>
          </p:nvPr>
        </p:nvSpPr>
        <p:spPr/>
        <p:txBody>
          <a:bodyPr/>
          <a:lstStyle/>
          <a:p>
            <a:r>
              <a:rPr lang="en-US" dirty="0"/>
              <a:t>Filing of county elected official vacancies (§31-817, Idaho Code)</a:t>
            </a:r>
          </a:p>
          <a:p>
            <a:r>
              <a:rPr lang="en-US" dirty="0"/>
              <a:t> Hiring staff (§31-818, Idaho Code)</a:t>
            </a:r>
          </a:p>
          <a:p>
            <a:r>
              <a:rPr lang="en-US" dirty="0"/>
              <a:t>Grant leave of absence for county officials (up to 90 days) (§31-847, Idaho Code)</a:t>
            </a:r>
          </a:p>
          <a:p>
            <a:r>
              <a:rPr lang="en-US" dirty="0"/>
              <a:t>Set county fees (§31-870, Idaho Code)</a:t>
            </a:r>
          </a:p>
          <a:p>
            <a:r>
              <a:rPr lang="en-US" dirty="0"/>
              <a:t>Adopt records classification and retention schedule (§31-871, Idaho Code)</a:t>
            </a:r>
          </a:p>
          <a:p>
            <a:r>
              <a:rPr lang="en-US" dirty="0"/>
              <a:t>Equalization of assessments (§63-501, Idaho Code)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9816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1A2B6-D4F5-5541-9E44-AF598A810A56}"/>
              </a:ext>
            </a:extLst>
          </p:cNvPr>
          <p:cNvSpPr>
            <a:spLocks noGrp="1"/>
          </p:cNvSpPr>
          <p:nvPr>
            <p:ph type="title"/>
          </p:nvPr>
        </p:nvSpPr>
        <p:spPr/>
        <p:txBody>
          <a:bodyPr/>
          <a:lstStyle/>
          <a:p>
            <a:r>
              <a:rPr lang="en-US" dirty="0"/>
              <a:t>BOCC Responsibilities – County Departments</a:t>
            </a:r>
          </a:p>
        </p:txBody>
      </p:sp>
      <p:sp>
        <p:nvSpPr>
          <p:cNvPr id="4" name="Content Placeholder 3">
            <a:extLst>
              <a:ext uri="{FF2B5EF4-FFF2-40B4-BE49-F238E27FC236}">
                <a16:creationId xmlns:a16="http://schemas.microsoft.com/office/drawing/2014/main" id="{2E386283-79FF-1D4F-9C8D-B9A6AF181EEB}"/>
              </a:ext>
            </a:extLst>
          </p:cNvPr>
          <p:cNvSpPr>
            <a:spLocks noGrp="1"/>
          </p:cNvSpPr>
          <p:nvPr>
            <p:ph sz="half" idx="1"/>
          </p:nvPr>
        </p:nvSpPr>
        <p:spPr/>
        <p:txBody>
          <a:bodyPr/>
          <a:lstStyle/>
          <a:p>
            <a:r>
              <a:rPr lang="en-US" dirty="0"/>
              <a:t>Planning and Zoning</a:t>
            </a:r>
          </a:p>
          <a:p>
            <a:r>
              <a:rPr lang="en-US" dirty="0"/>
              <a:t>Road and Bridge</a:t>
            </a:r>
          </a:p>
          <a:p>
            <a:r>
              <a:rPr lang="en-US" dirty="0"/>
              <a:t>Noxious Weeds</a:t>
            </a:r>
          </a:p>
          <a:p>
            <a:r>
              <a:rPr lang="en-US" dirty="0"/>
              <a:t>Parks and Recreation</a:t>
            </a:r>
          </a:p>
          <a:p>
            <a:r>
              <a:rPr lang="en-US" dirty="0"/>
              <a:t>Computer Services/IT</a:t>
            </a:r>
          </a:p>
          <a:p>
            <a:r>
              <a:rPr lang="en-US" dirty="0"/>
              <a:t>Public Defense</a:t>
            </a:r>
          </a:p>
          <a:p>
            <a:r>
              <a:rPr lang="en-US" dirty="0"/>
              <a:t>Juvenile Detention</a:t>
            </a:r>
          </a:p>
        </p:txBody>
      </p:sp>
      <p:sp>
        <p:nvSpPr>
          <p:cNvPr id="5" name="Content Placeholder 4">
            <a:extLst>
              <a:ext uri="{FF2B5EF4-FFF2-40B4-BE49-F238E27FC236}">
                <a16:creationId xmlns:a16="http://schemas.microsoft.com/office/drawing/2014/main" id="{EBB96082-D0EC-DD4C-A179-20F8D4319299}"/>
              </a:ext>
            </a:extLst>
          </p:cNvPr>
          <p:cNvSpPr>
            <a:spLocks noGrp="1"/>
          </p:cNvSpPr>
          <p:nvPr>
            <p:ph sz="half" idx="2"/>
          </p:nvPr>
        </p:nvSpPr>
        <p:spPr/>
        <p:txBody>
          <a:bodyPr/>
          <a:lstStyle/>
          <a:p>
            <a:r>
              <a:rPr lang="en-US" altLang="en-US" dirty="0"/>
              <a:t>Misdemeanor Probation</a:t>
            </a:r>
          </a:p>
          <a:p>
            <a:r>
              <a:rPr lang="en-US" altLang="en-US" dirty="0"/>
              <a:t>County Agent </a:t>
            </a:r>
          </a:p>
          <a:p>
            <a:r>
              <a:rPr lang="en-US" altLang="en-US" dirty="0"/>
              <a:t>Emergency Management Services</a:t>
            </a:r>
          </a:p>
          <a:p>
            <a:r>
              <a:rPr lang="en-US" altLang="en-US" dirty="0"/>
              <a:t>Custodial/Maintenance</a:t>
            </a:r>
          </a:p>
          <a:p>
            <a:r>
              <a:rPr lang="en-US" altLang="en-US" dirty="0"/>
              <a:t>Enterprise Fund Supported Services (i.e.: solid waste) </a:t>
            </a:r>
          </a:p>
          <a:p>
            <a:r>
              <a:rPr lang="en-US" altLang="en-US" dirty="0"/>
              <a:t>Etc. </a:t>
            </a:r>
          </a:p>
          <a:p>
            <a:endParaRPr lang="en-US" dirty="0"/>
          </a:p>
        </p:txBody>
      </p:sp>
    </p:spTree>
    <p:extLst>
      <p:ext uri="{BB962C8B-B14F-4D97-AF65-F5344CB8AC3E}">
        <p14:creationId xmlns:p14="http://schemas.microsoft.com/office/powerpoint/2010/main" val="288856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Board of County Commissioners</a:t>
            </a:r>
          </a:p>
        </p:txBody>
      </p:sp>
      <p:sp>
        <p:nvSpPr>
          <p:cNvPr id="5" name="Content Placeholder 4"/>
          <p:cNvSpPr>
            <a:spLocks noGrp="1"/>
          </p:cNvSpPr>
          <p:nvPr>
            <p:ph sz="half" idx="1"/>
          </p:nvPr>
        </p:nvSpPr>
        <p:spPr/>
        <p:txBody>
          <a:bodyPr>
            <a:normAutofit/>
          </a:bodyPr>
          <a:lstStyle/>
          <a:p>
            <a:r>
              <a:rPr lang="en-US" sz="3200" dirty="0"/>
              <a:t>Appointment Authority</a:t>
            </a:r>
          </a:p>
          <a:p>
            <a:pPr lvl="1"/>
            <a:r>
              <a:rPr lang="en-US" sz="2800" dirty="0"/>
              <a:t>Department heads</a:t>
            </a:r>
          </a:p>
          <a:p>
            <a:pPr lvl="1"/>
            <a:r>
              <a:rPr lang="en-US" sz="2800" dirty="0"/>
              <a:t>Vacancy in county elected office</a:t>
            </a:r>
          </a:p>
          <a:p>
            <a:pPr lvl="1"/>
            <a:r>
              <a:rPr lang="en-US" sz="2800" dirty="0"/>
              <a:t>County boards, committees, subcommittees, etc.</a:t>
            </a:r>
          </a:p>
        </p:txBody>
      </p:sp>
      <p:sp>
        <p:nvSpPr>
          <p:cNvPr id="3" name="Content Placeholder 2">
            <a:extLst>
              <a:ext uri="{FF2B5EF4-FFF2-40B4-BE49-F238E27FC236}">
                <a16:creationId xmlns:a16="http://schemas.microsoft.com/office/drawing/2014/main" id="{15F7EEDA-BEB2-4047-9B70-78F3179AF5CD}"/>
              </a:ext>
            </a:extLst>
          </p:cNvPr>
          <p:cNvSpPr>
            <a:spLocks noGrp="1"/>
          </p:cNvSpPr>
          <p:nvPr>
            <p:ph sz="half" idx="2"/>
          </p:nvPr>
        </p:nvSpPr>
        <p:spPr/>
        <p:txBody>
          <a:bodyPr>
            <a:normAutofit/>
          </a:bodyPr>
          <a:lstStyle/>
          <a:p>
            <a:r>
              <a:rPr lang="en-US" sz="3200" dirty="0"/>
              <a:t>Role as an Individual Commissioner</a:t>
            </a:r>
          </a:p>
          <a:p>
            <a:pPr lvl="1"/>
            <a:r>
              <a:rPr lang="en-US" sz="2800" dirty="0"/>
              <a:t>Magistrate Commission</a:t>
            </a:r>
          </a:p>
          <a:p>
            <a:pPr lvl="1"/>
            <a:r>
              <a:rPr lang="en-US" sz="2800" dirty="0"/>
              <a:t>Health District Budget</a:t>
            </a:r>
          </a:p>
          <a:p>
            <a:pPr lvl="1"/>
            <a:r>
              <a:rPr lang="en-US" sz="2800" dirty="0"/>
              <a:t>Other Boards and Commissions</a:t>
            </a:r>
          </a:p>
          <a:p>
            <a:endParaRPr lang="en-US" dirty="0"/>
          </a:p>
        </p:txBody>
      </p:sp>
    </p:spTree>
    <p:extLst>
      <p:ext uri="{BB962C8B-B14F-4D97-AF65-F5344CB8AC3E}">
        <p14:creationId xmlns:p14="http://schemas.microsoft.com/office/powerpoint/2010/main" val="278866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6E4E95-E38C-4741-B9BC-DF8722EA412D}"/>
              </a:ext>
            </a:extLst>
          </p:cNvPr>
          <p:cNvSpPr>
            <a:spLocks noGrp="1"/>
          </p:cNvSpPr>
          <p:nvPr>
            <p:ph type="title"/>
          </p:nvPr>
        </p:nvSpPr>
        <p:spPr/>
        <p:txBody>
          <a:bodyPr/>
          <a:lstStyle/>
          <a:p>
            <a:r>
              <a:rPr lang="en-US" dirty="0"/>
              <a:t>Role of the Board – Personnel Management</a:t>
            </a:r>
          </a:p>
        </p:txBody>
      </p:sp>
      <p:sp>
        <p:nvSpPr>
          <p:cNvPr id="6" name="Content Placeholder 5">
            <a:extLst>
              <a:ext uri="{FF2B5EF4-FFF2-40B4-BE49-F238E27FC236}">
                <a16:creationId xmlns:a16="http://schemas.microsoft.com/office/drawing/2014/main" id="{D82EE454-5172-6D45-BC4A-7EC9521B0FC2}"/>
              </a:ext>
            </a:extLst>
          </p:cNvPr>
          <p:cNvSpPr>
            <a:spLocks noGrp="1"/>
          </p:cNvSpPr>
          <p:nvPr>
            <p:ph idx="1"/>
          </p:nvPr>
        </p:nvSpPr>
        <p:spPr/>
        <p:txBody>
          <a:bodyPr/>
          <a:lstStyle/>
          <a:p>
            <a:r>
              <a:rPr lang="en-US" dirty="0"/>
              <a:t>Adopt a personnel policy and keep it updated</a:t>
            </a:r>
          </a:p>
          <a:p>
            <a:r>
              <a:rPr lang="en-US" dirty="0"/>
              <a:t>Adopted other policies such as:</a:t>
            </a:r>
          </a:p>
          <a:p>
            <a:pPr lvl="1"/>
            <a:r>
              <a:rPr lang="en-US" dirty="0"/>
              <a:t>Use of vehicles</a:t>
            </a:r>
          </a:p>
          <a:p>
            <a:pPr lvl="1"/>
            <a:r>
              <a:rPr lang="en-US" dirty="0"/>
              <a:t>Purchasing (who, when, how much, credit cards, etc.)</a:t>
            </a:r>
          </a:p>
          <a:p>
            <a:pPr lvl="1"/>
            <a:r>
              <a:rPr lang="en-US" dirty="0"/>
              <a:t>Computer usage (including internet access and email)</a:t>
            </a:r>
          </a:p>
          <a:p>
            <a:r>
              <a:rPr lang="en-US" dirty="0"/>
              <a:t>Adopt the budget to include salary/wage rates</a:t>
            </a:r>
          </a:p>
          <a:p>
            <a:r>
              <a:rPr lang="en-US" dirty="0"/>
              <a:t>Appoint/hire department heads (under the direction of the board)</a:t>
            </a:r>
          </a:p>
          <a:p>
            <a:r>
              <a:rPr lang="en-US" dirty="0"/>
              <a:t>Share concerns regarding employee performance or behavior with the appropriate county elected official or supervisor </a:t>
            </a:r>
          </a:p>
        </p:txBody>
      </p:sp>
    </p:spTree>
    <p:extLst>
      <p:ext uri="{BB962C8B-B14F-4D97-AF65-F5344CB8AC3E}">
        <p14:creationId xmlns:p14="http://schemas.microsoft.com/office/powerpoint/2010/main" val="4293491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37F9A-42B8-5544-AD2D-18B08A0C4B29}"/>
              </a:ext>
            </a:extLst>
          </p:cNvPr>
          <p:cNvSpPr>
            <a:spLocks noGrp="1"/>
          </p:cNvSpPr>
          <p:nvPr>
            <p:ph type="title"/>
          </p:nvPr>
        </p:nvSpPr>
        <p:spPr/>
        <p:txBody>
          <a:bodyPr/>
          <a:lstStyle/>
          <a:p>
            <a:r>
              <a:rPr lang="en-US" dirty="0"/>
              <a:t>Role of the Board and Prosecutor – Legal Advice</a:t>
            </a:r>
          </a:p>
        </p:txBody>
      </p:sp>
      <p:sp>
        <p:nvSpPr>
          <p:cNvPr id="3" name="Content Placeholder 2">
            <a:extLst>
              <a:ext uri="{FF2B5EF4-FFF2-40B4-BE49-F238E27FC236}">
                <a16:creationId xmlns:a16="http://schemas.microsoft.com/office/drawing/2014/main" id="{4CA73214-394F-BE4B-BDAC-F12D106679E8}"/>
              </a:ext>
            </a:extLst>
          </p:cNvPr>
          <p:cNvSpPr>
            <a:spLocks noGrp="1"/>
          </p:cNvSpPr>
          <p:nvPr>
            <p:ph idx="1"/>
          </p:nvPr>
        </p:nvSpPr>
        <p:spPr/>
        <p:txBody>
          <a:bodyPr/>
          <a:lstStyle/>
          <a:p>
            <a:r>
              <a:rPr lang="en-US" dirty="0"/>
              <a:t>Prosecuting attorney is the legal advisor of the board and must attend board meetings when required (§31-2607)</a:t>
            </a:r>
          </a:p>
          <a:p>
            <a:r>
              <a:rPr lang="en-US" dirty="0"/>
              <a:t>Prosecutor is also legal advisor to other county officials/offices</a:t>
            </a:r>
          </a:p>
          <a:p>
            <a:r>
              <a:rPr lang="en-US" dirty="0"/>
              <a:t>Board should ensure that county officials have access to prosecuting attorney for legal advice</a:t>
            </a:r>
          </a:p>
        </p:txBody>
      </p:sp>
    </p:spTree>
    <p:extLst>
      <p:ext uri="{BB962C8B-B14F-4D97-AF65-F5344CB8AC3E}">
        <p14:creationId xmlns:p14="http://schemas.microsoft.com/office/powerpoint/2010/main" val="485506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DBE73-B6E2-DF41-90BF-10A49B3C28C5}"/>
              </a:ext>
            </a:extLst>
          </p:cNvPr>
          <p:cNvSpPr>
            <a:spLocks noGrp="1"/>
          </p:cNvSpPr>
          <p:nvPr>
            <p:ph type="title"/>
          </p:nvPr>
        </p:nvSpPr>
        <p:spPr/>
        <p:txBody>
          <a:bodyPr/>
          <a:lstStyle/>
          <a:p>
            <a:r>
              <a:rPr lang="en-US" dirty="0"/>
              <a:t>Role of Board in Conducting Meetings</a:t>
            </a:r>
          </a:p>
        </p:txBody>
      </p:sp>
      <p:sp>
        <p:nvSpPr>
          <p:cNvPr id="3" name="Content Placeholder 2">
            <a:extLst>
              <a:ext uri="{FF2B5EF4-FFF2-40B4-BE49-F238E27FC236}">
                <a16:creationId xmlns:a16="http://schemas.microsoft.com/office/drawing/2014/main" id="{2703732D-3BD8-F343-AF25-7116B45B4E43}"/>
              </a:ext>
            </a:extLst>
          </p:cNvPr>
          <p:cNvSpPr>
            <a:spLocks noGrp="1"/>
          </p:cNvSpPr>
          <p:nvPr>
            <p:ph idx="1"/>
          </p:nvPr>
        </p:nvSpPr>
        <p:spPr/>
        <p:txBody>
          <a:bodyPr/>
          <a:lstStyle/>
          <a:p>
            <a:pPr>
              <a:defRPr/>
            </a:pPr>
            <a:r>
              <a:rPr lang="en-US" dirty="0"/>
              <a:t>Agenda – who sets?</a:t>
            </a:r>
          </a:p>
          <a:p>
            <a:pPr>
              <a:defRPr/>
            </a:pPr>
            <a:r>
              <a:rPr lang="en-US" dirty="0"/>
              <a:t>Chairman conducts and is a full participant.</a:t>
            </a:r>
          </a:p>
          <a:p>
            <a:pPr>
              <a:defRPr/>
            </a:pPr>
            <a:r>
              <a:rPr lang="en-US" dirty="0"/>
              <a:t>Allow (encourage) participants to discuss.</a:t>
            </a:r>
          </a:p>
          <a:p>
            <a:pPr>
              <a:defRPr/>
            </a:pPr>
            <a:r>
              <a:rPr lang="en-US" dirty="0"/>
              <a:t>Motions – need to be succinct, clear, comprehensive.</a:t>
            </a:r>
          </a:p>
          <a:p>
            <a:pPr>
              <a:defRPr/>
            </a:pPr>
            <a:r>
              <a:rPr lang="en-US" dirty="0"/>
              <a:t>Continuous meetings???</a:t>
            </a:r>
          </a:p>
          <a:p>
            <a:pPr>
              <a:defRPr/>
            </a:pPr>
            <a:r>
              <a:rPr lang="en-US" dirty="0"/>
              <a:t>Order of business?</a:t>
            </a:r>
          </a:p>
          <a:p>
            <a:pPr>
              <a:defRPr/>
            </a:pPr>
            <a:r>
              <a:rPr lang="en-US" dirty="0"/>
              <a:t>Spectator sport?</a:t>
            </a:r>
          </a:p>
        </p:txBody>
      </p:sp>
    </p:spTree>
    <p:extLst>
      <p:ext uri="{BB962C8B-B14F-4D97-AF65-F5344CB8AC3E}">
        <p14:creationId xmlns:p14="http://schemas.microsoft.com/office/powerpoint/2010/main" val="817432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B7733-71EB-4746-8C69-A84608B24F7E}"/>
              </a:ext>
            </a:extLst>
          </p:cNvPr>
          <p:cNvSpPr>
            <a:spLocks noGrp="1"/>
          </p:cNvSpPr>
          <p:nvPr>
            <p:ph type="title"/>
          </p:nvPr>
        </p:nvSpPr>
        <p:spPr/>
        <p:txBody>
          <a:bodyPr/>
          <a:lstStyle/>
          <a:p>
            <a:r>
              <a:rPr lang="en-US" dirty="0"/>
              <a:t>Common Open Meeting Questions</a:t>
            </a:r>
          </a:p>
        </p:txBody>
      </p:sp>
      <p:sp>
        <p:nvSpPr>
          <p:cNvPr id="3" name="Content Placeholder 2">
            <a:extLst>
              <a:ext uri="{FF2B5EF4-FFF2-40B4-BE49-F238E27FC236}">
                <a16:creationId xmlns:a16="http://schemas.microsoft.com/office/drawing/2014/main" id="{1B80C2D3-6E22-5744-85CA-A66100601071}"/>
              </a:ext>
            </a:extLst>
          </p:cNvPr>
          <p:cNvSpPr>
            <a:spLocks noGrp="1"/>
          </p:cNvSpPr>
          <p:nvPr>
            <p:ph idx="1"/>
          </p:nvPr>
        </p:nvSpPr>
        <p:spPr/>
        <p:txBody>
          <a:bodyPr/>
          <a:lstStyle/>
          <a:p>
            <a:pPr>
              <a:buClr>
                <a:srgbClr val="FF9900"/>
              </a:buClr>
              <a:defRPr/>
            </a:pPr>
            <a:r>
              <a:rPr lang="en-US" dirty="0"/>
              <a:t>The board will all be at a conference, do I need to post as a meeting?</a:t>
            </a:r>
          </a:p>
          <a:p>
            <a:pPr>
              <a:buClr>
                <a:srgbClr val="FF9900"/>
              </a:buClr>
              <a:defRPr/>
            </a:pPr>
            <a:r>
              <a:rPr lang="en-US" dirty="0"/>
              <a:t>What if a citizen calls each board member individually?</a:t>
            </a:r>
          </a:p>
          <a:p>
            <a:pPr>
              <a:buClr>
                <a:srgbClr val="FF9900"/>
              </a:buClr>
              <a:defRPr/>
            </a:pPr>
            <a:r>
              <a:rPr lang="en-US" dirty="0"/>
              <a:t>Can I violate the Open Meeting rules by e-mailing fellow board members?</a:t>
            </a:r>
          </a:p>
          <a:p>
            <a:pPr>
              <a:buClr>
                <a:srgbClr val="FF9900"/>
              </a:buClr>
              <a:defRPr/>
            </a:pPr>
            <a:r>
              <a:rPr lang="en-US" dirty="0"/>
              <a:t>What about texting/tweeting by members during the meeting?   To each other?</a:t>
            </a:r>
          </a:p>
          <a:p>
            <a:pPr marL="0" indent="0">
              <a:buNone/>
            </a:pPr>
            <a:endParaRPr lang="en-US" dirty="0"/>
          </a:p>
        </p:txBody>
      </p:sp>
    </p:spTree>
    <p:extLst>
      <p:ext uri="{BB962C8B-B14F-4D97-AF65-F5344CB8AC3E}">
        <p14:creationId xmlns:p14="http://schemas.microsoft.com/office/powerpoint/2010/main" val="3956273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3AF12F-4DD5-DC44-AA12-1178AA372861}"/>
              </a:ext>
            </a:extLst>
          </p:cNvPr>
          <p:cNvSpPr>
            <a:spLocks noGrp="1"/>
          </p:cNvSpPr>
          <p:nvPr>
            <p:ph type="title"/>
          </p:nvPr>
        </p:nvSpPr>
        <p:spPr/>
        <p:txBody>
          <a:bodyPr/>
          <a:lstStyle/>
          <a:p>
            <a:r>
              <a:rPr lang="en-US" dirty="0"/>
              <a:t>BOCC Meetings – Decision Making</a:t>
            </a:r>
          </a:p>
        </p:txBody>
      </p:sp>
      <p:sp>
        <p:nvSpPr>
          <p:cNvPr id="11" name="Content Placeholder 10">
            <a:extLst>
              <a:ext uri="{FF2B5EF4-FFF2-40B4-BE49-F238E27FC236}">
                <a16:creationId xmlns:a16="http://schemas.microsoft.com/office/drawing/2014/main" id="{8337F946-E10F-7345-902A-0ED197261FAD}"/>
              </a:ext>
            </a:extLst>
          </p:cNvPr>
          <p:cNvSpPr>
            <a:spLocks noGrp="1"/>
          </p:cNvSpPr>
          <p:nvPr>
            <p:ph sz="half" idx="1"/>
          </p:nvPr>
        </p:nvSpPr>
        <p:spPr/>
        <p:txBody>
          <a:bodyPr/>
          <a:lstStyle/>
          <a:p>
            <a:r>
              <a:rPr lang="en-US" dirty="0"/>
              <a:t>A valid decision is:</a:t>
            </a:r>
          </a:p>
          <a:p>
            <a:pPr lvl="1"/>
            <a:r>
              <a:rPr lang="en-US" dirty="0"/>
              <a:t>Made at a posted meeting with quorum present,</a:t>
            </a:r>
          </a:p>
          <a:p>
            <a:pPr lvl="1"/>
            <a:r>
              <a:rPr lang="en-US" dirty="0"/>
              <a:t>Regarding an item legally on the agenda,</a:t>
            </a:r>
          </a:p>
          <a:p>
            <a:pPr lvl="1"/>
            <a:r>
              <a:rPr lang="en-US" dirty="0"/>
              <a:t>Made by a motion and affirmative vote, and</a:t>
            </a:r>
          </a:p>
          <a:p>
            <a:pPr lvl="1"/>
            <a:r>
              <a:rPr lang="en-US" dirty="0"/>
              <a:t>Recorded in the minutes.</a:t>
            </a:r>
          </a:p>
        </p:txBody>
      </p:sp>
      <p:sp>
        <p:nvSpPr>
          <p:cNvPr id="12" name="Content Placeholder 11">
            <a:extLst>
              <a:ext uri="{FF2B5EF4-FFF2-40B4-BE49-F238E27FC236}">
                <a16:creationId xmlns:a16="http://schemas.microsoft.com/office/drawing/2014/main" id="{BC07DC6D-A48C-2C4F-ABFE-FA0380A30D5F}"/>
              </a:ext>
            </a:extLst>
          </p:cNvPr>
          <p:cNvSpPr>
            <a:spLocks noGrp="1"/>
          </p:cNvSpPr>
          <p:nvPr>
            <p:ph sz="half" idx="2"/>
          </p:nvPr>
        </p:nvSpPr>
        <p:spPr/>
        <p:txBody>
          <a:bodyPr/>
          <a:lstStyle/>
          <a:p>
            <a:r>
              <a:rPr lang="en-US" dirty="0"/>
              <a:t>A decision is not:</a:t>
            </a:r>
          </a:p>
          <a:p>
            <a:pPr lvl="1"/>
            <a:r>
              <a:rPr lang="en-US" dirty="0"/>
              <a:t>“Polling the board,”</a:t>
            </a:r>
          </a:p>
          <a:p>
            <a:pPr lvl="1"/>
            <a:r>
              <a:rPr lang="en-US" dirty="0"/>
              <a:t>Gathering signatures, or</a:t>
            </a:r>
          </a:p>
          <a:p>
            <a:pPr lvl="1"/>
            <a:r>
              <a:rPr lang="en-US" dirty="0"/>
              <a:t>Made without being placed on the agenda.</a:t>
            </a:r>
          </a:p>
        </p:txBody>
      </p:sp>
    </p:spTree>
    <p:extLst>
      <p:ext uri="{BB962C8B-B14F-4D97-AF65-F5344CB8AC3E}">
        <p14:creationId xmlns:p14="http://schemas.microsoft.com/office/powerpoint/2010/main" val="3342966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56FCE6-874E-A246-AEC8-C3FB91B363B8}"/>
              </a:ext>
            </a:extLst>
          </p:cNvPr>
          <p:cNvSpPr>
            <a:spLocks noGrp="1"/>
          </p:cNvSpPr>
          <p:nvPr>
            <p:ph type="title"/>
          </p:nvPr>
        </p:nvSpPr>
        <p:spPr/>
        <p:txBody>
          <a:bodyPr/>
          <a:lstStyle/>
          <a:p>
            <a:r>
              <a:rPr lang="en-US" dirty="0"/>
              <a:t>BOCC Meetings – Role of Staff</a:t>
            </a:r>
          </a:p>
        </p:txBody>
      </p:sp>
      <p:sp>
        <p:nvSpPr>
          <p:cNvPr id="6" name="Content Placeholder 5">
            <a:extLst>
              <a:ext uri="{FF2B5EF4-FFF2-40B4-BE49-F238E27FC236}">
                <a16:creationId xmlns:a16="http://schemas.microsoft.com/office/drawing/2014/main" id="{593BBC59-78AF-0E40-9189-9BED75D00803}"/>
              </a:ext>
            </a:extLst>
          </p:cNvPr>
          <p:cNvSpPr>
            <a:spLocks noGrp="1"/>
          </p:cNvSpPr>
          <p:nvPr>
            <p:ph idx="1"/>
          </p:nvPr>
        </p:nvSpPr>
        <p:spPr/>
        <p:txBody>
          <a:bodyPr/>
          <a:lstStyle/>
          <a:p>
            <a:pPr>
              <a:buClr>
                <a:srgbClr val="FF9900"/>
              </a:buClr>
              <a:defRPr/>
            </a:pPr>
            <a:r>
              <a:rPr lang="en-US" dirty="0"/>
              <a:t>Prepare and disseminate information</a:t>
            </a:r>
          </a:p>
          <a:p>
            <a:pPr>
              <a:buClr>
                <a:srgbClr val="FF9900"/>
              </a:buClr>
              <a:defRPr/>
            </a:pPr>
            <a:r>
              <a:rPr lang="en-US" dirty="0"/>
              <a:t>Take minutes</a:t>
            </a:r>
          </a:p>
          <a:p>
            <a:pPr>
              <a:buClr>
                <a:srgbClr val="FF9900"/>
              </a:buClr>
              <a:defRPr/>
            </a:pPr>
            <a:r>
              <a:rPr lang="en-US" dirty="0"/>
              <a:t>Record???</a:t>
            </a:r>
          </a:p>
          <a:p>
            <a:pPr>
              <a:buClr>
                <a:srgbClr val="FF9900"/>
              </a:buClr>
              <a:defRPr/>
            </a:pPr>
            <a:r>
              <a:rPr lang="en-US" dirty="0"/>
              <a:t>Answer questions </a:t>
            </a:r>
          </a:p>
          <a:p>
            <a:pPr>
              <a:buClr>
                <a:srgbClr val="FF9900"/>
              </a:buClr>
              <a:defRPr/>
            </a:pPr>
            <a:r>
              <a:rPr lang="en-US" dirty="0"/>
              <a:t>May provide regular reports on your area</a:t>
            </a:r>
          </a:p>
          <a:p>
            <a:pPr>
              <a:buClr>
                <a:srgbClr val="FF9900"/>
              </a:buClr>
              <a:defRPr/>
            </a:pPr>
            <a:r>
              <a:rPr lang="en-US" dirty="0"/>
              <a:t>Etc.</a:t>
            </a:r>
          </a:p>
        </p:txBody>
      </p:sp>
    </p:spTree>
    <p:extLst>
      <p:ext uri="{BB962C8B-B14F-4D97-AF65-F5344CB8AC3E}">
        <p14:creationId xmlns:p14="http://schemas.microsoft.com/office/powerpoint/2010/main" val="798281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EDF3-6FCF-2545-A5F9-4F8232940420}"/>
              </a:ext>
            </a:extLst>
          </p:cNvPr>
          <p:cNvSpPr>
            <a:spLocks noGrp="1"/>
          </p:cNvSpPr>
          <p:nvPr>
            <p:ph type="title"/>
          </p:nvPr>
        </p:nvSpPr>
        <p:spPr/>
        <p:txBody>
          <a:bodyPr/>
          <a:lstStyle/>
          <a:p>
            <a:r>
              <a:rPr lang="en-US" dirty="0"/>
              <a:t>Meeting Minutes – Some Suggestions</a:t>
            </a:r>
          </a:p>
        </p:txBody>
      </p:sp>
      <p:sp>
        <p:nvSpPr>
          <p:cNvPr id="3" name="Content Placeholder 2">
            <a:extLst>
              <a:ext uri="{FF2B5EF4-FFF2-40B4-BE49-F238E27FC236}">
                <a16:creationId xmlns:a16="http://schemas.microsoft.com/office/drawing/2014/main" id="{C5AA7865-3F37-134D-9893-06F6F908B1EC}"/>
              </a:ext>
            </a:extLst>
          </p:cNvPr>
          <p:cNvSpPr>
            <a:spLocks noGrp="1"/>
          </p:cNvSpPr>
          <p:nvPr>
            <p:ph idx="1"/>
          </p:nvPr>
        </p:nvSpPr>
        <p:spPr/>
        <p:txBody>
          <a:bodyPr/>
          <a:lstStyle/>
          <a:p>
            <a:pPr>
              <a:defRPr/>
            </a:pPr>
            <a:r>
              <a:rPr lang="en-US" dirty="0"/>
              <a:t>Reflect what was decided at a meeting – (not what you wish had happened.)</a:t>
            </a:r>
          </a:p>
          <a:p>
            <a:pPr>
              <a:defRPr/>
            </a:pPr>
            <a:r>
              <a:rPr lang="en-US" dirty="0"/>
              <a:t>Minutes should be an expanded version of  the agenda – Not on the agenda? Not a decision!</a:t>
            </a:r>
          </a:p>
          <a:p>
            <a:pPr>
              <a:defRPr/>
            </a:pPr>
            <a:r>
              <a:rPr lang="en-US" dirty="0"/>
              <a:t>Minutes are creating the history of the County, make the history clear to those who follow.</a:t>
            </a:r>
          </a:p>
          <a:p>
            <a:pPr>
              <a:defRPr/>
            </a:pPr>
            <a:r>
              <a:rPr lang="en-US" dirty="0"/>
              <a:t>Need not be a transcript – usually.</a:t>
            </a:r>
          </a:p>
          <a:p>
            <a:pPr>
              <a:defRPr/>
            </a:pPr>
            <a:r>
              <a:rPr lang="en-US" dirty="0"/>
              <a:t>What needs to be attached?  Referenced?</a:t>
            </a:r>
          </a:p>
          <a:p>
            <a:pPr>
              <a:defRPr/>
            </a:pPr>
            <a:r>
              <a:rPr lang="en-US" dirty="0"/>
              <a:t>Why “approve” the minutes?</a:t>
            </a:r>
          </a:p>
          <a:p>
            <a:endParaRPr lang="en-US" dirty="0"/>
          </a:p>
        </p:txBody>
      </p:sp>
    </p:spTree>
    <p:extLst>
      <p:ext uri="{BB962C8B-B14F-4D97-AF65-F5344CB8AC3E}">
        <p14:creationId xmlns:p14="http://schemas.microsoft.com/office/powerpoint/2010/main" val="3061629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County Clerk of the Court, Auditor and Recorder</a:t>
            </a:r>
          </a:p>
        </p:txBody>
      </p:sp>
      <p:sp>
        <p:nvSpPr>
          <p:cNvPr id="5" name="Content Placeholder 4"/>
          <p:cNvSpPr>
            <a:spLocks noGrp="1"/>
          </p:cNvSpPr>
          <p:nvPr>
            <p:ph idx="1"/>
          </p:nvPr>
        </p:nvSpPr>
        <p:spPr/>
        <p:txBody>
          <a:bodyPr>
            <a:normAutofit/>
          </a:bodyPr>
          <a:lstStyle/>
          <a:p>
            <a:pPr marL="0" indent="0">
              <a:buNone/>
            </a:pPr>
            <a:r>
              <a:rPr lang="en-US" sz="3200" dirty="0"/>
              <a:t>Five distinct responsibilities:</a:t>
            </a:r>
          </a:p>
          <a:p>
            <a:pPr lvl="1"/>
            <a:r>
              <a:rPr lang="en-US" sz="2800" dirty="0"/>
              <a:t>Clerk of the District Court – Article V, Section 16 – Judicial</a:t>
            </a:r>
          </a:p>
          <a:p>
            <a:pPr lvl="1"/>
            <a:r>
              <a:rPr lang="en-US" sz="2800" dirty="0"/>
              <a:t>County Auditor – Article XVIII, Section 6</a:t>
            </a:r>
          </a:p>
          <a:p>
            <a:pPr lvl="1"/>
            <a:r>
              <a:rPr lang="en-US" sz="2800" dirty="0"/>
              <a:t>County Recorder</a:t>
            </a:r>
          </a:p>
          <a:p>
            <a:pPr lvl="1"/>
            <a:r>
              <a:rPr lang="en-US" sz="2800" dirty="0"/>
              <a:t>Clerk to the Board of County Commissioners</a:t>
            </a:r>
          </a:p>
          <a:p>
            <a:pPr lvl="1"/>
            <a:r>
              <a:rPr lang="en-US" sz="2800" dirty="0"/>
              <a:t>Chief Elections Officers – Title 34</a:t>
            </a:r>
          </a:p>
        </p:txBody>
      </p:sp>
    </p:spTree>
    <p:extLst>
      <p:ext uri="{BB962C8B-B14F-4D97-AF65-F5344CB8AC3E}">
        <p14:creationId xmlns:p14="http://schemas.microsoft.com/office/powerpoint/2010/main" val="258285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D835-F0FA-7D40-9A08-BFEEC0D2423C}"/>
              </a:ext>
            </a:extLst>
          </p:cNvPr>
          <p:cNvSpPr>
            <a:spLocks noGrp="1"/>
          </p:cNvSpPr>
          <p:nvPr>
            <p:ph type="title"/>
          </p:nvPr>
        </p:nvSpPr>
        <p:spPr/>
        <p:txBody>
          <a:bodyPr/>
          <a:lstStyle/>
          <a:p>
            <a:r>
              <a:rPr lang="en-US" dirty="0"/>
              <a:t>Public Records</a:t>
            </a:r>
          </a:p>
        </p:txBody>
      </p:sp>
      <p:sp>
        <p:nvSpPr>
          <p:cNvPr id="3" name="Content Placeholder 2">
            <a:extLst>
              <a:ext uri="{FF2B5EF4-FFF2-40B4-BE49-F238E27FC236}">
                <a16:creationId xmlns:a16="http://schemas.microsoft.com/office/drawing/2014/main" id="{865B0546-EECC-F84D-A109-2ABD193C0C82}"/>
              </a:ext>
            </a:extLst>
          </p:cNvPr>
          <p:cNvSpPr>
            <a:spLocks noGrp="1"/>
          </p:cNvSpPr>
          <p:nvPr>
            <p:ph idx="1"/>
          </p:nvPr>
        </p:nvSpPr>
        <p:spPr/>
        <p:txBody>
          <a:bodyPr/>
          <a:lstStyle/>
          <a:p>
            <a:r>
              <a:rPr lang="en-US" dirty="0"/>
              <a:t>Board sets records classification and retention policy (§31-871, Idaho Code)</a:t>
            </a:r>
          </a:p>
          <a:p>
            <a:r>
              <a:rPr lang="en-US" dirty="0"/>
              <a:t>Each county office/department responsible for maintaining county records according to policy set by board</a:t>
            </a:r>
          </a:p>
          <a:p>
            <a:r>
              <a:rPr lang="en-US" dirty="0"/>
              <a:t>Each county office responsible for responding to public records requests (not the board)</a:t>
            </a:r>
          </a:p>
          <a:p>
            <a:r>
              <a:rPr lang="en-US" dirty="0"/>
              <a:t>Clerk of the board is the guardian of minute books, records and accounts which are to be housed in the office of the clerk (§31-710, Idaho Code)</a:t>
            </a:r>
          </a:p>
        </p:txBody>
      </p:sp>
    </p:spTree>
    <p:extLst>
      <p:ext uri="{BB962C8B-B14F-4D97-AF65-F5344CB8AC3E}">
        <p14:creationId xmlns:p14="http://schemas.microsoft.com/office/powerpoint/2010/main" val="956652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Civility in County Government</a:t>
            </a:r>
          </a:p>
        </p:txBody>
      </p:sp>
      <p:sp>
        <p:nvSpPr>
          <p:cNvPr id="5" name="Content Placeholder 4"/>
          <p:cNvSpPr>
            <a:spLocks noGrp="1"/>
          </p:cNvSpPr>
          <p:nvPr>
            <p:ph idx="1"/>
          </p:nvPr>
        </p:nvSpPr>
        <p:spPr/>
        <p:txBody>
          <a:bodyPr>
            <a:normAutofit/>
          </a:bodyPr>
          <a:lstStyle/>
          <a:p>
            <a:pPr marL="0" indent="0">
              <a:buNone/>
            </a:pPr>
            <a:r>
              <a:rPr lang="en-US" sz="3200" dirty="0"/>
              <a:t>George Washington’s 110 Rules of Civility and Decent Behavior:</a:t>
            </a:r>
          </a:p>
          <a:p>
            <a:pPr marL="0" indent="0">
              <a:buNone/>
            </a:pPr>
            <a:r>
              <a:rPr lang="en-US" sz="3200" i="1" dirty="0"/>
              <a:t>“Every action done in company ought to be with some sign of respect, to those that present…Use no reproachful language against anyone neither curse nor revile…Labor to keep alive in your breast that little spark of celestial fire called conscience.”</a:t>
            </a:r>
          </a:p>
          <a:p>
            <a:pPr marL="0" indent="0">
              <a:buNone/>
            </a:pPr>
            <a:endParaRPr lang="en-US" sz="2000" i="1" dirty="0"/>
          </a:p>
        </p:txBody>
      </p:sp>
    </p:spTree>
    <p:extLst>
      <p:ext uri="{BB962C8B-B14F-4D97-AF65-F5344CB8AC3E}">
        <p14:creationId xmlns:p14="http://schemas.microsoft.com/office/powerpoint/2010/main" val="2562562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Relationships Within the Courthouse</a:t>
            </a:r>
          </a:p>
        </p:txBody>
      </p:sp>
      <p:sp>
        <p:nvSpPr>
          <p:cNvPr id="5" name="Content Placeholder 4"/>
          <p:cNvSpPr>
            <a:spLocks noGrp="1"/>
          </p:cNvSpPr>
          <p:nvPr>
            <p:ph idx="1"/>
          </p:nvPr>
        </p:nvSpPr>
        <p:spPr/>
        <p:txBody>
          <a:bodyPr>
            <a:noAutofit/>
          </a:bodyPr>
          <a:lstStyle/>
          <a:p>
            <a:r>
              <a:rPr lang="en-US" sz="3200" dirty="0"/>
              <a:t>Responsibility vs. Authority</a:t>
            </a:r>
          </a:p>
          <a:p>
            <a:r>
              <a:rPr lang="en-US" sz="3200" dirty="0"/>
              <a:t>Relationships with county offices</a:t>
            </a:r>
          </a:p>
          <a:p>
            <a:r>
              <a:rPr lang="en-US" sz="3200" dirty="0"/>
              <a:t>Relationships with the state – does the state supervise county government?</a:t>
            </a:r>
          </a:p>
          <a:p>
            <a:r>
              <a:rPr lang="en-US" sz="3200" dirty="0"/>
              <a:t>Relationships with other local units of government</a:t>
            </a:r>
          </a:p>
        </p:txBody>
      </p:sp>
    </p:spTree>
    <p:extLst>
      <p:ext uri="{BB962C8B-B14F-4D97-AF65-F5344CB8AC3E}">
        <p14:creationId xmlns:p14="http://schemas.microsoft.com/office/powerpoint/2010/main" val="477411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66D2-8AAB-9147-A13D-BE716168569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A797C1F-B899-134A-AB6F-C1B85BA7D2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25129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B014-DD84-0C44-82A4-9CB98BC7A886}"/>
              </a:ext>
            </a:extLst>
          </p:cNvPr>
          <p:cNvSpPr>
            <a:spLocks noGrp="1"/>
          </p:cNvSpPr>
          <p:nvPr>
            <p:ph type="title"/>
          </p:nvPr>
        </p:nvSpPr>
        <p:spPr/>
        <p:txBody>
          <a:bodyPr/>
          <a:lstStyle/>
          <a:p>
            <a:r>
              <a:rPr lang="en-US" dirty="0"/>
              <a:t>County Auditor</a:t>
            </a:r>
          </a:p>
        </p:txBody>
      </p:sp>
      <p:sp>
        <p:nvSpPr>
          <p:cNvPr id="3" name="Content Placeholder 2">
            <a:extLst>
              <a:ext uri="{FF2B5EF4-FFF2-40B4-BE49-F238E27FC236}">
                <a16:creationId xmlns:a16="http://schemas.microsoft.com/office/drawing/2014/main" id="{8D339F67-ABC3-0942-8BF7-EEE65DBCEA8F}"/>
              </a:ext>
            </a:extLst>
          </p:cNvPr>
          <p:cNvSpPr>
            <a:spLocks noGrp="1"/>
          </p:cNvSpPr>
          <p:nvPr>
            <p:ph idx="1"/>
          </p:nvPr>
        </p:nvSpPr>
        <p:spPr>
          <a:xfrm>
            <a:off x="838200" y="1478385"/>
            <a:ext cx="10515600" cy="4351338"/>
          </a:xfrm>
        </p:spPr>
        <p:txBody>
          <a:bodyPr/>
          <a:lstStyle/>
          <a:p>
            <a:r>
              <a:rPr lang="en-US" dirty="0"/>
              <a:t>Chief Budget Officer (§31-1602, Idaho Code)</a:t>
            </a:r>
          </a:p>
          <a:p>
            <a:r>
              <a:rPr lang="en-US" dirty="0"/>
              <a:t>Provides budget forms to county offices and departments to collect:</a:t>
            </a:r>
          </a:p>
          <a:p>
            <a:pPr lvl="1"/>
            <a:r>
              <a:rPr lang="en-US" dirty="0"/>
              <a:t>Detailed revenues and expenditures from previous two years, </a:t>
            </a:r>
          </a:p>
          <a:p>
            <a:pPr lvl="1"/>
            <a:r>
              <a:rPr lang="en-US" dirty="0"/>
              <a:t>Amounts received and expended in the current year, and </a:t>
            </a:r>
          </a:p>
          <a:p>
            <a:pPr lvl="1"/>
            <a:r>
              <a:rPr lang="en-US" dirty="0"/>
              <a:t>Estimates for the ensuing year.</a:t>
            </a:r>
          </a:p>
          <a:p>
            <a:r>
              <a:rPr lang="en-US" dirty="0"/>
              <a:t>Prepares preliminary budget for the board</a:t>
            </a:r>
          </a:p>
          <a:p>
            <a:r>
              <a:rPr lang="en-US" dirty="0"/>
              <a:t>Publishes tentative budget</a:t>
            </a:r>
          </a:p>
          <a:p>
            <a:r>
              <a:rPr lang="en-US" dirty="0"/>
              <a:t>Reconcile accounts/reports with treasurer </a:t>
            </a:r>
          </a:p>
        </p:txBody>
      </p:sp>
    </p:spTree>
    <p:extLst>
      <p:ext uri="{BB962C8B-B14F-4D97-AF65-F5344CB8AC3E}">
        <p14:creationId xmlns:p14="http://schemas.microsoft.com/office/powerpoint/2010/main" val="2712418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73291-8B00-8248-AACF-45EC9D805E38}"/>
              </a:ext>
            </a:extLst>
          </p:cNvPr>
          <p:cNvSpPr>
            <a:spLocks noGrp="1"/>
          </p:cNvSpPr>
          <p:nvPr>
            <p:ph type="title"/>
          </p:nvPr>
        </p:nvSpPr>
        <p:spPr/>
        <p:txBody>
          <a:bodyPr/>
          <a:lstStyle/>
          <a:p>
            <a:r>
              <a:rPr lang="en-US" dirty="0"/>
              <a:t>Role of the Board – County Budget</a:t>
            </a:r>
          </a:p>
        </p:txBody>
      </p:sp>
      <p:sp>
        <p:nvSpPr>
          <p:cNvPr id="3" name="Content Placeholder 2">
            <a:extLst>
              <a:ext uri="{FF2B5EF4-FFF2-40B4-BE49-F238E27FC236}">
                <a16:creationId xmlns:a16="http://schemas.microsoft.com/office/drawing/2014/main" id="{87BF6F88-90FD-7643-8505-7A573E7BCC78}"/>
              </a:ext>
            </a:extLst>
          </p:cNvPr>
          <p:cNvSpPr>
            <a:spLocks noGrp="1"/>
          </p:cNvSpPr>
          <p:nvPr>
            <p:ph idx="1"/>
          </p:nvPr>
        </p:nvSpPr>
        <p:spPr/>
        <p:txBody>
          <a:bodyPr>
            <a:normAutofit lnSpcReduction="10000"/>
          </a:bodyPr>
          <a:lstStyle/>
          <a:p>
            <a:pPr>
              <a:spcBef>
                <a:spcPts val="1200"/>
              </a:spcBef>
            </a:pPr>
            <a:r>
              <a:rPr lang="en-US" dirty="0"/>
              <a:t>Meet with County Auditor to assist with financial planning.</a:t>
            </a:r>
          </a:p>
          <a:p>
            <a:pPr>
              <a:spcBef>
                <a:spcPts val="1200"/>
              </a:spcBef>
            </a:pPr>
            <a:r>
              <a:rPr lang="en-US" dirty="0"/>
              <a:t>Best practice: Meet with each elected official and department head to review budget and discuss revenues and expenditures.</a:t>
            </a:r>
          </a:p>
          <a:p>
            <a:pPr>
              <a:spcBef>
                <a:spcPts val="1200"/>
              </a:spcBef>
            </a:pPr>
            <a:r>
              <a:rPr lang="en-US" dirty="0"/>
              <a:t>Adopt tentative budget to be published by 3</a:t>
            </a:r>
            <a:r>
              <a:rPr lang="en-US" baseline="30000" dirty="0"/>
              <a:t>rd</a:t>
            </a:r>
            <a:r>
              <a:rPr lang="en-US" dirty="0"/>
              <a:t> week of August (§31-1603, Idaho Code)</a:t>
            </a:r>
          </a:p>
          <a:p>
            <a:pPr>
              <a:spcBef>
                <a:spcPts val="1200"/>
              </a:spcBef>
            </a:pPr>
            <a:r>
              <a:rPr lang="en-US" dirty="0"/>
              <a:t>Hold a public budget hearing before the first Tuesday following the first Monday of September (§31-1605, Idaho).</a:t>
            </a:r>
          </a:p>
          <a:p>
            <a:pPr lvl="1">
              <a:spcBef>
                <a:spcPts val="1200"/>
              </a:spcBef>
            </a:pPr>
            <a:r>
              <a:rPr lang="en-US" dirty="0"/>
              <a:t>Any taxpayer may appear and be heard upon any part or parts of said tentative budget.</a:t>
            </a:r>
          </a:p>
          <a:p>
            <a:pPr>
              <a:spcBef>
                <a:spcPts val="1200"/>
              </a:spcBef>
            </a:pPr>
            <a:r>
              <a:rPr lang="en-US" dirty="0"/>
              <a:t>Adopt the budget.</a:t>
            </a:r>
          </a:p>
          <a:p>
            <a:endParaRPr lang="en-US" dirty="0"/>
          </a:p>
        </p:txBody>
      </p:sp>
    </p:spTree>
    <p:extLst>
      <p:ext uri="{BB962C8B-B14F-4D97-AF65-F5344CB8AC3E}">
        <p14:creationId xmlns:p14="http://schemas.microsoft.com/office/powerpoint/2010/main" val="266858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Board of County Commissioners</a:t>
            </a:r>
          </a:p>
        </p:txBody>
      </p:sp>
      <p:sp>
        <p:nvSpPr>
          <p:cNvPr id="5" name="Content Placeholder 4"/>
          <p:cNvSpPr>
            <a:spLocks noGrp="1"/>
          </p:cNvSpPr>
          <p:nvPr>
            <p:ph idx="1"/>
          </p:nvPr>
        </p:nvSpPr>
        <p:spPr>
          <a:xfrm>
            <a:off x="838200" y="1572454"/>
            <a:ext cx="10515600" cy="4351338"/>
          </a:xfrm>
        </p:spPr>
        <p:txBody>
          <a:bodyPr>
            <a:noAutofit/>
          </a:bodyPr>
          <a:lstStyle/>
          <a:p>
            <a:pPr marL="0" indent="0">
              <a:buNone/>
            </a:pPr>
            <a:r>
              <a:rPr lang="en-US" sz="3200" dirty="0"/>
              <a:t>Three branches of government in one:</a:t>
            </a:r>
          </a:p>
          <a:p>
            <a:pPr marL="342900" indent="-342900">
              <a:buFont typeface="+mj-lt"/>
              <a:buAutoNum type="arabicPeriod"/>
            </a:pPr>
            <a:r>
              <a:rPr lang="en-US" sz="3200" dirty="0"/>
              <a:t>Executive</a:t>
            </a:r>
          </a:p>
          <a:p>
            <a:pPr lvl="1"/>
            <a:r>
              <a:rPr lang="en-US" sz="2800" dirty="0"/>
              <a:t>Manager and Administrator</a:t>
            </a:r>
          </a:p>
          <a:p>
            <a:pPr marL="342900" indent="-342900">
              <a:buFont typeface="+mj-lt"/>
              <a:buAutoNum type="arabicPeriod"/>
            </a:pPr>
            <a:r>
              <a:rPr lang="en-US" sz="3200" dirty="0"/>
              <a:t>Legislative</a:t>
            </a:r>
          </a:p>
          <a:p>
            <a:pPr lvl="1"/>
            <a:r>
              <a:rPr lang="en-US" sz="2800" dirty="0"/>
              <a:t>County Ordinances</a:t>
            </a:r>
          </a:p>
          <a:p>
            <a:pPr lvl="1"/>
            <a:r>
              <a:rPr lang="en-US" sz="2800" dirty="0"/>
              <a:t>County Policy Resolutions</a:t>
            </a:r>
          </a:p>
          <a:p>
            <a:pPr marL="342900" indent="-342900">
              <a:buFont typeface="+mj-lt"/>
              <a:buAutoNum type="arabicPeriod"/>
            </a:pPr>
            <a:r>
              <a:rPr lang="en-US" sz="3200" dirty="0"/>
              <a:t>Judicial (Quasi)</a:t>
            </a:r>
          </a:p>
          <a:p>
            <a:pPr lvl="1"/>
            <a:r>
              <a:rPr lang="en-US" sz="2800" dirty="0"/>
              <a:t>Planning and Zoning</a:t>
            </a:r>
          </a:p>
          <a:p>
            <a:pPr lvl="1"/>
            <a:r>
              <a:rPr lang="en-US" sz="2800" dirty="0"/>
              <a:t>Board of Equalization</a:t>
            </a:r>
          </a:p>
        </p:txBody>
      </p:sp>
    </p:spTree>
    <p:extLst>
      <p:ext uri="{BB962C8B-B14F-4D97-AF65-F5344CB8AC3E}">
        <p14:creationId xmlns:p14="http://schemas.microsoft.com/office/powerpoint/2010/main" val="3341991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D2D5B-0943-3746-AE5E-6C6D78507EC4}"/>
              </a:ext>
            </a:extLst>
          </p:cNvPr>
          <p:cNvSpPr>
            <a:spLocks noGrp="1"/>
          </p:cNvSpPr>
          <p:nvPr>
            <p:ph type="title"/>
          </p:nvPr>
        </p:nvSpPr>
        <p:spPr/>
        <p:txBody>
          <a:bodyPr/>
          <a:lstStyle/>
          <a:p>
            <a:r>
              <a:rPr lang="en-US" dirty="0"/>
              <a:t>Clerk of Board</a:t>
            </a:r>
          </a:p>
        </p:txBody>
      </p:sp>
      <p:sp>
        <p:nvSpPr>
          <p:cNvPr id="3" name="Content Placeholder 2">
            <a:extLst>
              <a:ext uri="{FF2B5EF4-FFF2-40B4-BE49-F238E27FC236}">
                <a16:creationId xmlns:a16="http://schemas.microsoft.com/office/drawing/2014/main" id="{23DF1DB3-211A-8649-9468-3B6A29C09797}"/>
              </a:ext>
            </a:extLst>
          </p:cNvPr>
          <p:cNvSpPr>
            <a:spLocks noGrp="1"/>
          </p:cNvSpPr>
          <p:nvPr>
            <p:ph idx="1"/>
          </p:nvPr>
        </p:nvSpPr>
        <p:spPr/>
        <p:txBody>
          <a:bodyPr/>
          <a:lstStyle/>
          <a:p>
            <a:r>
              <a:rPr lang="en-US" dirty="0"/>
              <a:t>County Auditor is ex officio clerk of the board of commissioners (§31-707, Idaho Code)</a:t>
            </a:r>
          </a:p>
          <a:p>
            <a:r>
              <a:rPr lang="en-US" dirty="0"/>
              <a:t>Records all proceedings of the board, including resolutions, ordinances, votes, and reports of officers (§31-708, Idaho Code)</a:t>
            </a:r>
          </a:p>
          <a:p>
            <a:r>
              <a:rPr lang="en-US" dirty="0"/>
              <a:t>Preserves and files accounts acted upon by the board (§31-708, Idaho Code)</a:t>
            </a:r>
          </a:p>
          <a:p>
            <a:r>
              <a:rPr lang="en-US" dirty="0"/>
              <a:t>Record orders levying taxes (§31-708, Idaho Code)</a:t>
            </a:r>
          </a:p>
          <a:p>
            <a:r>
              <a:rPr lang="en-US" dirty="0"/>
              <a:t>Performs other duties required by law, rule, or order of the board (§31-708, Idaho Code)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380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Board of County Commissioners</a:t>
            </a:r>
          </a:p>
        </p:txBody>
      </p:sp>
      <p:sp>
        <p:nvSpPr>
          <p:cNvPr id="5" name="Content Placeholder 4"/>
          <p:cNvSpPr>
            <a:spLocks noGrp="1"/>
          </p:cNvSpPr>
          <p:nvPr>
            <p:ph idx="1"/>
          </p:nvPr>
        </p:nvSpPr>
        <p:spPr/>
        <p:txBody>
          <a:bodyPr>
            <a:noAutofit/>
          </a:bodyPr>
          <a:lstStyle/>
          <a:p>
            <a:pPr marL="0" indent="0">
              <a:buNone/>
            </a:pPr>
            <a:r>
              <a:rPr lang="en-US" sz="3200" dirty="0"/>
              <a:t>Statutory Authority:</a:t>
            </a:r>
          </a:p>
          <a:p>
            <a:r>
              <a:rPr lang="en-US" sz="3200" dirty="0"/>
              <a:t>Title 31 – General County Authority</a:t>
            </a:r>
          </a:p>
          <a:p>
            <a:pPr lvl="1"/>
            <a:r>
              <a:rPr lang="en-US" sz="2800" dirty="0"/>
              <a:t>Chapter 7 – Structure, Term and Operations</a:t>
            </a:r>
          </a:p>
          <a:p>
            <a:pPr lvl="1"/>
            <a:r>
              <a:rPr lang="en-US" sz="2800" dirty="0"/>
              <a:t>Chapter 8 – Powers and Duties</a:t>
            </a:r>
          </a:p>
          <a:p>
            <a:pPr lvl="1"/>
            <a:r>
              <a:rPr lang="en-US" sz="2800" dirty="0"/>
              <a:t>Chapters 15 &amp; 16 – Budget and Finance</a:t>
            </a:r>
          </a:p>
          <a:p>
            <a:pPr lvl="1"/>
            <a:r>
              <a:rPr lang="en-US" sz="2800" dirty="0"/>
              <a:t>Chapters 34 &amp; 35 – Indigency</a:t>
            </a:r>
          </a:p>
          <a:p>
            <a:r>
              <a:rPr lang="en-US" sz="3200" dirty="0"/>
              <a:t>Title 63 – Property Tax Authority</a:t>
            </a:r>
          </a:p>
          <a:p>
            <a:pPr lvl="1"/>
            <a:r>
              <a:rPr lang="en-US" sz="2800" dirty="0"/>
              <a:t>Chapter 5 – Equalization of Assessments</a:t>
            </a:r>
          </a:p>
          <a:p>
            <a:pPr lvl="1"/>
            <a:r>
              <a:rPr lang="en-US" sz="2800" dirty="0"/>
              <a:t>Chapter 8 – Levy Authority</a:t>
            </a:r>
          </a:p>
        </p:txBody>
      </p:sp>
    </p:spTree>
    <p:extLst>
      <p:ext uri="{BB962C8B-B14F-4D97-AF65-F5344CB8AC3E}">
        <p14:creationId xmlns:p14="http://schemas.microsoft.com/office/powerpoint/2010/main" val="3560068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3F1C-F107-0C4D-9889-6306B48107A3}"/>
              </a:ext>
            </a:extLst>
          </p:cNvPr>
          <p:cNvSpPr>
            <a:spLocks noGrp="1"/>
          </p:cNvSpPr>
          <p:nvPr>
            <p:ph type="title"/>
          </p:nvPr>
        </p:nvSpPr>
        <p:spPr/>
        <p:txBody>
          <a:bodyPr/>
          <a:lstStyle/>
          <a:p>
            <a:r>
              <a:rPr lang="en-US" dirty="0" err="1"/>
              <a:t>BoCC</a:t>
            </a:r>
            <a:r>
              <a:rPr lang="en-US" dirty="0"/>
              <a:t> Fiduciary Responsibilities</a:t>
            </a:r>
          </a:p>
        </p:txBody>
      </p:sp>
      <p:sp>
        <p:nvSpPr>
          <p:cNvPr id="3" name="Content Placeholder 2">
            <a:extLst>
              <a:ext uri="{FF2B5EF4-FFF2-40B4-BE49-F238E27FC236}">
                <a16:creationId xmlns:a16="http://schemas.microsoft.com/office/drawing/2014/main" id="{1F6E8B44-6970-A64A-9730-65DC1AA51D7C}"/>
              </a:ext>
            </a:extLst>
          </p:cNvPr>
          <p:cNvSpPr>
            <a:spLocks noGrp="1"/>
          </p:cNvSpPr>
          <p:nvPr>
            <p:ph idx="1"/>
          </p:nvPr>
        </p:nvSpPr>
        <p:spPr/>
        <p:txBody>
          <a:bodyPr/>
          <a:lstStyle/>
          <a:p>
            <a:pPr>
              <a:defRPr/>
            </a:pPr>
            <a:r>
              <a:rPr lang="en-US" dirty="0"/>
              <a:t>Set the budget and revenue projections</a:t>
            </a:r>
          </a:p>
          <a:p>
            <a:pPr>
              <a:defRPr/>
            </a:pPr>
            <a:r>
              <a:rPr lang="en-US" dirty="0"/>
              <a:t>Approve all expenditures ***</a:t>
            </a:r>
          </a:p>
          <a:p>
            <a:pPr>
              <a:defRPr/>
            </a:pPr>
            <a:r>
              <a:rPr lang="en-US" dirty="0"/>
              <a:t>Set spending and investment policies</a:t>
            </a:r>
          </a:p>
          <a:p>
            <a:pPr>
              <a:defRPr/>
            </a:pPr>
            <a:r>
              <a:rPr lang="en-US" dirty="0"/>
              <a:t>Make sure policies are followed</a:t>
            </a:r>
          </a:p>
          <a:p>
            <a:pPr>
              <a:defRPr/>
            </a:pPr>
            <a:r>
              <a:rPr lang="en-US" dirty="0"/>
              <a:t>Conduct and pay attention to audit</a:t>
            </a:r>
          </a:p>
          <a:p>
            <a:pPr>
              <a:defRPr/>
            </a:pPr>
            <a:r>
              <a:rPr lang="en-US" dirty="0"/>
              <a:t>Be aware of upcoming revenue issues </a:t>
            </a:r>
          </a:p>
          <a:p>
            <a:endParaRPr lang="en-US" dirty="0"/>
          </a:p>
        </p:txBody>
      </p:sp>
    </p:spTree>
    <p:extLst>
      <p:ext uri="{BB962C8B-B14F-4D97-AF65-F5344CB8AC3E}">
        <p14:creationId xmlns:p14="http://schemas.microsoft.com/office/powerpoint/2010/main" val="857012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62F-8262-D345-990F-C9CB824570CB}"/>
              </a:ext>
            </a:extLst>
          </p:cNvPr>
          <p:cNvSpPr>
            <a:spLocks noGrp="1"/>
          </p:cNvSpPr>
          <p:nvPr>
            <p:ph type="title"/>
          </p:nvPr>
        </p:nvSpPr>
        <p:spPr/>
        <p:txBody>
          <a:bodyPr/>
          <a:lstStyle/>
          <a:p>
            <a:r>
              <a:rPr lang="en-US" dirty="0" err="1"/>
              <a:t>BoCC</a:t>
            </a:r>
            <a:r>
              <a:rPr lang="en-US" dirty="0"/>
              <a:t> Responsibilities</a:t>
            </a:r>
          </a:p>
        </p:txBody>
      </p:sp>
      <p:sp>
        <p:nvSpPr>
          <p:cNvPr id="3" name="Content Placeholder 2">
            <a:extLst>
              <a:ext uri="{FF2B5EF4-FFF2-40B4-BE49-F238E27FC236}">
                <a16:creationId xmlns:a16="http://schemas.microsoft.com/office/drawing/2014/main" id="{4F3721F1-D112-4647-9FE2-E0149ECC2CDA}"/>
              </a:ext>
            </a:extLst>
          </p:cNvPr>
          <p:cNvSpPr>
            <a:spLocks noGrp="1"/>
          </p:cNvSpPr>
          <p:nvPr>
            <p:ph idx="1"/>
          </p:nvPr>
        </p:nvSpPr>
        <p:spPr/>
        <p:txBody>
          <a:bodyPr>
            <a:normAutofit/>
          </a:bodyPr>
          <a:lstStyle/>
          <a:p>
            <a:r>
              <a:rPr lang="en-US" dirty="0"/>
              <a:t>Supervision of county officers and appointed board and commissions (§31-802, Idaho Code)</a:t>
            </a:r>
          </a:p>
          <a:p>
            <a:r>
              <a:rPr lang="en-US" dirty="0"/>
              <a:t>Acquisition and management of county property (§31-807, Idaho Code)</a:t>
            </a:r>
          </a:p>
          <a:p>
            <a:r>
              <a:rPr lang="en-US" dirty="0"/>
              <a:t>Audit and oversight of county funds (§31-809, Idaho Code)</a:t>
            </a:r>
          </a:p>
          <a:p>
            <a:r>
              <a:rPr lang="en-US" dirty="0"/>
              <a:t>Approval and payment of claims (§31-810, Idaho Code)</a:t>
            </a:r>
          </a:p>
          <a:p>
            <a:r>
              <a:rPr lang="en-US" dirty="0"/>
              <a:t>Levy and apportionment of taxes (§31-811, Idaho Code)</a:t>
            </a:r>
          </a:p>
          <a:p>
            <a:r>
              <a:rPr lang="en-US" dirty="0"/>
              <a:t>Fix salaries of county officers and salary/wage schedule for county employees (§31-816, Idaho Code)</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97975295"/>
      </p:ext>
    </p:extLst>
  </p:cSld>
  <p:clrMapOvr>
    <a:masterClrMapping/>
  </p:clrMapOvr>
</p:sld>
</file>

<file path=ppt/theme/theme1.xml><?xml version="1.0" encoding="utf-8"?>
<a:theme xmlns:a="http://schemas.openxmlformats.org/drawingml/2006/main" name="IAC PowerPoint Template 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C PowerPoint Template 2" id="{098FB408-07A1-4E47-A7FC-37C0F03F5ACA}" vid="{3BBC0BD4-80D9-BF46-BD8F-469D3A984E5F}"/>
    </a:ext>
  </a:extLst>
</a:theme>
</file>

<file path=docProps/app.xml><?xml version="1.0" encoding="utf-8"?>
<Properties xmlns="http://schemas.openxmlformats.org/officeDocument/2006/extended-properties" xmlns:vt="http://schemas.openxmlformats.org/officeDocument/2006/docPropsVTypes">
  <Template>IAC PowerPoint Template 2</Template>
  <TotalTime>749</TotalTime>
  <Words>1259</Words>
  <Application>Microsoft Macintosh PowerPoint</Application>
  <PresentationFormat>Widescreen</PresentationFormat>
  <Paragraphs>169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Gotham</vt:lpstr>
      <vt:lpstr>Gotham Medium</vt:lpstr>
      <vt:lpstr>Wingdings</vt:lpstr>
      <vt:lpstr>IAC PowerPoint Template 2</vt:lpstr>
      <vt:lpstr>Roles and Responsibilities of Commissioners and Clerks</vt:lpstr>
      <vt:lpstr>County Clerk of the Court, Auditor and Recorder</vt:lpstr>
      <vt:lpstr>County Auditor</vt:lpstr>
      <vt:lpstr>Role of the Board – County Budget</vt:lpstr>
      <vt:lpstr>Board of County Commissioners</vt:lpstr>
      <vt:lpstr>Clerk of Board</vt:lpstr>
      <vt:lpstr>Board of County Commissioners</vt:lpstr>
      <vt:lpstr>BoCC Fiduciary Responsibilities</vt:lpstr>
      <vt:lpstr>BoCC Responsibilities</vt:lpstr>
      <vt:lpstr>BoCC Responsibilities</vt:lpstr>
      <vt:lpstr>BOCC Responsibilities – County Departments</vt:lpstr>
      <vt:lpstr>Board of County Commissioners</vt:lpstr>
      <vt:lpstr>Role of the Board – Personnel Management</vt:lpstr>
      <vt:lpstr>Role of the Board and Prosecutor – Legal Advice</vt:lpstr>
      <vt:lpstr>Role of Board in Conducting Meetings</vt:lpstr>
      <vt:lpstr>Common Open Meeting Questions</vt:lpstr>
      <vt:lpstr>BOCC Meetings – Decision Making</vt:lpstr>
      <vt:lpstr>BOCC Meetings – Role of Staff</vt:lpstr>
      <vt:lpstr>Meeting Minutes – Some Suggestions</vt:lpstr>
      <vt:lpstr>Public Records</vt:lpstr>
      <vt:lpstr>Role of Civility in County Government</vt:lpstr>
      <vt:lpstr>Relationships Within the Courthouse</vt:lpstr>
      <vt:lpstr>Questions?</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 and Responsibilities of Commissioners and Clerks</dc:title>
  <dc:creator>Seth Grigg</dc:creator>
  <cp:lastModifiedBy>Seth Grigg</cp:lastModifiedBy>
  <cp:revision>8</cp:revision>
  <dcterms:created xsi:type="dcterms:W3CDTF">2019-06-10T04:42:30Z</dcterms:created>
  <dcterms:modified xsi:type="dcterms:W3CDTF">2019-06-10T17:12:26Z</dcterms:modified>
</cp:coreProperties>
</file>