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7" r:id="rId2"/>
    <p:sldId id="277" r:id="rId3"/>
    <p:sldId id="279" r:id="rId4"/>
    <p:sldId id="285" r:id="rId5"/>
    <p:sldId id="260" r:id="rId6"/>
    <p:sldId id="263" r:id="rId7"/>
    <p:sldId id="280" r:id="rId8"/>
    <p:sldId id="265" r:id="rId9"/>
    <p:sldId id="281" r:id="rId10"/>
    <p:sldId id="270" r:id="rId11"/>
    <p:sldId id="264" r:id="rId12"/>
    <p:sldId id="287" r:id="rId13"/>
    <p:sldId id="267" r:id="rId14"/>
    <p:sldId id="268" r:id="rId15"/>
    <p:sldId id="259" r:id="rId16"/>
    <p:sldId id="266" r:id="rId17"/>
    <p:sldId id="272" r:id="rId18"/>
    <p:sldId id="275" r:id="rId19"/>
    <p:sldId id="274" r:id="rId20"/>
    <p:sldId id="288" r:id="rId21"/>
    <p:sldId id="2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85" autoAdjust="0"/>
    <p:restoredTop sz="89977" autoAdjust="0"/>
  </p:normalViewPr>
  <p:slideViewPr>
    <p:cSldViewPr>
      <p:cViewPr varScale="1">
        <p:scale>
          <a:sx n="104" d="100"/>
          <a:sy n="104" d="100"/>
        </p:scale>
        <p:origin x="-102" y="-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4" d="100"/>
          <a:sy n="84" d="100"/>
        </p:scale>
        <p:origin x="-188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33B14-1301-4318-8462-EDB8BA80501E}" type="datetimeFigureOut">
              <a:rPr lang="en-US" smtClean="0"/>
              <a:t>6/7/2019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A6E442-816A-45AA-A1CC-D2B373789653}" type="slidenum">
              <a:rPr lang="en-US" smtClean="0"/>
              <a:t>‹#›</a:t>
            </a:fld>
            <a:endParaRPr lang="en-US"/>
          </a:p>
        </p:txBody>
      </p:sp>
    </p:spTree>
    <p:extLst>
      <p:ext uri="{BB962C8B-B14F-4D97-AF65-F5344CB8AC3E}">
        <p14:creationId xmlns:p14="http://schemas.microsoft.com/office/powerpoint/2010/main" val="468926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6E442-816A-45AA-A1CC-D2B373789653}" type="slidenum">
              <a:rPr lang="en-US" smtClean="0"/>
              <a:t>1</a:t>
            </a:fld>
            <a:endParaRPr lang="en-US"/>
          </a:p>
        </p:txBody>
      </p:sp>
    </p:spTree>
    <p:extLst>
      <p:ext uri="{BB962C8B-B14F-4D97-AF65-F5344CB8AC3E}">
        <p14:creationId xmlns:p14="http://schemas.microsoft.com/office/powerpoint/2010/main" val="3898015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6E442-816A-45AA-A1CC-D2B373789653}" type="slidenum">
              <a:rPr lang="en-US" smtClean="0"/>
              <a:t>11</a:t>
            </a:fld>
            <a:endParaRPr lang="en-US"/>
          </a:p>
        </p:txBody>
      </p:sp>
    </p:spTree>
    <p:extLst>
      <p:ext uri="{BB962C8B-B14F-4D97-AF65-F5344CB8AC3E}">
        <p14:creationId xmlns:p14="http://schemas.microsoft.com/office/powerpoint/2010/main" val="2196765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99AE9B-558E-4D4E-B9EA-7A6CF601F2B5}" type="slidenum">
              <a:rPr lang="en-US" smtClean="0"/>
              <a:t>12</a:t>
            </a:fld>
            <a:endParaRPr lang="en-US"/>
          </a:p>
        </p:txBody>
      </p:sp>
    </p:spTree>
    <p:extLst>
      <p:ext uri="{BB962C8B-B14F-4D97-AF65-F5344CB8AC3E}">
        <p14:creationId xmlns:p14="http://schemas.microsoft.com/office/powerpoint/2010/main" val="2690362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smtClean="0"/>
          </a:p>
        </p:txBody>
      </p:sp>
      <p:sp>
        <p:nvSpPr>
          <p:cNvPr id="4" name="Slide Number Placeholder 3"/>
          <p:cNvSpPr>
            <a:spLocks noGrp="1"/>
          </p:cNvSpPr>
          <p:nvPr>
            <p:ph type="sldNum" sz="quarter" idx="10"/>
          </p:nvPr>
        </p:nvSpPr>
        <p:spPr/>
        <p:txBody>
          <a:bodyPr/>
          <a:lstStyle/>
          <a:p>
            <a:fld id="{B2A6E442-816A-45AA-A1CC-D2B373789653}" type="slidenum">
              <a:rPr lang="en-US" smtClean="0"/>
              <a:t>13</a:t>
            </a:fld>
            <a:endParaRPr lang="en-US"/>
          </a:p>
        </p:txBody>
      </p:sp>
    </p:spTree>
    <p:extLst>
      <p:ext uri="{BB962C8B-B14F-4D97-AF65-F5344CB8AC3E}">
        <p14:creationId xmlns:p14="http://schemas.microsoft.com/office/powerpoint/2010/main" val="4069052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6E442-816A-45AA-A1CC-D2B373789653}" type="slidenum">
              <a:rPr lang="en-US" smtClean="0"/>
              <a:t>14</a:t>
            </a:fld>
            <a:endParaRPr lang="en-US"/>
          </a:p>
        </p:txBody>
      </p:sp>
    </p:spTree>
    <p:extLst>
      <p:ext uri="{BB962C8B-B14F-4D97-AF65-F5344CB8AC3E}">
        <p14:creationId xmlns:p14="http://schemas.microsoft.com/office/powerpoint/2010/main" val="16352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0372" indent="-230372">
              <a:defRPr/>
            </a:pPr>
            <a:endParaRPr lang="en-US" b="1" dirty="0" smtClean="0"/>
          </a:p>
        </p:txBody>
      </p:sp>
      <p:sp>
        <p:nvSpPr>
          <p:cNvPr id="4" name="Slide Number Placeholder 3"/>
          <p:cNvSpPr>
            <a:spLocks noGrp="1"/>
          </p:cNvSpPr>
          <p:nvPr>
            <p:ph type="sldNum" sz="quarter" idx="10"/>
          </p:nvPr>
        </p:nvSpPr>
        <p:spPr/>
        <p:txBody>
          <a:bodyPr/>
          <a:lstStyle/>
          <a:p>
            <a:fld id="{B2A6E442-816A-45AA-A1CC-D2B373789653}" type="slidenum">
              <a:rPr lang="en-US" smtClean="0"/>
              <a:t>15</a:t>
            </a:fld>
            <a:endParaRPr lang="en-US"/>
          </a:p>
        </p:txBody>
      </p:sp>
    </p:spTree>
    <p:extLst>
      <p:ext uri="{BB962C8B-B14F-4D97-AF65-F5344CB8AC3E}">
        <p14:creationId xmlns:p14="http://schemas.microsoft.com/office/powerpoint/2010/main" val="1590125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6E442-816A-45AA-A1CC-D2B373789653}" type="slidenum">
              <a:rPr lang="en-US" smtClean="0"/>
              <a:t>16</a:t>
            </a:fld>
            <a:endParaRPr lang="en-US"/>
          </a:p>
        </p:txBody>
      </p:sp>
    </p:spTree>
    <p:extLst>
      <p:ext uri="{BB962C8B-B14F-4D97-AF65-F5344CB8AC3E}">
        <p14:creationId xmlns:p14="http://schemas.microsoft.com/office/powerpoint/2010/main" val="392020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000" dirty="0" smtClean="0"/>
          </a:p>
        </p:txBody>
      </p:sp>
      <p:sp>
        <p:nvSpPr>
          <p:cNvPr id="4" name="Slide Number Placeholder 3"/>
          <p:cNvSpPr>
            <a:spLocks noGrp="1"/>
          </p:cNvSpPr>
          <p:nvPr>
            <p:ph type="sldNum" sz="quarter" idx="10"/>
          </p:nvPr>
        </p:nvSpPr>
        <p:spPr/>
        <p:txBody>
          <a:bodyPr/>
          <a:lstStyle/>
          <a:p>
            <a:fld id="{B2A6E442-816A-45AA-A1CC-D2B373789653}" type="slidenum">
              <a:rPr lang="en-US" smtClean="0"/>
              <a:t>17</a:t>
            </a:fld>
            <a:endParaRPr lang="en-US"/>
          </a:p>
        </p:txBody>
      </p:sp>
    </p:spTree>
    <p:extLst>
      <p:ext uri="{BB962C8B-B14F-4D97-AF65-F5344CB8AC3E}">
        <p14:creationId xmlns:p14="http://schemas.microsoft.com/office/powerpoint/2010/main" val="387521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2A6E442-816A-45AA-A1CC-D2B373789653}" type="slidenum">
              <a:rPr lang="en-US" smtClean="0"/>
              <a:t>18</a:t>
            </a:fld>
            <a:endParaRPr lang="en-US"/>
          </a:p>
        </p:txBody>
      </p:sp>
    </p:spTree>
    <p:extLst>
      <p:ext uri="{BB962C8B-B14F-4D97-AF65-F5344CB8AC3E}">
        <p14:creationId xmlns:p14="http://schemas.microsoft.com/office/powerpoint/2010/main" val="198939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6E442-816A-45AA-A1CC-D2B373789653}" type="slidenum">
              <a:rPr lang="en-US" smtClean="0"/>
              <a:t>19</a:t>
            </a:fld>
            <a:endParaRPr lang="en-US"/>
          </a:p>
        </p:txBody>
      </p:sp>
    </p:spTree>
    <p:extLst>
      <p:ext uri="{BB962C8B-B14F-4D97-AF65-F5344CB8AC3E}">
        <p14:creationId xmlns:p14="http://schemas.microsoft.com/office/powerpoint/2010/main" val="787281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99AE9B-558E-4D4E-B9EA-7A6CF601F2B5}" type="slidenum">
              <a:rPr lang="en-US" smtClean="0"/>
              <a:t>20</a:t>
            </a:fld>
            <a:endParaRPr lang="en-US"/>
          </a:p>
        </p:txBody>
      </p:sp>
    </p:spTree>
    <p:extLst>
      <p:ext uri="{BB962C8B-B14F-4D97-AF65-F5344CB8AC3E}">
        <p14:creationId xmlns:p14="http://schemas.microsoft.com/office/powerpoint/2010/main" val="2302840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smtClean="0"/>
          </a:p>
        </p:txBody>
      </p:sp>
      <p:sp>
        <p:nvSpPr>
          <p:cNvPr id="4" name="Slide Number Placeholder 3"/>
          <p:cNvSpPr>
            <a:spLocks noGrp="1"/>
          </p:cNvSpPr>
          <p:nvPr>
            <p:ph type="sldNum" sz="quarter" idx="10"/>
          </p:nvPr>
        </p:nvSpPr>
        <p:spPr/>
        <p:txBody>
          <a:bodyPr/>
          <a:lstStyle/>
          <a:p>
            <a:fld id="{B2A6E442-816A-45AA-A1CC-D2B373789653}" type="slidenum">
              <a:rPr lang="en-US" smtClean="0"/>
              <a:t>2</a:t>
            </a:fld>
            <a:endParaRPr lang="en-US"/>
          </a:p>
        </p:txBody>
      </p:sp>
    </p:spTree>
    <p:extLst>
      <p:ext uri="{BB962C8B-B14F-4D97-AF65-F5344CB8AC3E}">
        <p14:creationId xmlns:p14="http://schemas.microsoft.com/office/powerpoint/2010/main" val="3625269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99AE9B-558E-4D4E-B9EA-7A6CF601F2B5}" type="slidenum">
              <a:rPr lang="en-US" smtClean="0"/>
              <a:t>21</a:t>
            </a:fld>
            <a:endParaRPr lang="en-US"/>
          </a:p>
        </p:txBody>
      </p:sp>
    </p:spTree>
    <p:extLst>
      <p:ext uri="{BB962C8B-B14F-4D97-AF65-F5344CB8AC3E}">
        <p14:creationId xmlns:p14="http://schemas.microsoft.com/office/powerpoint/2010/main" val="100686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6E442-816A-45AA-A1CC-D2B373789653}" type="slidenum">
              <a:rPr lang="en-US" smtClean="0"/>
              <a:t>3</a:t>
            </a:fld>
            <a:endParaRPr lang="en-US"/>
          </a:p>
        </p:txBody>
      </p:sp>
    </p:spTree>
    <p:extLst>
      <p:ext uri="{BB962C8B-B14F-4D97-AF65-F5344CB8AC3E}">
        <p14:creationId xmlns:p14="http://schemas.microsoft.com/office/powerpoint/2010/main" val="894263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2A6E442-816A-45AA-A1CC-D2B373789653}" type="slidenum">
              <a:rPr lang="en-US" smtClean="0"/>
              <a:t>4</a:t>
            </a:fld>
            <a:endParaRPr lang="en-US"/>
          </a:p>
        </p:txBody>
      </p:sp>
    </p:spTree>
    <p:extLst>
      <p:ext uri="{BB962C8B-B14F-4D97-AF65-F5344CB8AC3E}">
        <p14:creationId xmlns:p14="http://schemas.microsoft.com/office/powerpoint/2010/main" val="3264380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6E442-816A-45AA-A1CC-D2B373789653}" type="slidenum">
              <a:rPr lang="en-US" smtClean="0"/>
              <a:t>5</a:t>
            </a:fld>
            <a:endParaRPr lang="en-US"/>
          </a:p>
        </p:txBody>
      </p:sp>
    </p:spTree>
    <p:extLst>
      <p:ext uri="{BB962C8B-B14F-4D97-AF65-F5344CB8AC3E}">
        <p14:creationId xmlns:p14="http://schemas.microsoft.com/office/powerpoint/2010/main" val="2542057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A6E442-816A-45AA-A1CC-D2B373789653}" type="slidenum">
              <a:rPr lang="en-US" smtClean="0"/>
              <a:t>6</a:t>
            </a:fld>
            <a:endParaRPr lang="en-US"/>
          </a:p>
        </p:txBody>
      </p:sp>
    </p:spTree>
    <p:extLst>
      <p:ext uri="{BB962C8B-B14F-4D97-AF65-F5344CB8AC3E}">
        <p14:creationId xmlns:p14="http://schemas.microsoft.com/office/powerpoint/2010/main" val="4293921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2A6E442-816A-45AA-A1CC-D2B373789653}" type="slidenum">
              <a:rPr lang="en-US" smtClean="0"/>
              <a:t>7</a:t>
            </a:fld>
            <a:endParaRPr lang="en-US"/>
          </a:p>
        </p:txBody>
      </p:sp>
    </p:spTree>
    <p:extLst>
      <p:ext uri="{BB962C8B-B14F-4D97-AF65-F5344CB8AC3E}">
        <p14:creationId xmlns:p14="http://schemas.microsoft.com/office/powerpoint/2010/main" val="1316548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sz="900" dirty="0"/>
          </a:p>
        </p:txBody>
      </p:sp>
      <p:sp>
        <p:nvSpPr>
          <p:cNvPr id="4" name="Slide Number Placeholder 3"/>
          <p:cNvSpPr>
            <a:spLocks noGrp="1"/>
          </p:cNvSpPr>
          <p:nvPr>
            <p:ph type="sldNum" sz="quarter" idx="10"/>
          </p:nvPr>
        </p:nvSpPr>
        <p:spPr/>
        <p:txBody>
          <a:bodyPr/>
          <a:lstStyle/>
          <a:p>
            <a:fld id="{B2A6E442-816A-45AA-A1CC-D2B373789653}" type="slidenum">
              <a:rPr lang="en-US" smtClean="0"/>
              <a:t>8</a:t>
            </a:fld>
            <a:endParaRPr lang="en-US"/>
          </a:p>
        </p:txBody>
      </p:sp>
    </p:spTree>
    <p:extLst>
      <p:ext uri="{BB962C8B-B14F-4D97-AF65-F5344CB8AC3E}">
        <p14:creationId xmlns:p14="http://schemas.microsoft.com/office/powerpoint/2010/main" val="1517165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2A6E442-816A-45AA-A1CC-D2B373789653}" type="slidenum">
              <a:rPr lang="en-US" smtClean="0"/>
              <a:t>10</a:t>
            </a:fld>
            <a:endParaRPr lang="en-US"/>
          </a:p>
        </p:txBody>
      </p:sp>
    </p:spTree>
    <p:extLst>
      <p:ext uri="{BB962C8B-B14F-4D97-AF65-F5344CB8AC3E}">
        <p14:creationId xmlns:p14="http://schemas.microsoft.com/office/powerpoint/2010/main" val="900984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6B58BA-9D5A-4EF7-9E76-045BABE696A5}"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08B4-9444-49A7-AED8-047671F89CF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B58BA-9D5A-4EF7-9E76-045BABE696A5}"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08B4-9444-49A7-AED8-047671F89C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B58BA-9D5A-4EF7-9E76-045BABE696A5}"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08B4-9444-49A7-AED8-047671F89C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B58BA-9D5A-4EF7-9E76-045BABE696A5}"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08B4-9444-49A7-AED8-047671F89C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B58BA-9D5A-4EF7-9E76-045BABE696A5}"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908B4-9444-49A7-AED8-047671F89C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6B58BA-9D5A-4EF7-9E76-045BABE696A5}"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908B4-9444-49A7-AED8-047671F89C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6B58BA-9D5A-4EF7-9E76-045BABE696A5}"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908B4-9444-49A7-AED8-047671F89C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6B58BA-9D5A-4EF7-9E76-045BABE696A5}"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908B4-9444-49A7-AED8-047671F89C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B58BA-9D5A-4EF7-9E76-045BABE696A5}"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A908B4-9444-49A7-AED8-047671F89C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6B58BA-9D5A-4EF7-9E76-045BABE696A5}"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908B4-9444-49A7-AED8-047671F89CF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6B58BA-9D5A-4EF7-9E76-045BABE696A5}" type="datetimeFigureOut">
              <a:rPr lang="en-US" smtClean="0"/>
              <a:t>6/7/2019</a:t>
            </a:fld>
            <a:endParaRPr lang="en-US"/>
          </a:p>
        </p:txBody>
      </p:sp>
      <p:sp>
        <p:nvSpPr>
          <p:cNvPr id="9" name="Slide Number Placeholder 8"/>
          <p:cNvSpPr>
            <a:spLocks noGrp="1"/>
          </p:cNvSpPr>
          <p:nvPr>
            <p:ph type="sldNum" sz="quarter" idx="11"/>
          </p:nvPr>
        </p:nvSpPr>
        <p:spPr/>
        <p:txBody>
          <a:bodyPr/>
          <a:lstStyle/>
          <a:p>
            <a:fld id="{3BA908B4-9444-49A7-AED8-047671F89CF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A908B4-9444-49A7-AED8-047671F89CF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6B58BA-9D5A-4EF7-9E76-045BABE696A5}" type="datetimeFigureOut">
              <a:rPr lang="en-US" smtClean="0"/>
              <a:t>6/7/2019</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bperkins@adaweb.ne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kwatts@meridiancity.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0537" y="838200"/>
            <a:ext cx="7543800" cy="1831975"/>
          </a:xfrm>
        </p:spPr>
        <p:txBody>
          <a:bodyPr/>
          <a:lstStyle/>
          <a:p>
            <a:r>
              <a:rPr lang="en-US" sz="5400" dirty="0" smtClean="0"/>
              <a:t>IACC Annual Conference Procurement </a:t>
            </a:r>
            <a:r>
              <a:rPr lang="en-US" sz="5400" dirty="0"/>
              <a:t>Training</a:t>
            </a:r>
          </a:p>
        </p:txBody>
      </p:sp>
      <p:sp>
        <p:nvSpPr>
          <p:cNvPr id="5" name="Subtitle 4"/>
          <p:cNvSpPr>
            <a:spLocks noGrp="1"/>
          </p:cNvSpPr>
          <p:nvPr>
            <p:ph type="subTitle" idx="1"/>
          </p:nvPr>
        </p:nvSpPr>
        <p:spPr>
          <a:xfrm>
            <a:off x="838200" y="3352800"/>
            <a:ext cx="6461760" cy="2362200"/>
          </a:xfrm>
        </p:spPr>
        <p:txBody>
          <a:bodyPr>
            <a:normAutofit/>
          </a:bodyPr>
          <a:lstStyle/>
          <a:p>
            <a:r>
              <a:rPr lang="en-US" dirty="0" smtClean="0"/>
              <a:t>Bob </a:t>
            </a:r>
            <a:r>
              <a:rPr lang="en-US" dirty="0"/>
              <a:t>Perkins, CPPO, </a:t>
            </a:r>
            <a:r>
              <a:rPr lang="en-US" dirty="0" smtClean="0"/>
              <a:t>CPPB</a:t>
            </a:r>
          </a:p>
          <a:p>
            <a:r>
              <a:rPr lang="en-US" dirty="0" smtClean="0"/>
              <a:t>Ada County Procurement Manger </a:t>
            </a:r>
          </a:p>
          <a:p>
            <a:r>
              <a:rPr lang="en-US" dirty="0" smtClean="0"/>
              <a:t>and</a:t>
            </a:r>
            <a:endParaRPr lang="en-US" dirty="0"/>
          </a:p>
          <a:p>
            <a:r>
              <a:rPr lang="en-US" dirty="0" smtClean="0"/>
              <a:t>Keith Watts, CPPB</a:t>
            </a:r>
          </a:p>
          <a:p>
            <a:r>
              <a:rPr lang="en-US" dirty="0" smtClean="0"/>
              <a:t>City of Meridian Purchasing Manager</a:t>
            </a:r>
          </a:p>
          <a:p>
            <a:endParaRPr lang="en-US" dirty="0"/>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659187"/>
            <a:ext cx="2090737" cy="1586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8461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Qualified Based Selection for </a:t>
            </a:r>
            <a:r>
              <a:rPr lang="en-US" dirty="0" smtClean="0"/>
              <a:t>Design </a:t>
            </a:r>
            <a:r>
              <a:rPr lang="en-US" dirty="0"/>
              <a:t>Firms I.C. 67-2320</a:t>
            </a:r>
          </a:p>
        </p:txBody>
      </p:sp>
      <p:sp>
        <p:nvSpPr>
          <p:cNvPr id="3" name="Content Placeholder 2"/>
          <p:cNvSpPr>
            <a:spLocks noGrp="1"/>
          </p:cNvSpPr>
          <p:nvPr>
            <p:ph idx="1"/>
          </p:nvPr>
        </p:nvSpPr>
        <p:spPr/>
        <p:txBody>
          <a:bodyPr/>
          <a:lstStyle/>
          <a:p>
            <a:r>
              <a:rPr lang="en-US" dirty="0" smtClean="0"/>
              <a:t>For Design Professional Services Over </a:t>
            </a:r>
            <a:r>
              <a:rPr lang="en-US" dirty="0"/>
              <a:t>$25K follow </a:t>
            </a:r>
            <a:r>
              <a:rPr lang="en-US" dirty="0" smtClean="0"/>
              <a:t>Idaho Code 67-2320.</a:t>
            </a:r>
            <a:endParaRPr lang="en-US" dirty="0"/>
          </a:p>
          <a:p>
            <a:pPr lvl="1"/>
            <a:r>
              <a:rPr lang="en-US" dirty="0" smtClean="0"/>
              <a:t>Less than </a:t>
            </a:r>
            <a:r>
              <a:rPr lang="en-US" dirty="0"/>
              <a:t>$25K may follow over $25K guidelines or establish own </a:t>
            </a:r>
            <a:r>
              <a:rPr lang="en-US" dirty="0" smtClean="0"/>
              <a:t>guidelines</a:t>
            </a:r>
          </a:p>
          <a:p>
            <a:pPr lvl="2"/>
            <a:r>
              <a:rPr lang="en-US" dirty="0" smtClean="0"/>
              <a:t>If establishing own guidelines they should be adopted by Board as Policy and inserted into a policy manual or procurement manual</a:t>
            </a:r>
          </a:p>
          <a:p>
            <a:r>
              <a:rPr lang="en-US" dirty="0" smtClean="0"/>
              <a:t>RFQ Based on Firms qualification in relation to the project</a:t>
            </a:r>
          </a:p>
          <a:p>
            <a:r>
              <a:rPr lang="en-US" dirty="0" smtClean="0"/>
              <a:t>Cannot ask for Price!</a:t>
            </a:r>
          </a:p>
          <a:p>
            <a:pPr lvl="1"/>
            <a:r>
              <a:rPr lang="en-US" dirty="0" smtClean="0"/>
              <a:t>Only after a final ranking has been established and approved can price be asked or negotiated starting with the #1 firm.</a:t>
            </a:r>
          </a:p>
          <a:p>
            <a:r>
              <a:rPr lang="en-US" dirty="0" smtClean="0"/>
              <a:t>Phasing of Design Services</a:t>
            </a:r>
          </a:p>
          <a:p>
            <a:pPr lvl="1"/>
            <a:r>
              <a:rPr lang="en-US" dirty="0" smtClean="0"/>
              <a:t>Do not have to re-solicit for an associated or phased of project</a:t>
            </a:r>
            <a:endParaRPr lang="en-US" dirty="0"/>
          </a:p>
          <a:p>
            <a:endParaRPr lang="en-US" dirty="0"/>
          </a:p>
        </p:txBody>
      </p:sp>
    </p:spTree>
    <p:extLst>
      <p:ext uri="{BB962C8B-B14F-4D97-AF65-F5344CB8AC3E}">
        <p14:creationId xmlns:p14="http://schemas.microsoft.com/office/powerpoint/2010/main" val="4156992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67-2806 Personal </a:t>
            </a:r>
            <a:r>
              <a:rPr lang="en-US" dirty="0"/>
              <a:t>Property and Services</a:t>
            </a:r>
          </a:p>
        </p:txBody>
      </p:sp>
      <p:sp>
        <p:nvSpPr>
          <p:cNvPr id="3" name="Content Placeholder 2"/>
          <p:cNvSpPr>
            <a:spLocks noGrp="1"/>
          </p:cNvSpPr>
          <p:nvPr>
            <p:ph idx="1"/>
          </p:nvPr>
        </p:nvSpPr>
        <p:spPr/>
        <p:txBody>
          <a:bodyPr/>
          <a:lstStyle/>
          <a:p>
            <a:pPr lvl="0" hangingPunct="0"/>
            <a:r>
              <a:rPr lang="en-US" dirty="0" smtClean="0"/>
              <a:t>Raised </a:t>
            </a:r>
            <a:r>
              <a:rPr lang="en-US" dirty="0"/>
              <a:t>the informal bid threshold $50,000 to $100,000</a:t>
            </a:r>
          </a:p>
          <a:p>
            <a:pPr lvl="1" hangingPunct="0"/>
            <a:r>
              <a:rPr lang="en-US" dirty="0"/>
              <a:t>Formerly $25,000 - $50,000</a:t>
            </a:r>
          </a:p>
          <a:p>
            <a:pPr lvl="0" hangingPunct="0"/>
            <a:r>
              <a:rPr lang="en-US" dirty="0"/>
              <a:t>Raised the formal bid threshold to $100,000 and above</a:t>
            </a:r>
          </a:p>
          <a:p>
            <a:pPr lvl="0" hangingPunct="0"/>
            <a:r>
              <a:rPr lang="en-US" dirty="0"/>
              <a:t>Inclusion of designee to open, award, and reject bids.</a:t>
            </a:r>
          </a:p>
          <a:p>
            <a:endParaRPr lang="en-US" dirty="0"/>
          </a:p>
        </p:txBody>
      </p:sp>
    </p:spTree>
    <p:extLst>
      <p:ext uri="{BB962C8B-B14F-4D97-AF65-F5344CB8AC3E}">
        <p14:creationId xmlns:p14="http://schemas.microsoft.com/office/powerpoint/2010/main" val="3131388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67-2806A </a:t>
            </a:r>
            <a:br>
              <a:rPr lang="en-US" dirty="0"/>
            </a:br>
            <a:r>
              <a:rPr lang="en-US" dirty="0"/>
              <a:t>Request for Proposal</a:t>
            </a:r>
          </a:p>
        </p:txBody>
      </p:sp>
      <p:sp>
        <p:nvSpPr>
          <p:cNvPr id="3" name="Content Placeholder 2"/>
          <p:cNvSpPr>
            <a:spLocks noGrp="1"/>
          </p:cNvSpPr>
          <p:nvPr>
            <p:ph idx="1"/>
          </p:nvPr>
        </p:nvSpPr>
        <p:spPr/>
        <p:txBody>
          <a:bodyPr>
            <a:normAutofit fontScale="92500" lnSpcReduction="20000"/>
          </a:bodyPr>
          <a:lstStyle/>
          <a:p>
            <a:pPr marL="114300" lvl="0" indent="0">
              <a:buNone/>
            </a:pPr>
            <a:r>
              <a:rPr lang="en-US" dirty="0"/>
              <a:t>Establishes the RFP process for political subdivisions. </a:t>
            </a:r>
          </a:p>
          <a:p>
            <a:pPr marL="114300" indent="0">
              <a:buNone/>
            </a:pPr>
            <a:endParaRPr lang="en-US" dirty="0" smtClean="0"/>
          </a:p>
          <a:p>
            <a:pPr marL="114300" indent="0">
              <a:buNone/>
            </a:pPr>
            <a:r>
              <a:rPr lang="en-US" b="1" dirty="0" smtClean="0"/>
              <a:t>When to use the RFP?:</a:t>
            </a:r>
          </a:p>
          <a:p>
            <a:pPr marL="571500" lvl="0" indent="-457200">
              <a:buFont typeface="+mj-lt"/>
              <a:buAutoNum type="arabicPeriod"/>
            </a:pPr>
            <a:r>
              <a:rPr lang="en-US" dirty="0" smtClean="0"/>
              <a:t>Fixed specifications might preclude the discovery of a cost-effective solution;</a:t>
            </a:r>
          </a:p>
          <a:p>
            <a:pPr marL="571500" lvl="0" indent="-457200">
              <a:buFont typeface="+mj-lt"/>
              <a:buAutoNum type="arabicPeriod"/>
            </a:pPr>
            <a:r>
              <a:rPr lang="en-US" dirty="0" smtClean="0"/>
              <a:t>A </a:t>
            </a:r>
            <a:r>
              <a:rPr lang="en-US" dirty="0"/>
              <a:t>specific problem is amenable to several solutions;  </a:t>
            </a:r>
            <a:r>
              <a:rPr lang="en-US" u="sng" dirty="0"/>
              <a:t>or</a:t>
            </a:r>
          </a:p>
          <a:p>
            <a:pPr marL="571500" lvl="0" indent="-457200">
              <a:buFont typeface="+mj-lt"/>
              <a:buAutoNum type="arabicPeriod"/>
            </a:pPr>
            <a:r>
              <a:rPr lang="en-US" dirty="0"/>
              <a:t>Price is not the sole determining factor for selection.</a:t>
            </a:r>
          </a:p>
          <a:p>
            <a:pPr marL="114300" indent="0">
              <a:buNone/>
            </a:pPr>
            <a:endParaRPr lang="en-US" dirty="0" smtClean="0"/>
          </a:p>
          <a:p>
            <a:pPr marL="114300" indent="0">
              <a:buNone/>
            </a:pPr>
            <a:r>
              <a:rPr lang="en-US" b="1" dirty="0" smtClean="0"/>
              <a:t>At </a:t>
            </a:r>
            <a:r>
              <a:rPr lang="en-US" b="1" dirty="0"/>
              <a:t>a minimum, an RFP shall </a:t>
            </a:r>
            <a:r>
              <a:rPr lang="en-US" b="1" dirty="0" smtClean="0"/>
              <a:t>state:</a:t>
            </a:r>
          </a:p>
          <a:p>
            <a:pPr marL="571500" indent="-457200">
              <a:buFont typeface="+mj-lt"/>
              <a:buAutoNum type="arabicPeriod"/>
            </a:pPr>
            <a:r>
              <a:rPr lang="en-US" dirty="0" smtClean="0"/>
              <a:t>the </a:t>
            </a:r>
            <a:r>
              <a:rPr lang="en-US" dirty="0"/>
              <a:t>instructions of the </a:t>
            </a:r>
            <a:r>
              <a:rPr lang="en-US" dirty="0" smtClean="0"/>
              <a:t>process; </a:t>
            </a:r>
          </a:p>
          <a:p>
            <a:pPr marL="571500" indent="-457200">
              <a:buFont typeface="+mj-lt"/>
              <a:buAutoNum type="arabicPeriod"/>
            </a:pPr>
            <a:r>
              <a:rPr lang="en-US" dirty="0" smtClean="0"/>
              <a:t>the </a:t>
            </a:r>
            <a:r>
              <a:rPr lang="en-US" dirty="0"/>
              <a:t>scope of work for the goods or services </a:t>
            </a:r>
            <a:r>
              <a:rPr lang="en-US" dirty="0" smtClean="0"/>
              <a:t>contemplated;, </a:t>
            </a:r>
          </a:p>
          <a:p>
            <a:pPr marL="571500" indent="-457200">
              <a:buFont typeface="+mj-lt"/>
              <a:buAutoNum type="arabicPeriod"/>
            </a:pPr>
            <a:r>
              <a:rPr lang="en-US" dirty="0" smtClean="0"/>
              <a:t>the </a:t>
            </a:r>
            <a:r>
              <a:rPr lang="en-US" dirty="0"/>
              <a:t>selection </a:t>
            </a:r>
            <a:r>
              <a:rPr lang="en-US" dirty="0" smtClean="0"/>
              <a:t>criteria;</a:t>
            </a:r>
          </a:p>
          <a:p>
            <a:pPr marL="571500" indent="-457200">
              <a:buFont typeface="+mj-lt"/>
              <a:buAutoNum type="arabicPeriod"/>
            </a:pPr>
            <a:r>
              <a:rPr lang="en-US" dirty="0" smtClean="0"/>
              <a:t>contract terms; </a:t>
            </a:r>
            <a:r>
              <a:rPr lang="en-US" dirty="0"/>
              <a:t>and the </a:t>
            </a:r>
            <a:endParaRPr lang="en-US" dirty="0" smtClean="0"/>
          </a:p>
          <a:p>
            <a:pPr marL="571500" indent="-457200">
              <a:buFont typeface="+mj-lt"/>
              <a:buAutoNum type="arabicPeriod"/>
            </a:pPr>
            <a:r>
              <a:rPr lang="en-US" dirty="0" smtClean="0"/>
              <a:t>scoring </a:t>
            </a:r>
            <a:r>
              <a:rPr lang="en-US" dirty="0"/>
              <a:t>methodology applying relative weights to factors considered.</a:t>
            </a:r>
          </a:p>
          <a:p>
            <a:endParaRPr lang="en-US" dirty="0"/>
          </a:p>
        </p:txBody>
      </p:sp>
    </p:spTree>
    <p:extLst>
      <p:ext uri="{BB962C8B-B14F-4D97-AF65-F5344CB8AC3E}">
        <p14:creationId xmlns:p14="http://schemas.microsoft.com/office/powerpoint/2010/main" val="199775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036638"/>
          </a:xfrm>
        </p:spPr>
        <p:txBody>
          <a:bodyPr/>
          <a:lstStyle/>
          <a:p>
            <a:r>
              <a:rPr lang="en-US" sz="4000" dirty="0"/>
              <a:t>2019 Law Change!</a:t>
            </a:r>
            <a:br>
              <a:rPr lang="en-US" sz="4000" dirty="0"/>
            </a:br>
            <a:r>
              <a:rPr lang="en-US" sz="4000" dirty="0"/>
              <a:t>67-2807 </a:t>
            </a:r>
            <a:r>
              <a:rPr lang="en-US" sz="4000" dirty="0" smtClean="0"/>
              <a:t>Cooperative Purchasing</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fontScale="92500"/>
          </a:bodyPr>
          <a:lstStyle/>
          <a:p>
            <a:r>
              <a:rPr lang="en-US" dirty="0" smtClean="0"/>
              <a:t>New Cooperative Purchasing Statute effective July 1, 2019</a:t>
            </a:r>
          </a:p>
          <a:p>
            <a:pPr lvl="1"/>
            <a:r>
              <a:rPr lang="en-US" dirty="0" smtClean="0"/>
              <a:t>2019 Legislature SB1047 repeal and replace</a:t>
            </a:r>
          </a:p>
          <a:p>
            <a:pPr lvl="1"/>
            <a:r>
              <a:rPr lang="en-US" dirty="0" smtClean="0"/>
              <a:t>Before SB1047 there were limitations </a:t>
            </a:r>
            <a:r>
              <a:rPr lang="en-US" dirty="0"/>
              <a:t>to </a:t>
            </a:r>
            <a:r>
              <a:rPr lang="en-US" dirty="0" smtClean="0"/>
              <a:t>use</a:t>
            </a:r>
          </a:p>
          <a:p>
            <a:pPr lvl="1"/>
            <a:r>
              <a:rPr lang="en-US" dirty="0" smtClean="0"/>
              <a:t>New Statute opens up the Cooperative Procurement Programs to Counties.</a:t>
            </a:r>
          </a:p>
          <a:p>
            <a:r>
              <a:rPr lang="en-US" dirty="0" smtClean="0"/>
              <a:t>By approval of Governing Board, Counties may participate in agreements or programs with:</a:t>
            </a:r>
          </a:p>
          <a:p>
            <a:pPr lvl="1"/>
            <a:r>
              <a:rPr lang="en-US" dirty="0" smtClean="0"/>
              <a:t>State of Idaho;</a:t>
            </a:r>
          </a:p>
          <a:p>
            <a:pPr lvl="1"/>
            <a:r>
              <a:rPr lang="en-US" dirty="0" smtClean="0"/>
              <a:t>Other Idaho Political Subdivisions;</a:t>
            </a:r>
          </a:p>
          <a:p>
            <a:pPr lvl="1"/>
            <a:r>
              <a:rPr lang="en-US" dirty="0" smtClean="0"/>
              <a:t>Other Government Entities or Associations thereof;</a:t>
            </a:r>
          </a:p>
          <a:p>
            <a:pPr marL="460375" lvl="1" indent="0">
              <a:buNone/>
            </a:pPr>
            <a:r>
              <a:rPr lang="en-US" dirty="0" smtClean="0"/>
              <a:t>and…</a:t>
            </a:r>
          </a:p>
          <a:p>
            <a:pPr lvl="1"/>
            <a:r>
              <a:rPr lang="en-US" dirty="0" smtClean="0"/>
              <a:t>Any Association that offers its goods or services which were the result of a competitive solicitation.</a:t>
            </a:r>
          </a:p>
          <a:p>
            <a:pPr lvl="1">
              <a:buFont typeface="Wingdings" panose="05000000000000000000" pitchFamily="2" charset="2"/>
              <a:buChar char="Ø"/>
            </a:pPr>
            <a:r>
              <a:rPr lang="en-US" dirty="0" smtClean="0"/>
              <a:t>All of which must be acquired in accordance with Title 67Chapter28</a:t>
            </a:r>
          </a:p>
          <a:p>
            <a:endParaRPr lang="en-US" dirty="0"/>
          </a:p>
        </p:txBody>
      </p:sp>
    </p:spTree>
    <p:extLst>
      <p:ext uri="{BB962C8B-B14F-4D97-AF65-F5344CB8AC3E}">
        <p14:creationId xmlns:p14="http://schemas.microsoft.com/office/powerpoint/2010/main" val="150636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630362"/>
          </a:xfrm>
        </p:spPr>
        <p:txBody>
          <a:bodyPr/>
          <a:lstStyle/>
          <a:p>
            <a:r>
              <a:rPr lang="en-US" sz="4000" dirty="0"/>
              <a:t>67-2808 Emergency / Sole Source Purchases</a:t>
            </a:r>
            <a:r>
              <a:rPr lang="en-US" dirty="0"/>
              <a:t/>
            </a:r>
            <a:br>
              <a:rPr lang="en-US" dirty="0"/>
            </a:br>
            <a:endParaRPr lang="en-US" dirty="0"/>
          </a:p>
        </p:txBody>
      </p:sp>
      <p:sp>
        <p:nvSpPr>
          <p:cNvPr id="3" name="Content Placeholder 2"/>
          <p:cNvSpPr>
            <a:spLocks noGrp="1"/>
          </p:cNvSpPr>
          <p:nvPr>
            <p:ph idx="1"/>
          </p:nvPr>
        </p:nvSpPr>
        <p:spPr>
          <a:xfrm>
            <a:off x="457200" y="1905000"/>
            <a:ext cx="7620000" cy="4495800"/>
          </a:xfrm>
        </p:spPr>
        <p:txBody>
          <a:bodyPr>
            <a:normAutofit fontScale="85000" lnSpcReduction="10000"/>
          </a:bodyPr>
          <a:lstStyle/>
          <a:p>
            <a:r>
              <a:rPr lang="en-US" dirty="0"/>
              <a:t>Emergency </a:t>
            </a:r>
            <a:r>
              <a:rPr lang="en-US" dirty="0" smtClean="0"/>
              <a:t>Procurements</a:t>
            </a:r>
          </a:p>
          <a:p>
            <a:pPr lvl="1"/>
            <a:r>
              <a:rPr lang="en-US" dirty="0" smtClean="0"/>
              <a:t>Suspends competitive solicitation requirement when  the political subdivision declares and emergency to safeguard life, health, or property. </a:t>
            </a:r>
            <a:endParaRPr lang="en-US" dirty="0"/>
          </a:p>
          <a:p>
            <a:r>
              <a:rPr lang="en-US" dirty="0" smtClean="0"/>
              <a:t>Sole Source</a:t>
            </a:r>
          </a:p>
          <a:p>
            <a:pPr marL="457200" indent="-342900">
              <a:buFont typeface="+mj-lt"/>
              <a:buAutoNum type="arabicPeriod"/>
            </a:pPr>
            <a:r>
              <a:rPr lang="en-US" sz="1800" b="1" dirty="0" smtClean="0"/>
              <a:t>Where </a:t>
            </a:r>
            <a:r>
              <a:rPr lang="en-US" sz="1800" b="1" dirty="0"/>
              <a:t>public works construction, services or personal property is required to respond to a life-threatening situation or a situation which is immediately detrimental to the public welfare or property;</a:t>
            </a:r>
          </a:p>
          <a:p>
            <a:pPr marL="457200" indent="-342900">
              <a:buFont typeface="+mj-lt"/>
              <a:buAutoNum type="arabicPeriod"/>
            </a:pPr>
            <a:r>
              <a:rPr lang="en-US" sz="1800" b="1" dirty="0" smtClean="0"/>
              <a:t>Where </a:t>
            </a:r>
            <a:r>
              <a:rPr lang="en-US" sz="1800" b="1" dirty="0"/>
              <a:t>the compatibility of equipment, components, accessories, computer software, replacement parts or service is the paramount consideration;</a:t>
            </a:r>
          </a:p>
          <a:p>
            <a:pPr marL="457200" indent="-342900">
              <a:buFont typeface="+mj-lt"/>
              <a:buAutoNum type="arabicPeriod"/>
            </a:pPr>
            <a:r>
              <a:rPr lang="en-US" sz="1800" dirty="0" smtClean="0"/>
              <a:t>Where </a:t>
            </a:r>
            <a:r>
              <a:rPr lang="en-US" sz="1800" dirty="0"/>
              <a:t>a sole supplier’s item is needed for trial use or testing;</a:t>
            </a:r>
          </a:p>
          <a:p>
            <a:pPr marL="457200" indent="-342900">
              <a:buFont typeface="+mj-lt"/>
              <a:buAutoNum type="arabicPeriod"/>
            </a:pPr>
            <a:r>
              <a:rPr lang="en-US" sz="1800" dirty="0" smtClean="0"/>
              <a:t>The </a:t>
            </a:r>
            <a:r>
              <a:rPr lang="en-US" sz="1800" dirty="0"/>
              <a:t>purchase of mass-produced movies, videos, books or other copyrighted materials;</a:t>
            </a:r>
          </a:p>
          <a:p>
            <a:pPr marL="457200" indent="-342900">
              <a:buFont typeface="+mj-lt"/>
              <a:buAutoNum type="arabicPeriod"/>
            </a:pPr>
            <a:r>
              <a:rPr lang="en-US" sz="1800" b="1" dirty="0" smtClean="0"/>
              <a:t>The </a:t>
            </a:r>
            <a:r>
              <a:rPr lang="en-US" sz="1800" b="1" dirty="0"/>
              <a:t>purchase of public works construction, services or personal property for which it is determined there is no functional equivalent;</a:t>
            </a:r>
          </a:p>
          <a:p>
            <a:pPr marL="457200" indent="-342900">
              <a:buFont typeface="+mj-lt"/>
              <a:buAutoNum type="arabicPeriod"/>
            </a:pPr>
            <a:r>
              <a:rPr lang="en-US" sz="1800" dirty="0" smtClean="0"/>
              <a:t>The </a:t>
            </a:r>
            <a:r>
              <a:rPr lang="en-US" sz="1800" dirty="0"/>
              <a:t>purchase of public utility services;</a:t>
            </a:r>
          </a:p>
          <a:p>
            <a:pPr marL="457200" indent="-342900">
              <a:buFont typeface="+mj-lt"/>
              <a:buAutoNum type="arabicPeriod"/>
            </a:pPr>
            <a:r>
              <a:rPr lang="en-US" sz="1800" dirty="0" smtClean="0"/>
              <a:t>The </a:t>
            </a:r>
            <a:r>
              <a:rPr lang="en-US" sz="1800" dirty="0"/>
              <a:t>purchase of products, merchandise or trademarked goods for resale at a political subdivision facility; or</a:t>
            </a:r>
          </a:p>
          <a:p>
            <a:pPr marL="457200" indent="-342900">
              <a:buFont typeface="+mj-lt"/>
              <a:buAutoNum type="arabicPeriod"/>
            </a:pPr>
            <a:r>
              <a:rPr lang="en-US" sz="1800" b="1" dirty="0" smtClean="0"/>
              <a:t>Where </a:t>
            </a:r>
            <a:r>
              <a:rPr lang="en-US" sz="1800" b="1" dirty="0"/>
              <a:t>competitive solicitation is impractical, disadvantageous or unreasonable under the circumstances.</a:t>
            </a:r>
          </a:p>
          <a:p>
            <a:endParaRPr lang="en-US" dirty="0" smtClean="0"/>
          </a:p>
          <a:p>
            <a:endParaRPr lang="en-US" dirty="0"/>
          </a:p>
        </p:txBody>
      </p:sp>
    </p:spTree>
    <p:extLst>
      <p:ext uri="{BB962C8B-B14F-4D97-AF65-F5344CB8AC3E}">
        <p14:creationId xmlns:p14="http://schemas.microsoft.com/office/powerpoint/2010/main" val="1490477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914400"/>
          </a:xfrm>
        </p:spPr>
        <p:txBody>
          <a:bodyPr/>
          <a:lstStyle/>
          <a:p>
            <a:r>
              <a:rPr lang="en-US" dirty="0" smtClean="0"/>
              <a:t/>
            </a:r>
            <a:br>
              <a:rPr lang="en-US" dirty="0" smtClean="0"/>
            </a:br>
            <a:r>
              <a:rPr lang="en-US" dirty="0" smtClean="0"/>
              <a:t>UCC </a:t>
            </a:r>
            <a:r>
              <a:rPr lang="en-US" dirty="0"/>
              <a:t>Article II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Uniform Commercial Code</a:t>
            </a:r>
          </a:p>
          <a:p>
            <a:pPr marL="857250" lvl="1" indent="-457200">
              <a:lnSpc>
                <a:spcPct val="90000"/>
              </a:lnSpc>
              <a:defRPr/>
            </a:pPr>
            <a:r>
              <a:rPr lang="en-US" sz="1800" dirty="0"/>
              <a:t>UCC was developed in 1952 to provide unity in laws among states for interstate commerce. </a:t>
            </a:r>
            <a:endParaRPr lang="en-US" sz="1800" dirty="0" smtClean="0"/>
          </a:p>
          <a:p>
            <a:pPr marL="857250" lvl="1" indent="-457200">
              <a:lnSpc>
                <a:spcPct val="90000"/>
              </a:lnSpc>
              <a:defRPr/>
            </a:pPr>
            <a:endParaRPr lang="en-US" sz="1800" dirty="0"/>
          </a:p>
          <a:p>
            <a:pPr marL="857250" lvl="1" indent="-457200">
              <a:lnSpc>
                <a:spcPct val="90000"/>
              </a:lnSpc>
              <a:defRPr/>
            </a:pPr>
            <a:r>
              <a:rPr lang="en-US" sz="1800" dirty="0" smtClean="0"/>
              <a:t>Absent </a:t>
            </a:r>
            <a:r>
              <a:rPr lang="en-US" sz="1800" dirty="0"/>
              <a:t>a specific State or Federal statute or administrative regulation, Article 2 of the Uniform Commercial Code (UCC) will govern the public purchasing officials contract for the </a:t>
            </a:r>
            <a:r>
              <a:rPr lang="en-US" sz="1800" u="sng" dirty="0"/>
              <a:t>sale of goods</a:t>
            </a:r>
            <a:r>
              <a:rPr lang="en-US" sz="1800" dirty="0"/>
              <a:t>. </a:t>
            </a:r>
            <a:endParaRPr lang="en-US" sz="1800" dirty="0" smtClean="0"/>
          </a:p>
          <a:p>
            <a:pPr marL="857250" lvl="1" indent="-457200">
              <a:lnSpc>
                <a:spcPct val="90000"/>
              </a:lnSpc>
              <a:defRPr/>
            </a:pPr>
            <a:endParaRPr lang="en-US" sz="1800" dirty="0" smtClean="0"/>
          </a:p>
          <a:p>
            <a:pPr marL="857250" lvl="1" indent="-457200">
              <a:lnSpc>
                <a:spcPct val="90000"/>
              </a:lnSpc>
              <a:defRPr/>
            </a:pPr>
            <a:r>
              <a:rPr lang="en-US" sz="1800" dirty="0" smtClean="0"/>
              <a:t>1967 Idaho </a:t>
            </a:r>
            <a:r>
              <a:rPr lang="en-US" sz="1800" dirty="0"/>
              <a:t>Adopted the UCC Article 2 in </a:t>
            </a:r>
            <a:r>
              <a:rPr lang="en-US" sz="1800" b="1" dirty="0"/>
              <a:t>Title 28, Chapter 2 - Sales</a:t>
            </a:r>
          </a:p>
          <a:p>
            <a:pPr marL="857250" lvl="1" indent="-457200">
              <a:lnSpc>
                <a:spcPct val="90000"/>
              </a:lnSpc>
              <a:defRPr/>
            </a:pPr>
            <a:endParaRPr lang="en-US" sz="1800" dirty="0"/>
          </a:p>
          <a:p>
            <a:pPr marL="800100" lvl="2" indent="0">
              <a:lnSpc>
                <a:spcPct val="90000"/>
              </a:lnSpc>
              <a:buFont typeface="Arial" charset="0"/>
              <a:buNone/>
              <a:defRPr/>
            </a:pPr>
            <a:r>
              <a:rPr lang="en-US" dirty="0"/>
              <a:t> ~ Services are </a:t>
            </a:r>
            <a:r>
              <a:rPr lang="en-US" u="sng" dirty="0"/>
              <a:t>not</a:t>
            </a:r>
            <a:r>
              <a:rPr lang="en-US" dirty="0"/>
              <a:t> addressed in the UCC ~</a:t>
            </a:r>
          </a:p>
          <a:p>
            <a:pPr marL="457200" indent="-457200">
              <a:lnSpc>
                <a:spcPct val="90000"/>
              </a:lnSpc>
              <a:buFont typeface="Wingdings" pitchFamily="2" charset="2"/>
              <a:buNone/>
              <a:defRPr/>
            </a:pPr>
            <a:endParaRPr lang="en-US" sz="1800" dirty="0"/>
          </a:p>
          <a:p>
            <a:pPr marL="857250" lvl="1" indent="-457200">
              <a:lnSpc>
                <a:spcPct val="90000"/>
              </a:lnSpc>
              <a:defRPr/>
            </a:pPr>
            <a:r>
              <a:rPr lang="en-US" sz="1800" dirty="0" smtClean="0"/>
              <a:t>The </a:t>
            </a:r>
            <a:r>
              <a:rPr lang="en-US" sz="1800" dirty="0"/>
              <a:t>application of “reasonableness</a:t>
            </a:r>
            <a:r>
              <a:rPr lang="en-US" sz="1800" b="1" dirty="0"/>
              <a:t>”</a:t>
            </a:r>
            <a:r>
              <a:rPr lang="en-US" sz="1800" dirty="0"/>
              <a:t> is established. Courts will discern what is reasonable under the circumstances in order to find a equitable remedy.</a:t>
            </a:r>
            <a:r>
              <a:rPr lang="en-US" sz="1600" dirty="0"/>
              <a:t> </a:t>
            </a:r>
            <a:endParaRPr lang="en-US" sz="1600" dirty="0" smtClean="0"/>
          </a:p>
          <a:p>
            <a:pPr marL="857250" lvl="1" indent="-457200">
              <a:lnSpc>
                <a:spcPct val="90000"/>
              </a:lnSpc>
              <a:defRPr/>
            </a:pPr>
            <a:endParaRPr lang="en-US" sz="1600" dirty="0" smtClean="0"/>
          </a:p>
          <a:p>
            <a:endParaRPr lang="en-US" dirty="0"/>
          </a:p>
        </p:txBody>
      </p:sp>
    </p:spTree>
    <p:extLst>
      <p:ext uri="{BB962C8B-B14F-4D97-AF65-F5344CB8AC3E}">
        <p14:creationId xmlns:p14="http://schemas.microsoft.com/office/powerpoint/2010/main" val="1844945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Protests</a:t>
            </a:r>
            <a:endParaRPr lang="en-US" dirty="0"/>
          </a:p>
        </p:txBody>
      </p:sp>
      <p:sp>
        <p:nvSpPr>
          <p:cNvPr id="3" name="Content Placeholder 2"/>
          <p:cNvSpPr>
            <a:spLocks noGrp="1"/>
          </p:cNvSpPr>
          <p:nvPr>
            <p:ph idx="1"/>
          </p:nvPr>
        </p:nvSpPr>
        <p:spPr/>
        <p:txBody>
          <a:bodyPr/>
          <a:lstStyle/>
          <a:p>
            <a:r>
              <a:rPr lang="en-US" dirty="0" smtClean="0"/>
              <a:t>Challenge to a solicitation award</a:t>
            </a:r>
            <a:endParaRPr lang="en-US" dirty="0"/>
          </a:p>
          <a:p>
            <a:pPr lvl="1"/>
            <a:r>
              <a:rPr lang="en-US" dirty="0" smtClean="0"/>
              <a:t>Protest should be based on a procedural or substantive flaw</a:t>
            </a:r>
          </a:p>
          <a:p>
            <a:pPr lvl="1"/>
            <a:r>
              <a:rPr lang="en-US" dirty="0" smtClean="0"/>
              <a:t>Not simply “I didn’t like the outcome”</a:t>
            </a:r>
          </a:p>
          <a:p>
            <a:endParaRPr lang="en-US" dirty="0" smtClean="0"/>
          </a:p>
          <a:p>
            <a:r>
              <a:rPr lang="en-US" dirty="0" smtClean="0"/>
              <a:t>Recommendation to Award</a:t>
            </a:r>
          </a:p>
          <a:p>
            <a:pPr lvl="1"/>
            <a:r>
              <a:rPr lang="en-US" dirty="0" smtClean="0"/>
              <a:t>Use Recommendation to Award to flesh out any vendor concerns prior to Award with Board</a:t>
            </a:r>
            <a:endParaRPr lang="en-US" dirty="0"/>
          </a:p>
          <a:p>
            <a:pPr lvl="1"/>
            <a:endParaRPr lang="en-US" dirty="0" smtClean="0"/>
          </a:p>
        </p:txBody>
      </p:sp>
    </p:spTree>
    <p:extLst>
      <p:ext uri="{BB962C8B-B14F-4D97-AF65-F5344CB8AC3E}">
        <p14:creationId xmlns:p14="http://schemas.microsoft.com/office/powerpoint/2010/main" val="2558842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Prohibitions and Penalties</a:t>
            </a:r>
          </a:p>
        </p:txBody>
      </p:sp>
      <p:sp>
        <p:nvSpPr>
          <p:cNvPr id="3" name="Content Placeholder 2"/>
          <p:cNvSpPr>
            <a:spLocks noGrp="1"/>
          </p:cNvSpPr>
          <p:nvPr>
            <p:ph idx="1"/>
          </p:nvPr>
        </p:nvSpPr>
        <p:spPr/>
        <p:txBody>
          <a:bodyPr/>
          <a:lstStyle/>
          <a:p>
            <a:r>
              <a:rPr lang="en-US" altLang="en-US" sz="2800" dirty="0"/>
              <a:t>Accepting a Bribe – Felony</a:t>
            </a:r>
          </a:p>
          <a:p>
            <a:r>
              <a:rPr lang="en-US" altLang="en-US" sz="2800" dirty="0"/>
              <a:t>Bid Splitting – Civil Penalties</a:t>
            </a:r>
          </a:p>
          <a:p>
            <a:r>
              <a:rPr lang="en-US" altLang="en-US" sz="2800" dirty="0"/>
              <a:t>Conspiring to Influence an Award – Felony</a:t>
            </a:r>
          </a:p>
          <a:p>
            <a:r>
              <a:rPr lang="en-US" altLang="en-US" sz="2800" dirty="0"/>
              <a:t>Conflict of Interest – Civil Penalties</a:t>
            </a:r>
          </a:p>
          <a:p>
            <a:r>
              <a:rPr lang="en-US" altLang="en-US" sz="2800" dirty="0"/>
              <a:t>Gifts that exceed $50 – Misdemeanor</a:t>
            </a:r>
          </a:p>
          <a:p>
            <a:r>
              <a:rPr lang="en-US" altLang="en-US" sz="2800" dirty="0" smtClean="0"/>
              <a:t>Contracts </a:t>
            </a:r>
            <a:r>
              <a:rPr lang="en-US" altLang="en-US" sz="2800" dirty="0"/>
              <a:t>w/Employees -  Misdemeanor</a:t>
            </a:r>
          </a:p>
          <a:p>
            <a:endParaRPr lang="en-US" dirty="0"/>
          </a:p>
        </p:txBody>
      </p:sp>
    </p:spTree>
    <p:extLst>
      <p:ext uri="{BB962C8B-B14F-4D97-AF65-F5344CB8AC3E}">
        <p14:creationId xmlns:p14="http://schemas.microsoft.com/office/powerpoint/2010/main" val="2015380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Surplus;</a:t>
            </a:r>
            <a:r>
              <a:rPr lang="en-US" dirty="0" smtClean="0"/>
              <a:t> </a:t>
            </a:r>
            <a:r>
              <a:rPr lang="en-US" sz="4000" dirty="0"/>
              <a:t>Sale of </a:t>
            </a:r>
            <a:r>
              <a:rPr lang="en-US" sz="4000" dirty="0" smtClean="0"/>
              <a:t>Personal Property</a:t>
            </a:r>
            <a:endParaRPr lang="en-US" sz="4000" dirty="0"/>
          </a:p>
        </p:txBody>
      </p:sp>
      <p:sp>
        <p:nvSpPr>
          <p:cNvPr id="3" name="Content Placeholder 2"/>
          <p:cNvSpPr>
            <a:spLocks noGrp="1"/>
          </p:cNvSpPr>
          <p:nvPr>
            <p:ph idx="1"/>
          </p:nvPr>
        </p:nvSpPr>
        <p:spPr/>
        <p:txBody>
          <a:bodyPr>
            <a:normAutofit/>
          </a:bodyPr>
          <a:lstStyle/>
          <a:p>
            <a:r>
              <a:rPr lang="en-US" dirty="0" smtClean="0"/>
              <a:t>I.C. 31-808 guides the county on the sale of property</a:t>
            </a:r>
          </a:p>
          <a:p>
            <a:pPr lvl="1"/>
            <a:r>
              <a:rPr lang="en-US" dirty="0" smtClean="0"/>
              <a:t>Under $250 may sell personal property by private sale, no notice or auction needed</a:t>
            </a:r>
          </a:p>
          <a:p>
            <a:pPr lvl="1"/>
            <a:r>
              <a:rPr lang="en-US" dirty="0" smtClean="0"/>
              <a:t>Over $250, public auction, and legal notice 10 days before sale</a:t>
            </a:r>
          </a:p>
          <a:p>
            <a:pPr lvl="1"/>
            <a:endParaRPr lang="en-US" dirty="0" smtClean="0"/>
          </a:p>
          <a:p>
            <a:pPr lvl="1"/>
            <a:endParaRPr lang="en-US" dirty="0"/>
          </a:p>
          <a:p>
            <a:pPr lvl="1">
              <a:buFont typeface="Wingdings" panose="05000000000000000000" pitchFamily="2" charset="2"/>
              <a:buChar char="Ø"/>
            </a:pPr>
            <a:r>
              <a:rPr lang="en-US" dirty="0" smtClean="0"/>
              <a:t>Be careful of the sale of items that were federally funded. There are </a:t>
            </a:r>
            <a:r>
              <a:rPr lang="en-US" smtClean="0"/>
              <a:t>specific federal </a:t>
            </a:r>
            <a:r>
              <a:rPr lang="en-US" dirty="0" smtClean="0"/>
              <a:t>regulations regarding the disposal of items purchased by grants or federal dollars. Consult with you attorney.</a:t>
            </a:r>
            <a:endParaRPr lang="en-US" dirty="0"/>
          </a:p>
        </p:txBody>
      </p:sp>
    </p:spTree>
    <p:extLst>
      <p:ext uri="{BB962C8B-B14F-4D97-AF65-F5344CB8AC3E}">
        <p14:creationId xmlns:p14="http://schemas.microsoft.com/office/powerpoint/2010/main" val="3951328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a:t>
            </a:r>
            <a:r>
              <a:rPr lang="en-US" dirty="0" smtClean="0"/>
              <a:t>Practices</a:t>
            </a:r>
            <a:endParaRPr lang="en-US" dirty="0"/>
          </a:p>
        </p:txBody>
      </p:sp>
      <p:sp>
        <p:nvSpPr>
          <p:cNvPr id="3" name="Content Placeholder 2"/>
          <p:cNvSpPr>
            <a:spLocks noGrp="1"/>
          </p:cNvSpPr>
          <p:nvPr>
            <p:ph idx="1"/>
          </p:nvPr>
        </p:nvSpPr>
        <p:spPr/>
        <p:txBody>
          <a:bodyPr/>
          <a:lstStyle/>
          <a:p>
            <a:pPr lvl="1"/>
            <a:r>
              <a:rPr lang="en-US" dirty="0"/>
              <a:t>Separation of </a:t>
            </a:r>
            <a:r>
              <a:rPr lang="en-US" dirty="0" smtClean="0"/>
              <a:t>Duties:</a:t>
            </a:r>
          </a:p>
          <a:p>
            <a:pPr lvl="2"/>
            <a:r>
              <a:rPr lang="en-US" dirty="0" smtClean="0"/>
              <a:t>Requester</a:t>
            </a:r>
          </a:p>
          <a:p>
            <a:pPr lvl="2"/>
            <a:r>
              <a:rPr lang="en-US" dirty="0" smtClean="0"/>
              <a:t>Purchaser</a:t>
            </a:r>
          </a:p>
          <a:p>
            <a:pPr lvl="2"/>
            <a:r>
              <a:rPr lang="en-US" dirty="0" smtClean="0"/>
              <a:t>Payment </a:t>
            </a:r>
          </a:p>
          <a:p>
            <a:pPr lvl="2"/>
            <a:r>
              <a:rPr lang="en-US" dirty="0" smtClean="0"/>
              <a:t>Inventory</a:t>
            </a:r>
            <a:endParaRPr lang="en-US" dirty="0"/>
          </a:p>
          <a:p>
            <a:pPr lvl="1"/>
            <a:r>
              <a:rPr lang="en-US" dirty="0"/>
              <a:t>Purchase Order </a:t>
            </a:r>
            <a:r>
              <a:rPr lang="en-US" dirty="0" smtClean="0"/>
              <a:t>or Contract for Purchases</a:t>
            </a:r>
            <a:endParaRPr lang="en-US" dirty="0"/>
          </a:p>
          <a:p>
            <a:pPr lvl="2"/>
            <a:r>
              <a:rPr lang="en-US" dirty="0"/>
              <a:t>P.O. </a:t>
            </a:r>
            <a:r>
              <a:rPr lang="en-US" dirty="0" smtClean="0"/>
              <a:t>with Terms and Conditions for most goods </a:t>
            </a:r>
          </a:p>
          <a:p>
            <a:pPr lvl="2"/>
            <a:r>
              <a:rPr lang="en-US" dirty="0" smtClean="0"/>
              <a:t>Use Contracts for Services</a:t>
            </a:r>
          </a:p>
          <a:p>
            <a:pPr lvl="1"/>
            <a:r>
              <a:rPr lang="en-US" dirty="0" smtClean="0"/>
              <a:t>Updated Policy </a:t>
            </a:r>
            <a:r>
              <a:rPr lang="en-US" dirty="0"/>
              <a:t>and Procedure Manual</a:t>
            </a:r>
          </a:p>
          <a:p>
            <a:pPr lvl="1"/>
            <a:r>
              <a:rPr lang="en-US" dirty="0"/>
              <a:t>Legal Review of Procurement </a:t>
            </a:r>
            <a:r>
              <a:rPr lang="en-US" dirty="0" smtClean="0"/>
              <a:t>Documents</a:t>
            </a:r>
            <a:endParaRPr lang="en-US" dirty="0"/>
          </a:p>
          <a:p>
            <a:pPr lvl="1"/>
            <a:r>
              <a:rPr lang="en-US" dirty="0"/>
              <a:t>Fair and Consistent practices</a:t>
            </a:r>
          </a:p>
        </p:txBody>
      </p:sp>
    </p:spTree>
    <p:extLst>
      <p:ext uri="{BB962C8B-B14F-4D97-AF65-F5344CB8AC3E}">
        <p14:creationId xmlns:p14="http://schemas.microsoft.com/office/powerpoint/2010/main" val="356634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Procurement Laws</a:t>
            </a:r>
            <a:endParaRPr lang="en-US" dirty="0"/>
          </a:p>
        </p:txBody>
      </p:sp>
      <p:pic>
        <p:nvPicPr>
          <p:cNvPr id="4" name="Picture 6" descr="C:\Documents and Settings\addanado\Local Settings\Temporary Internet Files\Content.IE5\1K6G17M8\MP900427792[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1295400"/>
            <a:ext cx="3582785" cy="3586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Rectangle 4"/>
          <p:cNvSpPr/>
          <p:nvPr/>
        </p:nvSpPr>
        <p:spPr>
          <a:xfrm>
            <a:off x="1219200" y="5610570"/>
            <a:ext cx="5867400" cy="584775"/>
          </a:xfrm>
          <a:prstGeom prst="rect">
            <a:avLst/>
          </a:prstGeom>
        </p:spPr>
        <p:txBody>
          <a:bodyPr wrap="square">
            <a:spAutoFit/>
          </a:bodyPr>
          <a:lstStyle/>
          <a:p>
            <a:pPr algn="ctr"/>
            <a:r>
              <a:rPr lang="en-US" sz="3200" dirty="0" smtClean="0">
                <a:latin typeface="+mj-lt"/>
              </a:rPr>
              <a:t>Transparency, Fairness &amp; Value</a:t>
            </a:r>
            <a:endParaRPr lang="en-US" sz="3200" dirty="0">
              <a:latin typeface="+mj-lt"/>
            </a:endParaRPr>
          </a:p>
        </p:txBody>
      </p:sp>
    </p:spTree>
    <p:extLst>
      <p:ext uri="{BB962C8B-B14F-4D97-AF65-F5344CB8AC3E}">
        <p14:creationId xmlns:p14="http://schemas.microsoft.com/office/powerpoint/2010/main" val="523781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perkbo\Desktop\Work Files\IPPA NIGP\Idaho Public Purchasing Association\Seminars\2017\Scheduled Courses\New Procurement Laws Class\ques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439839"/>
            <a:ext cx="6545903"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93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p:txBody>
          <a:bodyPr/>
          <a:lstStyle/>
          <a:p>
            <a:pPr marL="114300" indent="0">
              <a:buNone/>
            </a:pPr>
            <a:r>
              <a:rPr lang="en-US" dirty="0" smtClean="0"/>
              <a:t>Bob Perkins, CPPB, CPPO</a:t>
            </a:r>
          </a:p>
          <a:p>
            <a:pPr lvl="1"/>
            <a:r>
              <a:rPr lang="en-US" dirty="0" smtClean="0"/>
              <a:t>208-287-7142</a:t>
            </a:r>
          </a:p>
          <a:p>
            <a:pPr lvl="1"/>
            <a:r>
              <a:rPr lang="en-US" dirty="0" smtClean="0">
                <a:hlinkClick r:id="rId3"/>
              </a:rPr>
              <a:t>bperkins@adaweb.net</a:t>
            </a:r>
            <a:endParaRPr lang="en-US" dirty="0" smtClean="0"/>
          </a:p>
          <a:p>
            <a:pPr lvl="1"/>
            <a:endParaRPr lang="en-US" dirty="0"/>
          </a:p>
          <a:p>
            <a:pPr marL="114300" indent="0">
              <a:buNone/>
            </a:pPr>
            <a:r>
              <a:rPr lang="en-US" dirty="0" smtClean="0"/>
              <a:t>Keith Watts, CPPB</a:t>
            </a:r>
            <a:endParaRPr lang="en-US" dirty="0"/>
          </a:p>
          <a:p>
            <a:pPr lvl="1"/>
            <a:r>
              <a:rPr lang="en-US" dirty="0" smtClean="0"/>
              <a:t>208-489-0417</a:t>
            </a:r>
          </a:p>
          <a:p>
            <a:pPr lvl="1"/>
            <a:r>
              <a:rPr lang="en-US" dirty="0" smtClean="0">
                <a:hlinkClick r:id="rId4"/>
              </a:rPr>
              <a:t>kwatts@meridiancity.org</a:t>
            </a:r>
            <a:r>
              <a:rPr lang="en-US" dirty="0" smtClean="0"/>
              <a:t> </a:t>
            </a:r>
            <a:endParaRPr lang="en-US" dirty="0"/>
          </a:p>
        </p:txBody>
      </p:sp>
    </p:spTree>
    <p:extLst>
      <p:ext uri="{BB962C8B-B14F-4D97-AF65-F5344CB8AC3E}">
        <p14:creationId xmlns:p14="http://schemas.microsoft.com/office/powerpoint/2010/main" val="8812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67, Chapter 28</a:t>
            </a:r>
            <a:endParaRPr lang="en-US" dirty="0"/>
          </a:p>
        </p:txBody>
      </p:sp>
      <p:sp>
        <p:nvSpPr>
          <p:cNvPr id="3" name="Content Placeholder 2"/>
          <p:cNvSpPr>
            <a:spLocks noGrp="1"/>
          </p:cNvSpPr>
          <p:nvPr>
            <p:ph idx="1"/>
          </p:nvPr>
        </p:nvSpPr>
        <p:spPr/>
        <p:txBody>
          <a:bodyPr/>
          <a:lstStyle/>
          <a:p>
            <a:r>
              <a:rPr lang="en-US" dirty="0" smtClean="0"/>
              <a:t>67-2801 Legislative Intent</a:t>
            </a:r>
          </a:p>
          <a:p>
            <a:r>
              <a:rPr lang="en-US" dirty="0" smtClean="0"/>
              <a:t>67-2802 Applicability</a:t>
            </a:r>
          </a:p>
          <a:p>
            <a:r>
              <a:rPr lang="en-US" dirty="0" smtClean="0"/>
              <a:t>67-2803 </a:t>
            </a:r>
            <a:r>
              <a:rPr lang="en-US" b="1" dirty="0" smtClean="0"/>
              <a:t>Exclusions</a:t>
            </a:r>
          </a:p>
          <a:p>
            <a:r>
              <a:rPr lang="en-US" dirty="0" smtClean="0"/>
              <a:t>67-2804 Waiver</a:t>
            </a:r>
          </a:p>
          <a:p>
            <a:r>
              <a:rPr lang="en-US" dirty="0" smtClean="0"/>
              <a:t>67-2805 </a:t>
            </a:r>
            <a:r>
              <a:rPr lang="en-US" b="1" dirty="0" smtClean="0"/>
              <a:t>Procurement of Public Works</a:t>
            </a:r>
          </a:p>
          <a:p>
            <a:r>
              <a:rPr lang="en-US" dirty="0" smtClean="0"/>
              <a:t>67-2806 </a:t>
            </a:r>
            <a:r>
              <a:rPr lang="en-US" b="1" dirty="0" smtClean="0"/>
              <a:t>Procuring Services or Personal Property</a:t>
            </a:r>
          </a:p>
          <a:p>
            <a:r>
              <a:rPr lang="en-US" dirty="0" smtClean="0"/>
              <a:t>67-2806A </a:t>
            </a:r>
            <a:r>
              <a:rPr lang="en-US" b="1" dirty="0" smtClean="0"/>
              <a:t>Request for Proposal</a:t>
            </a:r>
          </a:p>
          <a:p>
            <a:r>
              <a:rPr lang="en-US" dirty="0" smtClean="0"/>
              <a:t>67-2807 </a:t>
            </a:r>
            <a:r>
              <a:rPr lang="en-US" b="1" dirty="0" smtClean="0"/>
              <a:t>Cooperative Purchasing</a:t>
            </a:r>
          </a:p>
          <a:p>
            <a:r>
              <a:rPr lang="en-US" dirty="0" smtClean="0"/>
              <a:t>67-2808 </a:t>
            </a:r>
            <a:r>
              <a:rPr lang="en-US" b="1" dirty="0" smtClean="0"/>
              <a:t>Emergency Expenditures – Sole Source</a:t>
            </a:r>
          </a:p>
          <a:p>
            <a:r>
              <a:rPr lang="en-US" dirty="0" smtClean="0"/>
              <a:t>67-2809 Legislative Intent – Public Works</a:t>
            </a:r>
            <a:endParaRPr lang="en-US" dirty="0"/>
          </a:p>
        </p:txBody>
      </p:sp>
    </p:spTree>
    <p:extLst>
      <p:ext uri="{BB962C8B-B14F-4D97-AF65-F5344CB8AC3E}">
        <p14:creationId xmlns:p14="http://schemas.microsoft.com/office/powerpoint/2010/main" val="165228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2017 Procurement Law Changes</a:t>
            </a:r>
            <a:endParaRPr lang="en-US" sz="4400" dirty="0"/>
          </a:p>
        </p:txBody>
      </p:sp>
      <p:sp>
        <p:nvSpPr>
          <p:cNvPr id="3" name="Content Placeholder 2"/>
          <p:cNvSpPr>
            <a:spLocks noGrp="1"/>
          </p:cNvSpPr>
          <p:nvPr>
            <p:ph idx="1"/>
          </p:nvPr>
        </p:nvSpPr>
        <p:spPr>
          <a:xfrm>
            <a:off x="457200" y="1600200"/>
            <a:ext cx="7620000" cy="5105400"/>
          </a:xfrm>
        </p:spPr>
        <p:txBody>
          <a:bodyPr>
            <a:normAutofit fontScale="77500" lnSpcReduction="20000"/>
          </a:bodyPr>
          <a:lstStyle/>
          <a:p>
            <a:pPr lvl="0"/>
            <a:r>
              <a:rPr lang="en-US" sz="2400" dirty="0" smtClean="0"/>
              <a:t>31-602 Delegation </a:t>
            </a:r>
            <a:r>
              <a:rPr lang="en-US" sz="2400" dirty="0"/>
              <a:t>of Authority </a:t>
            </a:r>
            <a:endParaRPr lang="en-US" sz="1800" dirty="0"/>
          </a:p>
          <a:p>
            <a:pPr lvl="1"/>
            <a:r>
              <a:rPr lang="en-US" dirty="0"/>
              <a:t>Allows the County Commissioners to delegate procurement authority should they want to do so</a:t>
            </a:r>
            <a:endParaRPr lang="en-US" sz="1600" dirty="0"/>
          </a:p>
          <a:p>
            <a:endParaRPr lang="en-US" sz="1800" dirty="0"/>
          </a:p>
          <a:p>
            <a:r>
              <a:rPr lang="en-US" sz="2400" dirty="0"/>
              <a:t>67-2803 Addition of </a:t>
            </a:r>
            <a:r>
              <a:rPr lang="en-US" sz="2400" dirty="0" smtClean="0"/>
              <a:t>Exclusions</a:t>
            </a:r>
          </a:p>
          <a:p>
            <a:endParaRPr lang="en-US" sz="2400" dirty="0"/>
          </a:p>
          <a:p>
            <a:pPr lvl="0"/>
            <a:r>
              <a:rPr lang="en-US" sz="2400" dirty="0" smtClean="0"/>
              <a:t>67-2805 Public </a:t>
            </a:r>
            <a:r>
              <a:rPr lang="en-US" sz="2400" dirty="0"/>
              <a:t>Works Thresholds</a:t>
            </a:r>
            <a:endParaRPr lang="en-US" sz="1800" dirty="0"/>
          </a:p>
          <a:p>
            <a:pPr lvl="1"/>
            <a:r>
              <a:rPr lang="en-US" dirty="0"/>
              <a:t>$50,000 Bright Line for public works. </a:t>
            </a:r>
            <a:endParaRPr lang="en-US" sz="1600" dirty="0"/>
          </a:p>
          <a:p>
            <a:pPr lvl="2"/>
            <a:r>
              <a:rPr lang="en-US" dirty="0"/>
              <a:t>Exemption and Bonding: $50,000</a:t>
            </a:r>
            <a:endParaRPr lang="en-US" sz="1400" dirty="0"/>
          </a:p>
          <a:p>
            <a:pPr lvl="2"/>
            <a:r>
              <a:rPr lang="en-US" dirty="0"/>
              <a:t>Informal Bid: $50,000 to $200,000</a:t>
            </a:r>
            <a:endParaRPr lang="en-US" sz="1400" dirty="0"/>
          </a:p>
          <a:p>
            <a:pPr lvl="2"/>
            <a:r>
              <a:rPr lang="en-US" dirty="0"/>
              <a:t>Formal Bid: $200,000 and above</a:t>
            </a:r>
            <a:endParaRPr lang="en-US" sz="1400" dirty="0"/>
          </a:p>
          <a:p>
            <a:pPr lvl="2"/>
            <a:r>
              <a:rPr lang="en-US" dirty="0"/>
              <a:t>Inclusion of designee to open, award, or reject bids</a:t>
            </a:r>
            <a:endParaRPr lang="en-US" sz="1400" dirty="0"/>
          </a:p>
          <a:p>
            <a:pPr lvl="0"/>
            <a:endParaRPr lang="en-US" sz="2400" dirty="0" smtClean="0"/>
          </a:p>
          <a:p>
            <a:pPr lvl="0"/>
            <a:r>
              <a:rPr lang="en-US" sz="2400" dirty="0" smtClean="0"/>
              <a:t>67-2806 Goods and Services Thresholds</a:t>
            </a:r>
            <a:endParaRPr lang="en-US" sz="1800" dirty="0"/>
          </a:p>
          <a:p>
            <a:pPr lvl="1"/>
            <a:r>
              <a:rPr lang="en-US" dirty="0"/>
              <a:t>Dollar threshold exclusion $50,000</a:t>
            </a:r>
            <a:endParaRPr lang="en-US" sz="1600" dirty="0"/>
          </a:p>
          <a:p>
            <a:pPr lvl="2"/>
            <a:r>
              <a:rPr lang="en-US" dirty="0"/>
              <a:t>Informal Bid: $</a:t>
            </a:r>
            <a:r>
              <a:rPr lang="en-US" dirty="0" smtClean="0"/>
              <a:t>50,000 to </a:t>
            </a:r>
            <a:r>
              <a:rPr lang="en-US" dirty="0"/>
              <a:t>$100,000</a:t>
            </a:r>
            <a:endParaRPr lang="en-US" sz="1400" dirty="0"/>
          </a:p>
          <a:p>
            <a:pPr lvl="2"/>
            <a:r>
              <a:rPr lang="en-US" dirty="0"/>
              <a:t>Formal Bid: $100,000 and above</a:t>
            </a:r>
            <a:endParaRPr lang="en-US" sz="1400" dirty="0"/>
          </a:p>
          <a:p>
            <a:pPr lvl="2"/>
            <a:r>
              <a:rPr lang="en-US" dirty="0"/>
              <a:t>Inclusion of designee to open, award, or reject </a:t>
            </a:r>
            <a:r>
              <a:rPr lang="en-US" dirty="0" smtClean="0"/>
              <a:t>bids</a:t>
            </a:r>
          </a:p>
          <a:p>
            <a:pPr lvl="2"/>
            <a:endParaRPr lang="en-US" sz="1400" dirty="0"/>
          </a:p>
          <a:p>
            <a:r>
              <a:rPr lang="en-US" sz="2400" dirty="0" smtClean="0"/>
              <a:t>67-2806A RFP </a:t>
            </a:r>
            <a:r>
              <a:rPr lang="en-US" sz="2400" dirty="0"/>
              <a:t>Process</a:t>
            </a:r>
          </a:p>
          <a:p>
            <a:pPr lvl="2"/>
            <a:endParaRPr lang="en-US" dirty="0" smtClean="0"/>
          </a:p>
          <a:p>
            <a:endParaRPr lang="en-US" sz="1800" dirty="0"/>
          </a:p>
          <a:p>
            <a:endParaRPr lang="en-US" dirty="0"/>
          </a:p>
        </p:txBody>
      </p:sp>
    </p:spTree>
    <p:extLst>
      <p:ext uri="{BB962C8B-B14F-4D97-AF65-F5344CB8AC3E}">
        <p14:creationId xmlns:p14="http://schemas.microsoft.com/office/powerpoint/2010/main" val="3637129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Delegation of </a:t>
            </a:r>
            <a:r>
              <a:rPr lang="en-US" dirty="0" smtClean="0"/>
              <a:t>Authority</a:t>
            </a:r>
            <a:endParaRPr lang="en-US" dirty="0"/>
          </a:p>
        </p:txBody>
      </p:sp>
      <p:sp>
        <p:nvSpPr>
          <p:cNvPr id="3" name="Content Placeholder 2"/>
          <p:cNvSpPr>
            <a:spLocks noGrp="1"/>
          </p:cNvSpPr>
          <p:nvPr>
            <p:ph idx="1"/>
          </p:nvPr>
        </p:nvSpPr>
        <p:spPr/>
        <p:txBody>
          <a:bodyPr>
            <a:normAutofit fontScale="85000" lnSpcReduction="20000"/>
          </a:bodyPr>
          <a:lstStyle/>
          <a:p>
            <a:r>
              <a:rPr lang="en-US" dirty="0"/>
              <a:t>31-602.  EXERCISE OF POWERS. Its powers can only be exercised by the board of county commissioners, or by agents and officers acting under their authority, or authority of law. </a:t>
            </a:r>
            <a:r>
              <a:rPr lang="en-US" u="sng" dirty="0"/>
              <a:t>The purchasing power of the county, and the authority to contract for purchases, may be delegated to another elected official or an employee of the county by the board of county commissioners.</a:t>
            </a:r>
            <a:endParaRPr lang="en-US" u="sng" dirty="0" smtClean="0"/>
          </a:p>
          <a:p>
            <a:endParaRPr lang="en-US" dirty="0"/>
          </a:p>
          <a:p>
            <a:r>
              <a:rPr lang="en-US" dirty="0" smtClean="0"/>
              <a:t>Who </a:t>
            </a:r>
            <a:r>
              <a:rPr lang="en-US" dirty="0"/>
              <a:t>has authority to procure in your </a:t>
            </a:r>
            <a:r>
              <a:rPr lang="en-US" dirty="0" smtClean="0"/>
              <a:t>County?</a:t>
            </a:r>
          </a:p>
          <a:p>
            <a:pPr lvl="1"/>
            <a:r>
              <a:rPr lang="en-US" dirty="0" smtClean="0"/>
              <a:t>Is procurement authority granted by the Board of Commissioners memorialized by resolution?</a:t>
            </a:r>
          </a:p>
          <a:p>
            <a:pPr lvl="1"/>
            <a:endParaRPr lang="en-US" dirty="0"/>
          </a:p>
          <a:p>
            <a:r>
              <a:rPr lang="en-US" dirty="0"/>
              <a:t>Law of </a:t>
            </a:r>
            <a:r>
              <a:rPr lang="en-US" dirty="0" smtClean="0"/>
              <a:t>Agency</a:t>
            </a:r>
          </a:p>
          <a:p>
            <a:pPr lvl="1"/>
            <a:r>
              <a:rPr lang="en-US" dirty="0" smtClean="0"/>
              <a:t>An agent is authorized by a principle to act on behalf of the principle to create a legal relationship with a 3</a:t>
            </a:r>
            <a:r>
              <a:rPr lang="en-US" baseline="30000" dirty="0" smtClean="0"/>
              <a:t>rd</a:t>
            </a:r>
            <a:r>
              <a:rPr lang="en-US" dirty="0" smtClean="0"/>
              <a:t> party.</a:t>
            </a:r>
          </a:p>
          <a:p>
            <a:pPr marL="411480" lvl="1" indent="0">
              <a:buNone/>
            </a:pPr>
            <a:endParaRPr lang="en-US" dirty="0" smtClean="0"/>
          </a:p>
          <a:p>
            <a:r>
              <a:rPr lang="en-US" dirty="0" smtClean="0"/>
              <a:t>Why is all this important?</a:t>
            </a:r>
          </a:p>
          <a:p>
            <a:pPr lvl="1"/>
            <a:r>
              <a:rPr lang="en-US" dirty="0" smtClean="0"/>
              <a:t>Person may act on behalf of county not knowing they do not have authority </a:t>
            </a:r>
          </a:p>
          <a:p>
            <a:endParaRPr lang="en-US" dirty="0"/>
          </a:p>
          <a:p>
            <a:endParaRPr lang="en-US" dirty="0"/>
          </a:p>
        </p:txBody>
      </p:sp>
    </p:spTree>
    <p:extLst>
      <p:ext uri="{BB962C8B-B14F-4D97-AF65-F5344CB8AC3E}">
        <p14:creationId xmlns:p14="http://schemas.microsoft.com/office/powerpoint/2010/main" val="2025160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67-2803 Exclusions to Bidding</a:t>
            </a:r>
            <a:br>
              <a:rPr lang="en-US" dirty="0"/>
            </a:br>
            <a:endParaRPr lang="en-US" dirty="0"/>
          </a:p>
        </p:txBody>
      </p:sp>
      <p:sp>
        <p:nvSpPr>
          <p:cNvPr id="3" name="Content Placeholder 2"/>
          <p:cNvSpPr>
            <a:spLocks noGrp="1"/>
          </p:cNvSpPr>
          <p:nvPr>
            <p:ph idx="1"/>
          </p:nvPr>
        </p:nvSpPr>
        <p:spPr>
          <a:xfrm>
            <a:off x="457200" y="1447800"/>
            <a:ext cx="7620000" cy="4953000"/>
          </a:xfrm>
        </p:spPr>
        <p:txBody>
          <a:bodyPr>
            <a:normAutofit fontScale="70000" lnSpcReduction="20000"/>
          </a:bodyPr>
          <a:lstStyle/>
          <a:p>
            <a:pPr marL="114300" indent="0">
              <a:buNone/>
            </a:pPr>
            <a:r>
              <a:rPr lang="en-US" sz="3400" dirty="0" smtClean="0"/>
              <a:t>18 exclusions:</a:t>
            </a:r>
          </a:p>
          <a:p>
            <a:pPr marL="114300" indent="0">
              <a:buNone/>
            </a:pPr>
            <a:r>
              <a:rPr lang="en-US" sz="2400" dirty="0"/>
              <a:t>(1)  The acquisition of personal property when the procurement duplicates the price and substance of a contract for like goods or services that has been competitively bid by the state of Idaho, one (1) of its political subdivisions, or an agency of the federal government or;</a:t>
            </a:r>
          </a:p>
          <a:p>
            <a:pPr marL="114300" indent="0">
              <a:buNone/>
            </a:pPr>
            <a:r>
              <a:rPr lang="en-US" sz="2400" b="1" dirty="0"/>
              <a:t>(2)</a:t>
            </a:r>
            <a:r>
              <a:rPr lang="en-US" sz="2400" dirty="0"/>
              <a:t>  </a:t>
            </a:r>
            <a:r>
              <a:rPr lang="en-US" sz="2400" b="1" dirty="0"/>
              <a:t>Contracts or purchases for goods and services, or public works wherein expenditures are less than fifty thousand dollars ($50,000), </a:t>
            </a:r>
            <a:r>
              <a:rPr lang="en-US" sz="2400" dirty="0"/>
              <a:t>provided such contracts or purchases shall be guided by the best interests of the political subdivision procuring the goods and services as determined by the governing board;</a:t>
            </a:r>
          </a:p>
          <a:p>
            <a:pPr marL="114300" indent="0">
              <a:buNone/>
            </a:pPr>
            <a:r>
              <a:rPr lang="en-US" sz="2400" dirty="0"/>
              <a:t>(3)   Disbursement of wages or compensation to any employee, official or agent of a political subdivision for the performance of personal services for the political subdivision;</a:t>
            </a:r>
          </a:p>
          <a:p>
            <a:pPr marL="114300" indent="0">
              <a:buNone/>
            </a:pPr>
            <a:r>
              <a:rPr lang="en-US" sz="2400" b="1" dirty="0"/>
              <a:t>(4)  Procurement of personal or professional services </a:t>
            </a:r>
            <a:r>
              <a:rPr lang="en-US" sz="2400" dirty="0"/>
              <a:t>to be performed by an independent contractor for the political subdivision; </a:t>
            </a:r>
          </a:p>
          <a:p>
            <a:pPr marL="114300" indent="0">
              <a:buNone/>
            </a:pPr>
            <a:r>
              <a:rPr lang="en-US" sz="2400" dirty="0"/>
              <a:t>(5)  Procurement of an interest in real property;</a:t>
            </a:r>
          </a:p>
          <a:p>
            <a:pPr marL="114300" indent="0">
              <a:buNone/>
            </a:pPr>
            <a:r>
              <a:rPr lang="en-US" sz="2400" dirty="0"/>
              <a:t>(6)  Procurement of insurance; </a:t>
            </a:r>
          </a:p>
          <a:p>
            <a:pPr marL="114300" indent="0">
              <a:buNone/>
            </a:pPr>
            <a:r>
              <a:rPr lang="en-US" sz="2400" dirty="0"/>
              <a:t>(7)  Costs of participation in a joint powers agreement with other units of government;</a:t>
            </a:r>
            <a:r>
              <a:rPr lang="en-US" sz="2400" u="sng" dirty="0"/>
              <a:t> </a:t>
            </a:r>
            <a:endParaRPr lang="en-US" sz="2400" dirty="0"/>
          </a:p>
          <a:p>
            <a:pPr marL="114300" indent="0">
              <a:buNone/>
            </a:pPr>
            <a:r>
              <a:rPr lang="en-US" sz="2400" b="1" dirty="0"/>
              <a:t>(8)</a:t>
            </a:r>
            <a:r>
              <a:rPr lang="en-US" sz="2400" dirty="0"/>
              <a:t>  </a:t>
            </a:r>
            <a:r>
              <a:rPr lang="en-US" sz="2400" b="1" dirty="0"/>
              <a:t>Procurement of used personal property</a:t>
            </a:r>
            <a:r>
              <a:rPr lang="en-US" sz="2400" dirty="0"/>
              <a:t>; </a:t>
            </a:r>
          </a:p>
          <a:p>
            <a:endParaRPr lang="en-US" sz="2400" dirty="0"/>
          </a:p>
          <a:p>
            <a:endParaRPr lang="en-US" dirty="0"/>
          </a:p>
          <a:p>
            <a:endParaRPr lang="en-US" dirty="0"/>
          </a:p>
        </p:txBody>
      </p:sp>
    </p:spTree>
    <p:extLst>
      <p:ext uri="{BB962C8B-B14F-4D97-AF65-F5344CB8AC3E}">
        <p14:creationId xmlns:p14="http://schemas.microsoft.com/office/powerpoint/2010/main" val="43515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US" sz="3600" dirty="0"/>
              <a:t>67-2803 Exclusions to </a:t>
            </a:r>
            <a:r>
              <a:rPr lang="en-US" sz="3600" dirty="0" smtClean="0"/>
              <a:t>Bidding </a:t>
            </a:r>
            <a:br>
              <a:rPr lang="en-US" sz="3600" dirty="0" smtClean="0"/>
            </a:br>
            <a:r>
              <a:rPr lang="en-US" sz="2400" dirty="0" smtClean="0"/>
              <a:t>Continued</a:t>
            </a:r>
            <a:endParaRPr lang="en-US" sz="2400"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sz="2400" dirty="0"/>
              <a:t>(9)  Procurement from federal government general services administration (GSA) schedules or federal multiple award schedules (MAS); </a:t>
            </a:r>
          </a:p>
          <a:p>
            <a:pPr marL="114300" indent="0">
              <a:buNone/>
            </a:pPr>
            <a:r>
              <a:rPr lang="en-US" sz="2400" b="1" dirty="0"/>
              <a:t>(10)  Procurement of personal property or services through contracts entered into by the State of Idaho Department of Administration Division of Purchasing</a:t>
            </a:r>
            <a:r>
              <a:rPr lang="en-US" sz="2400" u="sng" dirty="0"/>
              <a:t>; </a:t>
            </a:r>
            <a:endParaRPr lang="en-US" sz="2400" dirty="0"/>
          </a:p>
          <a:p>
            <a:pPr marL="114300" indent="0">
              <a:buNone/>
            </a:pPr>
            <a:r>
              <a:rPr lang="en-US" sz="2400" b="1" dirty="0"/>
              <a:t>(11) Procurement of goods for direct resale;</a:t>
            </a:r>
          </a:p>
          <a:p>
            <a:pPr marL="114300" indent="0">
              <a:buNone/>
            </a:pPr>
            <a:r>
              <a:rPr lang="en-US" sz="2400" b="1" dirty="0"/>
              <a:t>(12) Procurement of travel and training;</a:t>
            </a:r>
          </a:p>
          <a:p>
            <a:pPr marL="114300" indent="0">
              <a:buNone/>
            </a:pPr>
            <a:r>
              <a:rPr lang="en-US" sz="2400" b="1" dirty="0"/>
              <a:t>(13) Procurement of goods and services from Idaho Correctional Industries; </a:t>
            </a:r>
          </a:p>
          <a:p>
            <a:pPr marL="114300" indent="0">
              <a:buNone/>
            </a:pPr>
            <a:r>
              <a:rPr lang="en-US" sz="2400" b="1" dirty="0"/>
              <a:t>(14) Procurement of repair for </a:t>
            </a:r>
            <a:r>
              <a:rPr lang="en-US" sz="2400" b="1" dirty="0" smtClean="0"/>
              <a:t>heavy </a:t>
            </a:r>
            <a:r>
              <a:rPr lang="en-US" sz="2400" b="1" dirty="0"/>
              <a:t>equipment;</a:t>
            </a:r>
          </a:p>
          <a:p>
            <a:pPr marL="114300" indent="0">
              <a:buNone/>
            </a:pPr>
            <a:r>
              <a:rPr lang="en-US" sz="2400" b="1" dirty="0"/>
              <a:t>(15) Procurement of software maintenance</a:t>
            </a:r>
            <a:r>
              <a:rPr lang="en-US" sz="2400" dirty="0"/>
              <a:t>, support and licenses of an existing  system/platform which was bid in compliance with state law;</a:t>
            </a:r>
          </a:p>
          <a:p>
            <a:pPr marL="114300" indent="0">
              <a:buNone/>
            </a:pPr>
            <a:r>
              <a:rPr lang="en-US" sz="2400" b="1" dirty="0"/>
              <a:t>(16) Procurement of public utilities</a:t>
            </a:r>
            <a:r>
              <a:rPr lang="en-US" sz="2400" dirty="0"/>
              <a:t>;</a:t>
            </a:r>
          </a:p>
          <a:p>
            <a:pPr marL="114300" indent="0">
              <a:buNone/>
            </a:pPr>
            <a:r>
              <a:rPr lang="en-US" sz="2400" b="1" dirty="0"/>
              <a:t>(17) Procurement of food for use in jails, and detention facilities;</a:t>
            </a:r>
          </a:p>
          <a:p>
            <a:pPr marL="114300" indent="0">
              <a:buNone/>
            </a:pPr>
            <a:r>
              <a:rPr lang="en-US" sz="2400" b="1" dirty="0"/>
              <a:t>(18) Procurement of used equipment at an auction if authorized by the governing board.</a:t>
            </a:r>
          </a:p>
          <a:p>
            <a:endParaRPr lang="en-US" dirty="0"/>
          </a:p>
        </p:txBody>
      </p:sp>
    </p:spTree>
    <p:extLst>
      <p:ext uri="{BB962C8B-B14F-4D97-AF65-F5344CB8AC3E}">
        <p14:creationId xmlns:p14="http://schemas.microsoft.com/office/powerpoint/2010/main" val="1407573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67-2805 Public Works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Public Works Thresholds </a:t>
            </a:r>
            <a:r>
              <a:rPr lang="en-US" b="1" dirty="0"/>
              <a:t>for Category A and </a:t>
            </a:r>
            <a:r>
              <a:rPr lang="en-US" b="1" dirty="0" smtClean="0"/>
              <a:t>B</a:t>
            </a:r>
          </a:p>
          <a:p>
            <a:pPr lvl="1"/>
            <a:r>
              <a:rPr lang="en-US" dirty="0" smtClean="0"/>
              <a:t>$50,000 to $200,000 Informal Bid</a:t>
            </a:r>
          </a:p>
          <a:p>
            <a:pPr lvl="1"/>
            <a:r>
              <a:rPr lang="en-US" dirty="0" smtClean="0"/>
              <a:t>$200,000+ Formal Bid</a:t>
            </a:r>
            <a:endParaRPr lang="en-US" dirty="0"/>
          </a:p>
          <a:p>
            <a:pPr lvl="1"/>
            <a:r>
              <a:rPr lang="en-US" dirty="0" smtClean="0"/>
              <a:t>Category A Traditional Bid (lowest responsive bidder)</a:t>
            </a:r>
          </a:p>
          <a:p>
            <a:pPr lvl="1"/>
            <a:r>
              <a:rPr lang="en-US" dirty="0" smtClean="0"/>
              <a:t>Category B Qualification Bid </a:t>
            </a:r>
            <a:r>
              <a:rPr lang="en-US" sz="1900" dirty="0" smtClean="0"/>
              <a:t>(2 stage: </a:t>
            </a:r>
            <a:r>
              <a:rPr lang="en-US" sz="1900" baseline="30000" dirty="0" smtClean="0"/>
              <a:t>1</a:t>
            </a:r>
            <a:r>
              <a:rPr lang="en-US" sz="1900" dirty="0" smtClean="0"/>
              <a:t>Qualification , </a:t>
            </a:r>
            <a:r>
              <a:rPr lang="en-US" sz="1900" baseline="30000" dirty="0" smtClean="0"/>
              <a:t>2</a:t>
            </a:r>
            <a:r>
              <a:rPr lang="en-US" sz="1900" dirty="0" smtClean="0"/>
              <a:t>Bid Prices)</a:t>
            </a:r>
          </a:p>
          <a:p>
            <a:pPr lvl="2"/>
            <a:r>
              <a:rPr lang="en-US" dirty="0" smtClean="0"/>
              <a:t>6 qualification standards </a:t>
            </a:r>
            <a:r>
              <a:rPr lang="en-US" dirty="0"/>
              <a:t>for category B </a:t>
            </a:r>
            <a:endParaRPr lang="en-US" dirty="0" smtClean="0"/>
          </a:p>
          <a:p>
            <a:pPr lvl="1"/>
            <a:r>
              <a:rPr lang="en-US" dirty="0" smtClean="0"/>
              <a:t>Public </a:t>
            </a:r>
            <a:r>
              <a:rPr lang="en-US" dirty="0"/>
              <a:t>Works </a:t>
            </a:r>
            <a:r>
              <a:rPr lang="en-US" dirty="0" smtClean="0"/>
              <a:t>License Required for General and Subs</a:t>
            </a:r>
            <a:endParaRPr lang="en-US" dirty="0"/>
          </a:p>
          <a:p>
            <a:pPr lvl="1"/>
            <a:r>
              <a:rPr lang="en-US" dirty="0"/>
              <a:t>License </a:t>
            </a:r>
            <a:r>
              <a:rPr lang="en-US" dirty="0" smtClean="0"/>
              <a:t>classes</a:t>
            </a:r>
            <a:endParaRPr lang="en-US" dirty="0"/>
          </a:p>
          <a:p>
            <a:pPr lvl="1"/>
            <a:r>
              <a:rPr lang="en-US" dirty="0" smtClean="0"/>
              <a:t>Publication Requirements for formal bid</a:t>
            </a:r>
            <a:endParaRPr lang="en-US" dirty="0"/>
          </a:p>
          <a:p>
            <a:pPr lvl="1"/>
            <a:r>
              <a:rPr lang="en-US" dirty="0" smtClean="0"/>
              <a:t>Performance </a:t>
            </a:r>
            <a:r>
              <a:rPr lang="en-US" dirty="0"/>
              <a:t>and Payment </a:t>
            </a:r>
            <a:r>
              <a:rPr lang="en-US" dirty="0" smtClean="0"/>
              <a:t>Bonding for projects greater than $50,000</a:t>
            </a:r>
            <a:endParaRPr lang="en-US" dirty="0"/>
          </a:p>
          <a:p>
            <a:r>
              <a:rPr lang="en-US" b="1" dirty="0" smtClean="0"/>
              <a:t>Other Statutes to be aware of regarding Public Works</a:t>
            </a:r>
            <a:r>
              <a:rPr lang="en-US" dirty="0" smtClean="0"/>
              <a:t>:</a:t>
            </a:r>
          </a:p>
          <a:p>
            <a:pPr lvl="2"/>
            <a:r>
              <a:rPr lang="en-US" dirty="0"/>
              <a:t>Hire 95% </a:t>
            </a:r>
            <a:r>
              <a:rPr lang="en-US" dirty="0" smtClean="0"/>
              <a:t>bona fide Idaho residents </a:t>
            </a:r>
            <a:r>
              <a:rPr lang="en-US" dirty="0"/>
              <a:t>I.C. 44-1002</a:t>
            </a:r>
          </a:p>
          <a:p>
            <a:pPr lvl="2"/>
            <a:r>
              <a:rPr lang="en-US" dirty="0" smtClean="0"/>
              <a:t>Public Works Contractor Statute I.C. 54-19</a:t>
            </a:r>
          </a:p>
          <a:p>
            <a:pPr lvl="2"/>
            <a:r>
              <a:rPr lang="en-US" dirty="0" smtClean="0"/>
              <a:t>Professional </a:t>
            </a:r>
            <a:r>
              <a:rPr lang="en-US" dirty="0"/>
              <a:t>Service Contracts with Design Professionals I.C. 67-2320</a:t>
            </a:r>
          </a:p>
          <a:p>
            <a:pPr lvl="2"/>
            <a:r>
              <a:rPr lang="en-US" dirty="0"/>
              <a:t>Subcontractor Naming Law I.C. 67-2310</a:t>
            </a:r>
          </a:p>
          <a:p>
            <a:pPr lvl="2"/>
            <a:r>
              <a:rPr lang="en-US" dirty="0"/>
              <a:t>Engineer Review I.C. 54-1218</a:t>
            </a:r>
          </a:p>
          <a:p>
            <a:pPr lvl="2"/>
            <a:r>
              <a:rPr lang="en-US" dirty="0"/>
              <a:t>Design /  Build method of construction can be used I.C. 67-2309</a:t>
            </a:r>
          </a:p>
          <a:p>
            <a:pPr lvl="2"/>
            <a:r>
              <a:rPr lang="en-US" dirty="0" smtClean="0"/>
              <a:t>Construction </a:t>
            </a:r>
            <a:r>
              <a:rPr lang="en-US" dirty="0"/>
              <a:t>Manager at Risk I.C. 54-4511</a:t>
            </a:r>
          </a:p>
          <a:p>
            <a:endParaRPr lang="en-US" dirty="0"/>
          </a:p>
        </p:txBody>
      </p:sp>
    </p:spTree>
    <p:extLst>
      <p:ext uri="{BB962C8B-B14F-4D97-AF65-F5344CB8AC3E}">
        <p14:creationId xmlns:p14="http://schemas.microsoft.com/office/powerpoint/2010/main" val="382369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Performance and Payment Bonds</a:t>
            </a:r>
            <a:endParaRPr lang="en-US" sz="4000" dirty="0"/>
          </a:p>
        </p:txBody>
      </p:sp>
      <p:sp>
        <p:nvSpPr>
          <p:cNvPr id="3" name="Content Placeholder 2"/>
          <p:cNvSpPr>
            <a:spLocks noGrp="1"/>
          </p:cNvSpPr>
          <p:nvPr>
            <p:ph idx="1"/>
          </p:nvPr>
        </p:nvSpPr>
        <p:spPr/>
        <p:txBody>
          <a:bodyPr/>
          <a:lstStyle/>
          <a:p>
            <a:r>
              <a:rPr lang="en-US" dirty="0" smtClean="0"/>
              <a:t>54-1926 </a:t>
            </a:r>
            <a:r>
              <a:rPr lang="en-US" dirty="0"/>
              <a:t>Performance and </a:t>
            </a:r>
            <a:r>
              <a:rPr lang="en-US" dirty="0" smtClean="0"/>
              <a:t>Payment Bond</a:t>
            </a:r>
          </a:p>
          <a:p>
            <a:pPr lvl="1" hangingPunct="0"/>
            <a:r>
              <a:rPr lang="en-US" dirty="0"/>
              <a:t>Establishes a $50,000 threshold for P&amp;P bonding for Public Works projects. </a:t>
            </a:r>
          </a:p>
          <a:p>
            <a:pPr lvl="1" hangingPunct="0"/>
            <a:r>
              <a:rPr lang="en-US" dirty="0"/>
              <a:t>Also clarifies that bonds are due at the time of contract execution.</a:t>
            </a:r>
          </a:p>
          <a:p>
            <a:pPr lvl="2"/>
            <a:r>
              <a:rPr lang="en-US" dirty="0"/>
              <a:t>Before the revisions the bonds were due at “Award” – the revision changed to at “Contract”</a:t>
            </a:r>
          </a:p>
          <a:p>
            <a:pPr lvl="1"/>
            <a:r>
              <a:rPr lang="en-US" dirty="0"/>
              <a:t>Signed contract and bonds can be submitted simultaneously to the governing board for signature </a:t>
            </a:r>
            <a:r>
              <a:rPr lang="en-US" dirty="0" smtClean="0"/>
              <a:t>consideration</a:t>
            </a:r>
            <a:endParaRPr lang="en-US" dirty="0"/>
          </a:p>
        </p:txBody>
      </p:sp>
    </p:spTree>
    <p:extLst>
      <p:ext uri="{BB962C8B-B14F-4D97-AF65-F5344CB8AC3E}">
        <p14:creationId xmlns:p14="http://schemas.microsoft.com/office/powerpoint/2010/main" val="1259562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3667</TotalTime>
  <Words>1410</Words>
  <Application>Microsoft Office PowerPoint</Application>
  <PresentationFormat>On-screen Show (4:3)</PresentationFormat>
  <Paragraphs>222</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IACC Annual Conference Procurement Training</vt:lpstr>
      <vt:lpstr>Procurement Laws</vt:lpstr>
      <vt:lpstr>Title 67, Chapter 28</vt:lpstr>
      <vt:lpstr>2017 Procurement Law Changes</vt:lpstr>
      <vt:lpstr>Delegation of Authority</vt:lpstr>
      <vt:lpstr>67-2803 Exclusions to Bidding </vt:lpstr>
      <vt:lpstr>67-2803 Exclusions to Bidding  Continued</vt:lpstr>
      <vt:lpstr>67-2805 Public Works </vt:lpstr>
      <vt:lpstr>Performance and Payment Bonds</vt:lpstr>
      <vt:lpstr>Qualified Based Selection for Design Firms I.C. 67-2320</vt:lpstr>
      <vt:lpstr>67-2806 Personal Property and Services</vt:lpstr>
      <vt:lpstr>67-2806A  Request for Proposal</vt:lpstr>
      <vt:lpstr>2019 Law Change! 67-2807 Cooperative Purchasing </vt:lpstr>
      <vt:lpstr>67-2808 Emergency / Sole Source Purchases </vt:lpstr>
      <vt:lpstr> UCC Article II  </vt:lpstr>
      <vt:lpstr>Protests</vt:lpstr>
      <vt:lpstr>Prohibitions and Penalties</vt:lpstr>
      <vt:lpstr>Surplus; Sale of Personal Property</vt:lpstr>
      <vt:lpstr>Best Practices</vt:lpstr>
      <vt:lpstr>PowerPoint Presentation</vt:lpstr>
      <vt:lpstr>Contact Information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Perkins</dc:creator>
  <cp:lastModifiedBy>Bob Perkins</cp:lastModifiedBy>
  <cp:revision>75</cp:revision>
  <dcterms:created xsi:type="dcterms:W3CDTF">2016-06-17T14:30:44Z</dcterms:created>
  <dcterms:modified xsi:type="dcterms:W3CDTF">2019-06-07T20:57:50Z</dcterms:modified>
</cp:coreProperties>
</file>