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notesMasterIdLst>
    <p:notesMasterId r:id="rId22"/>
  </p:notesMasterIdLst>
  <p:handoutMasterIdLst>
    <p:handoutMasterId r:id="rId23"/>
  </p:handoutMasterIdLst>
  <p:sldIdLst>
    <p:sldId id="327" r:id="rId3"/>
    <p:sldId id="289" r:id="rId4"/>
    <p:sldId id="290" r:id="rId5"/>
    <p:sldId id="406" r:id="rId6"/>
    <p:sldId id="329" r:id="rId7"/>
    <p:sldId id="407" r:id="rId8"/>
    <p:sldId id="421" r:id="rId9"/>
    <p:sldId id="413" r:id="rId10"/>
    <p:sldId id="408" r:id="rId11"/>
    <p:sldId id="438" r:id="rId12"/>
    <p:sldId id="439" r:id="rId13"/>
    <p:sldId id="440" r:id="rId14"/>
    <p:sldId id="444" r:id="rId15"/>
    <p:sldId id="445" r:id="rId16"/>
    <p:sldId id="446" r:id="rId17"/>
    <p:sldId id="448" r:id="rId18"/>
    <p:sldId id="441" r:id="rId19"/>
    <p:sldId id="447" r:id="rId20"/>
    <p:sldId id="381" r:id="rId2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827"/>
    <a:srgbClr val="6E6E6E"/>
    <a:srgbClr val="A5A5A5"/>
    <a:srgbClr val="888888"/>
    <a:srgbClr val="A27E55"/>
    <a:srgbClr val="8C6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2" autoAdjust="0"/>
    <p:restoredTop sz="99271" autoAdjust="0"/>
  </p:normalViewPr>
  <p:slideViewPr>
    <p:cSldViewPr snapToGrid="0">
      <p:cViewPr varScale="1">
        <p:scale>
          <a:sx n="169" d="100"/>
          <a:sy n="169" d="100"/>
        </p:scale>
        <p:origin x="584" y="176"/>
      </p:cViewPr>
      <p:guideLst>
        <p:guide orient="horz" pos="2160"/>
        <p:guide pos="3840"/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6112"/>
    </p:cViewPr>
  </p:sorterViewPr>
  <p:notesViewPr>
    <p:cSldViewPr snapToGrid="0" snapToObjects="1">
      <p:cViewPr varScale="1">
        <p:scale>
          <a:sx n="62" d="100"/>
          <a:sy n="62" d="100"/>
        </p:scale>
        <p:origin x="-3048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A85A0-CF14-ED4C-94A9-C55CCA37B793}" type="datetimeFigureOut">
              <a:rPr lang="en-US" smtClean="0"/>
              <a:t>5/19/17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9B7AA-292C-5546-B10F-26B9F9A69F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51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D4395-F4BB-4776-AD1A-E1F7520CF444}" type="datetimeFigureOut">
              <a:rPr lang="en-US" smtClean="0"/>
              <a:t>5/19/17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993E8-77CB-4CE8-8134-9D98A3510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442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7491-A6C0-6B4E-BBBC-98380A62C4D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016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7491-A6C0-6B4E-BBBC-98380A62C4D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748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993E8-77CB-4CE8-8134-9D98A3510F3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997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993E8-77CB-4CE8-8134-9D98A3510F3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406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993E8-77CB-4CE8-8134-9D98A3510F3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0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B9D04-F8B4-BC4A-A88C-47370AB09C1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30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83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31749" y="354767"/>
            <a:ext cx="214313" cy="5897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37762" y="292626"/>
            <a:ext cx="3324225" cy="279834"/>
          </a:xfrm>
        </p:spPr>
        <p:txBody>
          <a:bodyPr lIns="0"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374495" y="1339136"/>
            <a:ext cx="4402931" cy="228838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75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635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90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fld id="{EBC702BC-257B-A040-9DB8-062FE4582B6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558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8940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95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06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6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1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E96D-A5E6-4B53-AAD2-518B950F7153}" type="datetimeFigureOut">
              <a:rPr lang="en-US" smtClean="0"/>
              <a:t>5/19/17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9213-D325-43B3-A88F-B6147B3E17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70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360BA4C-181B-4712-9FF4-55FABEABFA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29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2CB2B99-05D0-B14C-8CEB-ED5B41D9213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19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31749" y="354767"/>
            <a:ext cx="214313" cy="5897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37762" y="292626"/>
            <a:ext cx="3324225" cy="279834"/>
          </a:xfrm>
          <a:prstGeom prst="rect">
            <a:avLst/>
          </a:prstGeom>
        </p:spPr>
        <p:txBody>
          <a:bodyPr lIns="0"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374495" y="1339136"/>
            <a:ext cx="4402931" cy="22883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897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31749" y="354766"/>
            <a:ext cx="214313" cy="5897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37760" y="292626"/>
            <a:ext cx="3324225" cy="279834"/>
          </a:xfrm>
          <a:prstGeom prst="rect">
            <a:avLst/>
          </a:prstGeom>
        </p:spPr>
        <p:txBody>
          <a:bodyPr lIns="0"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374493" y="1339135"/>
            <a:ext cx="4402931" cy="22883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027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4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3458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2338B4F-69C9-495C-9B53-27B0F397FE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07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31749" y="626619"/>
            <a:ext cx="214313" cy="31794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374495" y="1339136"/>
            <a:ext cx="4402931" cy="228838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73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emf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3" Type="http://schemas.openxmlformats.org/officeDocument/2006/relationships/image" Target="../media/image2.emf"/><Relationship Id="rId14" Type="http://schemas.openxmlformats.org/officeDocument/2006/relationships/image" Target="../media/image4.emf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1" y="3865037"/>
            <a:ext cx="3702047" cy="24680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"/>
            <a:ext cx="9144000" cy="4385733"/>
          </a:xfrm>
          <a:prstGeom prst="rect">
            <a:avLst/>
          </a:prstGeom>
          <a:solidFill>
            <a:srgbClr val="2728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7222" y="3824673"/>
            <a:ext cx="579961" cy="1112897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605260" y="1711614"/>
            <a:ext cx="5104958" cy="11708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UI_Seal_white.png"/>
          <p:cNvPicPr>
            <a:picLocks noChangeAspect="1"/>
          </p:cNvPicPr>
          <p:nvPr/>
        </p:nvPicPr>
        <p:blipFill rotWithShape="1">
          <a:blip r:embed="rId1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8" r="4445" b="5350"/>
          <a:stretch/>
        </p:blipFill>
        <p:spPr>
          <a:xfrm>
            <a:off x="4229100" y="0"/>
            <a:ext cx="4914900" cy="439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2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7" r:id="rId2"/>
    <p:sldLayoutId id="2147483658" r:id="rId3"/>
    <p:sldLayoutId id="2147483661" r:id="rId4"/>
    <p:sldLayoutId id="2147483664" r:id="rId5"/>
    <p:sldLayoutId id="2147483672" r:id="rId6"/>
    <p:sldLayoutId id="2147483673" r:id="rId7"/>
    <p:sldLayoutId id="2147483675" r:id="rId8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 cap="all">
          <a:solidFill>
            <a:schemeClr val="bg1"/>
          </a:solidFill>
          <a:latin typeface="Rockwell"/>
          <a:ea typeface="+mj-ea"/>
          <a:cs typeface="Rockwell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376085" y="1340880"/>
            <a:ext cx="4635149" cy="2278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 </a:t>
            </a:r>
          </a:p>
          <a:p>
            <a:pPr lvl="1"/>
            <a:r>
              <a:rPr lang="en-US" dirty="0" smtClean="0"/>
              <a:t>Second level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389439"/>
            <a:ext cx="9144000" cy="7540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7221" y="3824672"/>
            <a:ext cx="579961" cy="1112897"/>
          </a:xfrm>
          <a:prstGeom prst="rect">
            <a:avLst/>
          </a:prstGeom>
        </p:spPr>
      </p:pic>
      <p:sp>
        <p:nvSpPr>
          <p:cNvPr id="19" name="Title Placeholder 16"/>
          <p:cNvSpPr>
            <a:spLocks noGrp="1"/>
          </p:cNvSpPr>
          <p:nvPr>
            <p:ph type="title"/>
          </p:nvPr>
        </p:nvSpPr>
        <p:spPr>
          <a:xfrm>
            <a:off x="330851" y="492710"/>
            <a:ext cx="8229600" cy="5715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1" y="3865037"/>
            <a:ext cx="3702047" cy="246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8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62" r:id="rId3"/>
    <p:sldLayoutId id="2147483663" r:id="rId4"/>
    <p:sldLayoutId id="2147483666" r:id="rId5"/>
    <p:sldLayoutId id="2147483667" r:id="rId6"/>
    <p:sldLayoutId id="2147483669" r:id="rId7"/>
    <p:sldLayoutId id="2147483670" r:id="rId8"/>
    <p:sldLayoutId id="2147483671" r:id="rId9"/>
    <p:sldLayoutId id="2147483674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algn="l" defTabSz="342900" rtl="0" eaLnBrk="1" latinLnBrk="0" hangingPunct="1">
        <a:spcBef>
          <a:spcPct val="0"/>
        </a:spcBef>
        <a:buNone/>
        <a:defRPr sz="3600" b="0" i="0" kern="1200" cap="all">
          <a:solidFill>
            <a:srgbClr val="A27E55"/>
          </a:solidFill>
          <a:latin typeface="Rockwell"/>
          <a:ea typeface="+mj-ea"/>
          <a:cs typeface="+mj-cs"/>
        </a:defRPr>
      </a:lvl1pPr>
    </p:titleStyle>
    <p:bodyStyle>
      <a:lvl1pPr marL="0" indent="0" algn="l" defTabSz="342900" rtl="0" eaLnBrk="1" latinLnBrk="0" hangingPunct="1">
        <a:lnSpc>
          <a:spcPts val="2160"/>
        </a:lnSpc>
        <a:spcBef>
          <a:spcPts val="0"/>
        </a:spcBef>
        <a:spcAft>
          <a:spcPts val="900"/>
        </a:spcAft>
        <a:buClr>
          <a:srgbClr val="A27E55"/>
        </a:buClr>
        <a:buFont typeface="Wingdings" charset="2"/>
        <a:buNone/>
        <a:defRPr sz="1800" kern="1200">
          <a:solidFill>
            <a:srgbClr val="6E6E6E"/>
          </a:solidFill>
          <a:latin typeface="Helvetica"/>
          <a:ea typeface="+mn-ea"/>
          <a:cs typeface="Helvetica"/>
        </a:defRPr>
      </a:lvl1pPr>
      <a:lvl2pPr marL="377190" indent="-171450" algn="l" defTabSz="342900" rtl="0" eaLnBrk="1" latinLnBrk="0" hangingPunct="1">
        <a:lnSpc>
          <a:spcPts val="1710"/>
        </a:lnSpc>
        <a:spcBef>
          <a:spcPts val="0"/>
        </a:spcBef>
        <a:spcAft>
          <a:spcPts val="900"/>
        </a:spcAft>
        <a:buClr>
          <a:srgbClr val="A27E55"/>
        </a:buClr>
        <a:buFont typeface="Wingdings" charset="2"/>
        <a:buChar char="§"/>
        <a:defRPr sz="1500" kern="1200">
          <a:solidFill>
            <a:srgbClr val="6E6E6E"/>
          </a:solidFill>
          <a:latin typeface="Helvetica"/>
          <a:ea typeface="+mn-ea"/>
          <a:cs typeface="Helvetica"/>
        </a:defRPr>
      </a:lvl2pPr>
      <a:lvl3pPr marL="514350" indent="-123444" algn="l" defTabSz="342900" rtl="0" eaLnBrk="1" latinLnBrk="0" hangingPunct="1">
        <a:lnSpc>
          <a:spcPts val="1560"/>
        </a:lnSpc>
        <a:spcBef>
          <a:spcPts val="0"/>
        </a:spcBef>
        <a:spcAft>
          <a:spcPts val="450"/>
        </a:spcAft>
        <a:buClr>
          <a:srgbClr val="A27E55"/>
        </a:buClr>
        <a:buFont typeface="Wingdings" charset="2"/>
        <a:buChar char="§"/>
        <a:defRPr sz="1400" kern="1200" baseline="0">
          <a:solidFill>
            <a:srgbClr val="6E6E6E"/>
          </a:solidFill>
          <a:latin typeface="Helvetica"/>
          <a:ea typeface="+mn-ea"/>
          <a:cs typeface="Helvetica"/>
        </a:defRPr>
      </a:lvl3pPr>
      <a:lvl4pPr marL="692658" indent="-144018" algn="l" defTabSz="342900" rtl="0" eaLnBrk="1" latinLnBrk="0" hangingPunct="1">
        <a:lnSpc>
          <a:spcPts val="1485"/>
        </a:lnSpc>
        <a:spcBef>
          <a:spcPts val="0"/>
        </a:spcBef>
        <a:spcAft>
          <a:spcPts val="450"/>
        </a:spcAft>
        <a:buClr>
          <a:srgbClr val="A27E55"/>
        </a:buClr>
        <a:buFont typeface="Wingdings" charset="2"/>
        <a:buChar char="§"/>
        <a:defRPr sz="1200" kern="1200" baseline="0">
          <a:solidFill>
            <a:srgbClr val="6E6E6E"/>
          </a:solidFill>
          <a:latin typeface="Helvetica"/>
          <a:ea typeface="+mn-ea"/>
          <a:cs typeface="Helvetica"/>
        </a:defRPr>
      </a:lvl4pPr>
      <a:lvl5pPr marL="898398" indent="-116586" algn="l" defTabSz="342900" rtl="0" eaLnBrk="1" latinLnBrk="0" hangingPunct="1">
        <a:lnSpc>
          <a:spcPts val="1260"/>
        </a:lnSpc>
        <a:spcBef>
          <a:spcPts val="0"/>
        </a:spcBef>
        <a:spcAft>
          <a:spcPts val="0"/>
        </a:spcAft>
        <a:buClr>
          <a:srgbClr val="A27E55"/>
        </a:buClr>
        <a:buFont typeface="Wingdings" charset="2"/>
        <a:buChar char="§"/>
        <a:defRPr sz="1100" kern="1200">
          <a:solidFill>
            <a:srgbClr val="6E6E6E"/>
          </a:solidFill>
          <a:latin typeface="Helvetica"/>
          <a:ea typeface="+mn-ea"/>
          <a:cs typeface="Helvetica"/>
        </a:defRPr>
      </a:lvl5pPr>
      <a:lvl6pPr marL="1714500" indent="0" algn="l" defTabSz="342900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png"/><Relationship Id="rId3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jpeg"/><Relationship Id="rId3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7.jpeg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jpeg"/><Relationship Id="rId3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24" y="1384682"/>
            <a:ext cx="7908757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7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4-H Leadership - State Office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4495" y="1339136"/>
            <a:ext cx="7529284" cy="2549692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Leadership, Support and subject matter specialties.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Positive Youth Development, community collaborations			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Volunteer Management, orientation, training, conflict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Healthy Living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Project  based science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Citizenship, Teen Leadership, Military, International, conferences, trips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79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4-H Personnel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Extension educators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4-H Program Coordinators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4-H Program Assistants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Temporary Help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Summer Interns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10" descr="clover_color"/>
          <p:cNvPicPr>
            <a:picLocks noChangeAspect="1" noChangeArrowheads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437" y="61031"/>
            <a:ext cx="1083704" cy="1084308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4-h for legislative  pp 1.20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412" y="1077410"/>
            <a:ext cx="2188213" cy="3275200"/>
          </a:xfrm>
          <a:prstGeom prst="rect">
            <a:avLst/>
          </a:prstGeom>
        </p:spPr>
      </p:pic>
      <p:pic>
        <p:nvPicPr>
          <p:cNvPr id="7" name="Picture 6" descr="Christy Johnson, CDA Parks Day Celebration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753" y="1205075"/>
            <a:ext cx="2150287" cy="1429713"/>
          </a:xfrm>
          <a:prstGeom prst="rect">
            <a:avLst/>
          </a:prstGeom>
        </p:spPr>
      </p:pic>
      <p:pic>
        <p:nvPicPr>
          <p:cNvPr id="8" name="Picture 2" descr="D:\Pictures - Phone 2016\Phone - May -June 2016\20160608_1429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28" y="2767423"/>
            <a:ext cx="2727756" cy="153436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07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4-H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379" y="1250731"/>
            <a:ext cx="4246772" cy="310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1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18869" t="27566" r="18778" b="5142"/>
          <a:stretch/>
        </p:blipFill>
        <p:spPr bwMode="auto">
          <a:xfrm>
            <a:off x="1019503" y="283779"/>
            <a:ext cx="7062952" cy="38888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32" y="4577265"/>
            <a:ext cx="2777067" cy="40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3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582" y="204953"/>
            <a:ext cx="8208508" cy="1085850"/>
          </a:xfrm>
        </p:spPr>
        <p:txBody>
          <a:bodyPr/>
          <a:lstStyle/>
          <a:p>
            <a:r>
              <a:rPr lang="en-US" dirty="0"/>
              <a:t>Snap shot of current program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84" y="695067"/>
            <a:ext cx="5549030" cy="36984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32" y="4577265"/>
            <a:ext cx="2777067" cy="40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9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000" dirty="0"/>
              <a:t>Healthy living</a:t>
            </a:r>
          </a:p>
          <a:p>
            <a:pPr lvl="1"/>
            <a:r>
              <a:rPr lang="en-US" sz="2000" dirty="0"/>
              <a:t>Citizenship</a:t>
            </a:r>
          </a:p>
          <a:p>
            <a:pPr lvl="1"/>
            <a:r>
              <a:rPr lang="en-US" sz="2000" dirty="0"/>
              <a:t>Science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25" y="912022"/>
            <a:ext cx="5226920" cy="34846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32" y="4577265"/>
            <a:ext cx="2777067" cy="40440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7563" y="421766"/>
            <a:ext cx="8229600" cy="571589"/>
          </a:xfrm>
        </p:spPr>
        <p:txBody>
          <a:bodyPr/>
          <a:lstStyle/>
          <a:p>
            <a:r>
              <a:rPr lang="en-US" dirty="0"/>
              <a:t>MISSION MANDATES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61408" y="212834"/>
            <a:ext cx="4746620" cy="233502"/>
          </a:xfr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A5A5A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NATIONAL 4-H HEADQUARTERS</a:t>
            </a:r>
          </a:p>
        </p:txBody>
      </p:sp>
    </p:spTree>
    <p:extLst>
      <p:ext uri="{BB962C8B-B14F-4D97-AF65-F5344CB8AC3E}">
        <p14:creationId xmlns:p14="http://schemas.microsoft.com/office/powerpoint/2010/main" val="213728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80568" y="111893"/>
            <a:ext cx="7091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-102" dirty="0">
                <a:solidFill>
                  <a:srgbClr val="00A2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The Tufts 4-H Study of PYD:</a:t>
            </a: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2141220" y="3556981"/>
            <a:ext cx="5544474" cy="500669"/>
          </a:xfrm>
          <a:prstGeom prst="rect">
            <a:avLst/>
          </a:prstGeom>
        </p:spPr>
        <p:txBody>
          <a:bodyPr vert="horz" lIns="62345" tIns="31173" rIns="62345" bIns="31173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248" algn="l"/>
            <a:endParaRPr lang="en-US" sz="2727" b="1" dirty="0">
              <a:solidFill>
                <a:prstClr val="black"/>
              </a:solidFill>
            </a:endParaRPr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1879490" y="2479474"/>
            <a:ext cx="5024231" cy="500669"/>
          </a:xfrm>
          <a:prstGeom prst="rect">
            <a:avLst/>
          </a:prstGeom>
        </p:spPr>
        <p:txBody>
          <a:bodyPr vert="horz" lIns="62345" tIns="31173" rIns="62345" bIns="31173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248" algn="l"/>
            <a:endParaRPr lang="en-US" sz="2727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1157" y="2327333"/>
            <a:ext cx="25795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91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/>
                <a:cs typeface="Arial Black"/>
              </a:rPr>
              <a:t>2x</a:t>
            </a:r>
            <a:r>
              <a:rPr lang="en-US" sz="2455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/>
                <a:cs typeface="Arial Black"/>
              </a:rPr>
              <a:t> </a:t>
            </a:r>
            <a:r>
              <a:rPr lang="en-US" sz="1909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/>
                <a:cs typeface="Arial Black"/>
              </a:rPr>
              <a:t>more likely </a:t>
            </a:r>
          </a:p>
          <a:p>
            <a:r>
              <a:rPr lang="en-US" sz="1909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/>
                <a:cs typeface="Arial Black"/>
              </a:rPr>
              <a:t>to go to COLLEGE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30955" y="845034"/>
            <a:ext cx="6421310" cy="847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09" dirty="0">
                <a:solidFill>
                  <a:srgbClr val="1F497D">
                    <a:lumMod val="60000"/>
                    <a:lumOff val="40000"/>
                  </a:srgbClr>
                </a:solidFill>
                <a:latin typeface="Arial Black"/>
                <a:cs typeface="Arial Black"/>
              </a:rPr>
              <a:t>3x</a:t>
            </a:r>
            <a:r>
              <a:rPr lang="en-US" sz="2455" dirty="0">
                <a:solidFill>
                  <a:srgbClr val="1F497D">
                    <a:lumMod val="60000"/>
                    <a:lumOff val="40000"/>
                  </a:srgbClr>
                </a:solidFill>
                <a:latin typeface="Arial Black"/>
                <a:cs typeface="Arial Black"/>
              </a:rPr>
              <a:t> more likely to </a:t>
            </a:r>
            <a:r>
              <a:rPr lang="en-US" sz="3000" dirty="0">
                <a:solidFill>
                  <a:srgbClr val="1F497D">
                    <a:lumMod val="60000"/>
                    <a:lumOff val="40000"/>
                  </a:srgbClr>
                </a:solidFill>
                <a:latin typeface="Arial Black"/>
                <a:cs typeface="Arial Black"/>
              </a:rPr>
              <a:t>CONTRIBUTE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67267" y="1697590"/>
            <a:ext cx="4731873" cy="109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91" dirty="0">
                <a:solidFill>
                  <a:srgbClr val="8064A2">
                    <a:lumMod val="75000"/>
                  </a:srgbClr>
                </a:solidFill>
                <a:latin typeface="Arial Black"/>
                <a:cs typeface="Arial Black"/>
              </a:rPr>
              <a:t>2x</a:t>
            </a:r>
            <a:r>
              <a:rPr lang="en-US" sz="2455" dirty="0">
                <a:solidFill>
                  <a:srgbClr val="8064A2">
                    <a:lumMod val="75000"/>
                  </a:srgbClr>
                </a:solidFill>
                <a:latin typeface="Arial Black"/>
                <a:cs typeface="Arial Black"/>
              </a:rPr>
              <a:t> more likely to pursue </a:t>
            </a:r>
          </a:p>
          <a:p>
            <a:r>
              <a:rPr lang="en-US" sz="2455" dirty="0">
                <a:solidFill>
                  <a:srgbClr val="8064A2">
                    <a:lumMod val="75000"/>
                  </a:srgbClr>
                </a:solidFill>
                <a:latin typeface="Arial Black"/>
                <a:cs typeface="Arial Black"/>
              </a:rPr>
              <a:t>				SCIENCE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99336" y="3037366"/>
            <a:ext cx="4065408" cy="805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C0504D">
                    <a:lumMod val="75000"/>
                  </a:srgbClr>
                </a:solidFill>
                <a:latin typeface="Arial Black"/>
                <a:cs typeface="Arial Black"/>
              </a:rPr>
              <a:t>		Less Likely </a:t>
            </a:r>
          </a:p>
          <a:p>
            <a:r>
              <a:rPr lang="en-US" sz="1636" dirty="0">
                <a:solidFill>
                  <a:srgbClr val="C0504D">
                    <a:lumMod val="75000"/>
                  </a:srgbClr>
                </a:solidFill>
                <a:latin typeface="Arial Black"/>
                <a:cs typeface="Arial Black"/>
              </a:rPr>
              <a:t>to be involved in risky behavior</a:t>
            </a:r>
          </a:p>
        </p:txBody>
      </p:sp>
      <p:sp>
        <p:nvSpPr>
          <p:cNvPr id="2" name="Rectangle 1"/>
          <p:cNvSpPr/>
          <p:nvPr/>
        </p:nvSpPr>
        <p:spPr>
          <a:xfrm>
            <a:off x="1454728" y="4122478"/>
            <a:ext cx="4883727" cy="281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27" dirty="0">
                <a:solidFill>
                  <a:prstClr val="black"/>
                </a:solidFill>
              </a:rPr>
              <a:t>Institute for Applied Research in Youth Development at Tufts University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32" y="4577265"/>
            <a:ext cx="2777067" cy="40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4495" y="1339136"/>
            <a:ext cx="4402931" cy="260149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4-H Clubs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4-H County Volunteer Associations (Leaders' Council)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4-H Affiliates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County Accounts (UI Extension and County Partnerships)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UI Extension financial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791" y="543986"/>
            <a:ext cx="3303358" cy="312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2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28601" y="1101679"/>
            <a:ext cx="3121572" cy="259139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3200 </a:t>
            </a:r>
            <a:r>
              <a:rPr lang="en-US" dirty="0">
                <a:solidFill>
                  <a:srgbClr val="000000"/>
                </a:solidFill>
              </a:rPr>
              <a:t>Adult </a:t>
            </a:r>
            <a:r>
              <a:rPr lang="en-US" dirty="0" smtClean="0">
                <a:solidFill>
                  <a:srgbClr val="000000"/>
                </a:solidFill>
              </a:rPr>
              <a:t>Volunteers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Background Check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Basics of Youth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Subject matter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Passionate!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175" y="841863"/>
            <a:ext cx="5329825" cy="3553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32" y="4577265"/>
            <a:ext cx="2777067" cy="40440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30851" y="330007"/>
            <a:ext cx="8229600" cy="5715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600" b="0" i="0" kern="1200" cap="all">
                <a:solidFill>
                  <a:srgbClr val="A27E55"/>
                </a:solidFill>
                <a:latin typeface="Rockwell"/>
                <a:ea typeface="+mj-ea"/>
                <a:cs typeface="+mj-cs"/>
              </a:defRPr>
            </a:lvl1pPr>
          </a:lstStyle>
          <a:p>
            <a:r>
              <a:rPr lang="en-US" dirty="0"/>
              <a:t>4-h volunteers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7760" y="129924"/>
            <a:ext cx="3324225" cy="279834"/>
          </a:xfrm>
        </p:spPr>
        <p:txBody>
          <a:bodyPr/>
          <a:lstStyle/>
          <a:p>
            <a:r>
              <a:rPr lang="en-US" dirty="0"/>
              <a:t>TRENDS</a:t>
            </a:r>
          </a:p>
        </p:txBody>
      </p:sp>
    </p:spTree>
    <p:extLst>
      <p:ext uri="{BB962C8B-B14F-4D97-AF65-F5344CB8AC3E}">
        <p14:creationId xmlns:p14="http://schemas.microsoft.com/office/powerpoint/2010/main" val="209071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24" y="1314832"/>
            <a:ext cx="7908757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8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1203" y="881625"/>
            <a:ext cx="7772400" cy="1102519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+mj-lt"/>
                <a:ea typeface="ＭＳ Ｐゴシック" charset="0"/>
              </a:rPr>
              <a:t>University of Idaho</a:t>
            </a:r>
            <a:br>
              <a:rPr lang="en-US" dirty="0" smtClean="0">
                <a:latin typeface="+mj-lt"/>
                <a:ea typeface="ＭＳ Ｐゴシック" charset="0"/>
              </a:rPr>
            </a:br>
            <a:r>
              <a:rPr lang="en-US" dirty="0" smtClean="0">
                <a:latin typeface="+mj-lt"/>
                <a:ea typeface="ＭＳ Ｐゴシック" charset="0"/>
              </a:rPr>
              <a:t>Extension 4-H…. Making the Best Better</a:t>
            </a:r>
            <a:br>
              <a:rPr lang="en-US" dirty="0" smtClean="0">
                <a:latin typeface="+mj-lt"/>
                <a:ea typeface="ＭＳ Ｐゴシック" charset="0"/>
              </a:rPr>
            </a:br>
            <a:endParaRPr lang="en-US" dirty="0">
              <a:latin typeface="+mj-lt"/>
              <a:ea typeface="ＭＳ Ｐゴシック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70996"/>
            <a:ext cx="6400800" cy="131445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Barbara D. Petty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Associate Dean / Director of Extension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Jim Lindstrom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4-H Director</a:t>
            </a:r>
          </a:p>
          <a:p>
            <a:pPr eaLnBrk="1" hangingPunct="1"/>
            <a:endParaRPr lang="en-US" dirty="0" smtClean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4" name="Picture 10" descr="clover_color"/>
          <p:cNvPicPr>
            <a:picLocks noChangeAspect="1" noChangeArrowheads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124" y="481889"/>
            <a:ext cx="1083704" cy="1084308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14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74495" y="1025869"/>
            <a:ext cx="4819805" cy="2288381"/>
          </a:xfrm>
        </p:spPr>
        <p:txBody>
          <a:bodyPr/>
          <a:lstStyle/>
          <a:p>
            <a:endParaRPr lang="en-US" sz="2000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Historical path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UI Extension and 4-H Today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Our Future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50" y="618066"/>
            <a:ext cx="2584295" cy="375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6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4495" y="1339136"/>
            <a:ext cx="4889655" cy="2288381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Morrill Act -1862 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Hatch Act -1887 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Smith-Lever </a:t>
            </a:r>
            <a:r>
              <a:rPr lang="en-US" sz="2000" dirty="0">
                <a:solidFill>
                  <a:schemeClr val="tx1"/>
                </a:solidFill>
              </a:rPr>
              <a:t>Act </a:t>
            </a:r>
            <a:r>
              <a:rPr lang="en-US" sz="2000" dirty="0" smtClean="0">
                <a:solidFill>
                  <a:schemeClr val="tx1"/>
                </a:solidFill>
              </a:rPr>
              <a:t>– 1914 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Idaho’s Extension Agents – 1913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College of Agricultural and Life Sciences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Rockwell"/>
              </a:rPr>
              <a:t>Why was Extension Created?</a:t>
            </a:r>
            <a:endParaRPr lang="en-US" b="1" dirty="0">
              <a:cs typeface="Rockwell"/>
            </a:endParaRPr>
          </a:p>
        </p:txBody>
      </p:sp>
      <p:pic>
        <p:nvPicPr>
          <p:cNvPr id="6" name="Picture 5" descr="20094252946_2560072abe_h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396" y="1473680"/>
            <a:ext cx="2708168" cy="180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8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505200" y="1182595"/>
            <a:ext cx="190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888888"/>
                </a:solidFill>
              </a:rPr>
              <a:t>County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1524000" y="3690938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888888"/>
                </a:solidFill>
              </a:rPr>
              <a:t>State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5867400" y="3697195"/>
            <a:ext cx="259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888888"/>
                </a:solidFill>
              </a:rPr>
              <a:t>Federal</a:t>
            </a:r>
          </a:p>
        </p:txBody>
      </p:sp>
      <p:sp>
        <p:nvSpPr>
          <p:cNvPr id="30" name="Isosceles Triangle 8"/>
          <p:cNvSpPr>
            <a:spLocks noChangeArrowheads="1"/>
          </p:cNvSpPr>
          <p:nvPr/>
        </p:nvSpPr>
        <p:spPr bwMode="auto">
          <a:xfrm>
            <a:off x="2819400" y="1771650"/>
            <a:ext cx="3200400" cy="2000250"/>
          </a:xfrm>
          <a:prstGeom prst="triangle">
            <a:avLst>
              <a:gd name="adj" fmla="val 50000"/>
            </a:avLst>
          </a:prstGeom>
          <a:solidFill>
            <a:srgbClr val="996633"/>
          </a:solidFill>
          <a:ln w="9525" algn="ctr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9251" y="382644"/>
            <a:ext cx="8229600" cy="571589"/>
          </a:xfrm>
        </p:spPr>
        <p:txBody>
          <a:bodyPr/>
          <a:lstStyle/>
          <a:p>
            <a:r>
              <a:rPr lang="en-US" dirty="0" smtClean="0"/>
              <a:t>Extension Partnership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07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155700" y="238125"/>
            <a:ext cx="6350000" cy="4046538"/>
          </a:xfrm>
        </p:spPr>
        <p:txBody>
          <a:bodyPr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2400" b="1" i="1" dirty="0" smtClean="0">
                <a:solidFill>
                  <a:srgbClr val="000000"/>
                </a:solidFill>
              </a:rPr>
              <a:t>University of Idaho Extension 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2400" b="1" i="1" dirty="0" smtClean="0">
                <a:solidFill>
                  <a:srgbClr val="000000"/>
                </a:solidFill>
              </a:rPr>
              <a:t>improves people’s lives by… 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…engaging the University and our communities through research based education.  Our areas of expertise are Agriculture, Community Development, 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Family and Consumer Sciences, 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Natural Resources and Youth Development. 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8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72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Statewide Presence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Wingdings" charset="2"/>
              <a:buChar char="§"/>
            </a:pPr>
            <a:r>
              <a:rPr lang="en-US" sz="2000" dirty="0" smtClean="0">
                <a:solidFill>
                  <a:srgbClr val="272827"/>
                </a:solidFill>
              </a:rPr>
              <a:t>42 County Extension Offices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000" dirty="0" smtClean="0">
                <a:solidFill>
                  <a:srgbClr val="272827"/>
                </a:solidFill>
              </a:rPr>
              <a:t>3 Indian Reservation Offices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000" dirty="0" smtClean="0">
                <a:solidFill>
                  <a:srgbClr val="272827"/>
                </a:solidFill>
              </a:rPr>
              <a:t>9 Research and Extension Centers</a:t>
            </a:r>
          </a:p>
          <a:p>
            <a:endParaRPr lang="en-US" dirty="0"/>
          </a:p>
        </p:txBody>
      </p:sp>
      <p:pic>
        <p:nvPicPr>
          <p:cNvPr id="5" name="Picture 4" descr="IdahoExtDistCtrsLabeled 2.9.17[1]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767" y="635000"/>
            <a:ext cx="2736893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7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4493" y="1339135"/>
            <a:ext cx="4896007" cy="2288381"/>
          </a:xfrm>
        </p:spPr>
        <p:txBody>
          <a:bodyPr/>
          <a:lstStyle/>
          <a:p>
            <a:pPr marL="342900" indent="-342900">
              <a:buFont typeface="Wingdings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Faculty positions</a:t>
            </a:r>
          </a:p>
          <a:p>
            <a:pPr marL="720090" lvl="1" indent="-342900"/>
            <a:r>
              <a:rPr lang="en-US" sz="1700" dirty="0" smtClean="0">
                <a:solidFill>
                  <a:srgbClr val="000000"/>
                </a:solidFill>
              </a:rPr>
              <a:t>70 County Educator positions (3 vacant) </a:t>
            </a:r>
          </a:p>
          <a:p>
            <a:pPr marL="720090" lvl="1" indent="-342900"/>
            <a:r>
              <a:rPr lang="en-US" sz="1700" dirty="0" smtClean="0">
                <a:solidFill>
                  <a:srgbClr val="000000"/>
                </a:solidFill>
              </a:rPr>
              <a:t>15 Area Educator positions</a:t>
            </a:r>
          </a:p>
          <a:p>
            <a:pPr marL="720090" lvl="1" indent="-342900"/>
            <a:r>
              <a:rPr lang="en-US" sz="1700" dirty="0" smtClean="0">
                <a:solidFill>
                  <a:srgbClr val="000000"/>
                </a:solidFill>
              </a:rPr>
              <a:t>48 Specialists</a:t>
            </a:r>
          </a:p>
          <a:p>
            <a:pPr marL="720090" lvl="1" indent="-342900"/>
            <a:r>
              <a:rPr lang="en-US" sz="1700" dirty="0">
                <a:solidFill>
                  <a:srgbClr val="000000"/>
                </a:solidFill>
              </a:rPr>
              <a:t>7</a:t>
            </a:r>
            <a:r>
              <a:rPr lang="en-US" sz="1700" dirty="0" smtClean="0">
                <a:solidFill>
                  <a:srgbClr val="000000"/>
                </a:solidFill>
              </a:rPr>
              <a:t>.5 Administrators 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60 Program Coordinators &amp; Extension Associates 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Team</a:t>
            </a:r>
            <a:endParaRPr lang="en-US" dirty="0"/>
          </a:p>
        </p:txBody>
      </p:sp>
      <p:pic>
        <p:nvPicPr>
          <p:cNvPr id="8" name="Picture 7" descr="IdahoExtDistCtrsLabeled 2.9.17[1]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82599"/>
            <a:ext cx="2963160" cy="389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5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UI_SCI_template_201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UI_EXT_template_2015</Template>
  <TotalTime>22357</TotalTime>
  <Words>281</Words>
  <Application>Microsoft Macintosh PowerPoint</Application>
  <PresentationFormat>On-screen Show (16:9)</PresentationFormat>
  <Paragraphs>87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Arial Black</vt:lpstr>
      <vt:lpstr>Calibri</vt:lpstr>
      <vt:lpstr>Helvetica</vt:lpstr>
      <vt:lpstr>ＭＳ Ｐゴシック</vt:lpstr>
      <vt:lpstr>Rockwell</vt:lpstr>
      <vt:lpstr>Wingdings</vt:lpstr>
      <vt:lpstr>UI_SCI_template_2015</vt:lpstr>
      <vt:lpstr>Title</vt:lpstr>
      <vt:lpstr>PowerPoint Presentation</vt:lpstr>
      <vt:lpstr>University of Idaho Extension 4-H…. Making the Best Better </vt:lpstr>
      <vt:lpstr>Overview</vt:lpstr>
      <vt:lpstr>Why was Extension Created?</vt:lpstr>
      <vt:lpstr>Extension Partnership</vt:lpstr>
      <vt:lpstr>PowerPoint Presentation</vt:lpstr>
      <vt:lpstr>Our Team</vt:lpstr>
      <vt:lpstr>Statewide Presence</vt:lpstr>
      <vt:lpstr>Our Team</vt:lpstr>
      <vt:lpstr>4-H Leadership - State Office</vt:lpstr>
      <vt:lpstr>Local 4-H Personnel</vt:lpstr>
      <vt:lpstr>Basics of 4-H </vt:lpstr>
      <vt:lpstr>PowerPoint Presentation</vt:lpstr>
      <vt:lpstr>Snap shot of current program</vt:lpstr>
      <vt:lpstr>MISSION MANDATES</vt:lpstr>
      <vt:lpstr>PowerPoint Presentation</vt:lpstr>
      <vt:lpstr>Finances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Calabretta, Amy (arysdam@uidaho.edu)</dc:creator>
  <cp:lastModifiedBy>Microsoft Office User</cp:lastModifiedBy>
  <cp:revision>294</cp:revision>
  <cp:lastPrinted>2017-01-19T17:05:36Z</cp:lastPrinted>
  <dcterms:created xsi:type="dcterms:W3CDTF">2015-02-20T21:17:48Z</dcterms:created>
  <dcterms:modified xsi:type="dcterms:W3CDTF">2017-05-19T22:40:12Z</dcterms:modified>
</cp:coreProperties>
</file>