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91" r:id="rId2"/>
    <p:sldId id="276" r:id="rId3"/>
    <p:sldId id="275" r:id="rId4"/>
    <p:sldId id="292" r:id="rId5"/>
    <p:sldId id="293" r:id="rId6"/>
    <p:sldId id="294" r:id="rId7"/>
    <p:sldId id="295" r:id="rId8"/>
    <p:sldId id="285" r:id="rId9"/>
    <p:sldId id="289" r:id="rId10"/>
    <p:sldId id="286" r:id="rId11"/>
    <p:sldId id="287" r:id="rId12"/>
    <p:sldId id="288" r:id="rId13"/>
    <p:sldId id="284" r:id="rId14"/>
    <p:sldId id="296" r:id="rId15"/>
    <p:sldId id="290" r:id="rId16"/>
    <p:sldId id="268" r:id="rId17"/>
    <p:sldId id="269" r:id="rId18"/>
    <p:sldId id="258" r:id="rId19"/>
    <p:sldId id="271" r:id="rId20"/>
    <p:sldId id="270" r:id="rId21"/>
    <p:sldId id="272"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3" autoAdjust="0"/>
    <p:restoredTop sz="94660"/>
  </p:normalViewPr>
  <p:slideViewPr>
    <p:cSldViewPr snapToGrid="0">
      <p:cViewPr varScale="1">
        <p:scale>
          <a:sx n="126" d="100"/>
          <a:sy n="126" d="100"/>
        </p:scale>
        <p:origin x="48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F0D5E12-0187-4E06-9182-910D17751062}" type="datetimeFigureOut">
              <a:rPr lang="en-US" smtClean="0"/>
              <a:t>8/1/17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70FD5F-D3F1-48A9-BFF6-1F10E445D055}" type="slidenum">
              <a:rPr lang="en-US" smtClean="0"/>
              <a:t>‹#›</a:t>
            </a:fld>
            <a:endParaRPr lang="en-US"/>
          </a:p>
        </p:txBody>
      </p:sp>
    </p:spTree>
    <p:extLst>
      <p:ext uri="{BB962C8B-B14F-4D97-AF65-F5344CB8AC3E}">
        <p14:creationId xmlns:p14="http://schemas.microsoft.com/office/powerpoint/2010/main" val="27398390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D5E12-0187-4E06-9182-910D17751062}" type="datetimeFigureOut">
              <a:rPr lang="en-US" smtClean="0"/>
              <a:t>8/1/17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0FD5F-D3F1-48A9-BFF6-1F10E445D055}" type="slidenum">
              <a:rPr lang="en-US" smtClean="0"/>
              <a:t>‹#›</a:t>
            </a:fld>
            <a:endParaRPr lang="en-US"/>
          </a:p>
        </p:txBody>
      </p:sp>
    </p:spTree>
    <p:extLst>
      <p:ext uri="{BB962C8B-B14F-4D97-AF65-F5344CB8AC3E}">
        <p14:creationId xmlns:p14="http://schemas.microsoft.com/office/powerpoint/2010/main" val="105407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D5E12-0187-4E06-9182-910D17751062}" type="datetimeFigureOut">
              <a:rPr lang="en-US" smtClean="0"/>
              <a:t>8/1/17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0FD5F-D3F1-48A9-BFF6-1F10E445D055}" type="slidenum">
              <a:rPr lang="en-US" smtClean="0"/>
              <a:t>‹#›</a:t>
            </a:fld>
            <a:endParaRPr lang="en-US"/>
          </a:p>
        </p:txBody>
      </p:sp>
    </p:spTree>
    <p:extLst>
      <p:ext uri="{BB962C8B-B14F-4D97-AF65-F5344CB8AC3E}">
        <p14:creationId xmlns:p14="http://schemas.microsoft.com/office/powerpoint/2010/main" val="77765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0D5E12-0187-4E06-9182-910D17751062}" type="datetimeFigureOut">
              <a:rPr lang="en-US" smtClean="0"/>
              <a:t>8/1/17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70FD5F-D3F1-48A9-BFF6-1F10E445D055}" type="slidenum">
              <a:rPr lang="en-US" smtClean="0"/>
              <a:t>‹#›</a:t>
            </a:fld>
            <a:endParaRPr lang="en-US"/>
          </a:p>
        </p:txBody>
      </p:sp>
    </p:spTree>
    <p:extLst>
      <p:ext uri="{BB962C8B-B14F-4D97-AF65-F5344CB8AC3E}">
        <p14:creationId xmlns:p14="http://schemas.microsoft.com/office/powerpoint/2010/main" val="153977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CF0D5E12-0187-4E06-9182-910D17751062}" type="datetimeFigureOut">
              <a:rPr lang="en-US" smtClean="0"/>
              <a:t>8/1/17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70FD5F-D3F1-48A9-BFF6-1F10E445D055}" type="slidenum">
              <a:rPr lang="en-US" smtClean="0"/>
              <a:t>‹#›</a:t>
            </a:fld>
            <a:endParaRPr lang="en-US"/>
          </a:p>
        </p:txBody>
      </p:sp>
    </p:spTree>
    <p:extLst>
      <p:ext uri="{BB962C8B-B14F-4D97-AF65-F5344CB8AC3E}">
        <p14:creationId xmlns:p14="http://schemas.microsoft.com/office/powerpoint/2010/main" val="6870329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F0D5E12-0187-4E06-9182-910D17751062}" type="datetimeFigureOut">
              <a:rPr lang="en-US" smtClean="0"/>
              <a:t>8/1/17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270FD5F-D3F1-48A9-BFF6-1F10E445D055}" type="slidenum">
              <a:rPr lang="en-US" smtClean="0"/>
              <a:t>‹#›</a:t>
            </a:fld>
            <a:endParaRPr lang="en-US"/>
          </a:p>
        </p:txBody>
      </p:sp>
    </p:spTree>
    <p:extLst>
      <p:ext uri="{BB962C8B-B14F-4D97-AF65-F5344CB8AC3E}">
        <p14:creationId xmlns:p14="http://schemas.microsoft.com/office/powerpoint/2010/main" val="141351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CF0D5E12-0187-4E06-9182-910D17751062}" type="datetimeFigureOut">
              <a:rPr lang="en-US" smtClean="0"/>
              <a:t>8/1/17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70FD5F-D3F1-48A9-BFF6-1F10E445D05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691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0D5E12-0187-4E06-9182-910D17751062}" type="datetimeFigureOut">
              <a:rPr lang="en-US" smtClean="0"/>
              <a:t>8/1/17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70FD5F-D3F1-48A9-BFF6-1F10E445D055}" type="slidenum">
              <a:rPr lang="en-US" smtClean="0"/>
              <a:t>‹#›</a:t>
            </a:fld>
            <a:endParaRPr lang="en-US"/>
          </a:p>
        </p:txBody>
      </p:sp>
    </p:spTree>
    <p:extLst>
      <p:ext uri="{BB962C8B-B14F-4D97-AF65-F5344CB8AC3E}">
        <p14:creationId xmlns:p14="http://schemas.microsoft.com/office/powerpoint/2010/main" val="278404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D5E12-0187-4E06-9182-910D17751062}" type="datetimeFigureOut">
              <a:rPr lang="en-US" smtClean="0"/>
              <a:t>8/1/17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70FD5F-D3F1-48A9-BFF6-1F10E445D055}" type="slidenum">
              <a:rPr lang="en-US" smtClean="0"/>
              <a:t>‹#›</a:t>
            </a:fld>
            <a:endParaRPr lang="en-US"/>
          </a:p>
        </p:txBody>
      </p:sp>
    </p:spTree>
    <p:extLst>
      <p:ext uri="{BB962C8B-B14F-4D97-AF65-F5344CB8AC3E}">
        <p14:creationId xmlns:p14="http://schemas.microsoft.com/office/powerpoint/2010/main" val="402635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CF0D5E12-0187-4E06-9182-910D17751062}" type="datetimeFigureOut">
              <a:rPr lang="en-US" smtClean="0"/>
              <a:t>8/1/17</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3270FD5F-D3F1-48A9-BFF6-1F10E445D055}" type="slidenum">
              <a:rPr lang="en-US" smtClean="0"/>
              <a:t>‹#›</a:t>
            </a:fld>
            <a:endParaRPr lang="en-US"/>
          </a:p>
        </p:txBody>
      </p:sp>
    </p:spTree>
    <p:extLst>
      <p:ext uri="{BB962C8B-B14F-4D97-AF65-F5344CB8AC3E}">
        <p14:creationId xmlns:p14="http://schemas.microsoft.com/office/powerpoint/2010/main" val="174387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F0D5E12-0187-4E06-9182-910D17751062}" type="datetimeFigureOut">
              <a:rPr lang="en-US" smtClean="0"/>
              <a:t>8/1/17</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3270FD5F-D3F1-48A9-BFF6-1F10E445D055}" type="slidenum">
              <a:rPr lang="en-US" smtClean="0"/>
              <a:t>‹#›</a:t>
            </a:fld>
            <a:endParaRPr lang="en-US"/>
          </a:p>
        </p:txBody>
      </p:sp>
    </p:spTree>
    <p:extLst>
      <p:ext uri="{BB962C8B-B14F-4D97-AF65-F5344CB8AC3E}">
        <p14:creationId xmlns:p14="http://schemas.microsoft.com/office/powerpoint/2010/main" val="9087751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F0D5E12-0187-4E06-9182-910D17751062}" type="datetimeFigureOut">
              <a:rPr lang="en-US" smtClean="0"/>
              <a:t>8/1/17</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270FD5F-D3F1-48A9-BFF6-1F10E445D055}" type="slidenum">
              <a:rPr lang="en-US" smtClean="0"/>
              <a:t>‹#›</a:t>
            </a:fld>
            <a:endParaRPr lang="en-US"/>
          </a:p>
        </p:txBody>
      </p:sp>
    </p:spTree>
    <p:extLst>
      <p:ext uri="{BB962C8B-B14F-4D97-AF65-F5344CB8AC3E}">
        <p14:creationId xmlns:p14="http://schemas.microsoft.com/office/powerpoint/2010/main" val="10654404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4648"/>
            <a:ext cx="12192000" cy="4893647"/>
          </a:xfrm>
          <a:prstGeom prst="rect">
            <a:avLst/>
          </a:prstGeom>
        </p:spPr>
        <p:txBody>
          <a:bodyPr wrap="square">
            <a:spAutoFit/>
          </a:bodyPr>
          <a:lstStyle/>
          <a:p>
            <a:pPr algn="ctr"/>
            <a:r>
              <a:rPr lang="en-US" sz="4800" b="1" dirty="0">
                <a:solidFill>
                  <a:srgbClr val="17365D"/>
                </a:solidFill>
                <a:latin typeface="NewsGothicMT-Bold"/>
              </a:rPr>
              <a:t>Birth, Death, and Marriage Certificate Guidelines and Protocol</a:t>
            </a:r>
          </a:p>
          <a:p>
            <a:endParaRPr lang="en-US" b="1" dirty="0">
              <a:solidFill>
                <a:srgbClr val="17365D"/>
              </a:solidFill>
              <a:latin typeface="NewsGothicMT-Bold"/>
            </a:endParaRPr>
          </a:p>
          <a:p>
            <a:endParaRPr lang="en-US" b="1" dirty="0">
              <a:solidFill>
                <a:srgbClr val="17365D"/>
              </a:solidFill>
              <a:latin typeface="NewsGothicMT-Bold"/>
            </a:endParaRPr>
          </a:p>
          <a:p>
            <a:endParaRPr lang="en-US" b="1" dirty="0">
              <a:solidFill>
                <a:srgbClr val="17365D"/>
              </a:solidFill>
              <a:latin typeface="NewsGothicMT-Bold"/>
            </a:endParaRPr>
          </a:p>
          <a:p>
            <a:endParaRPr lang="en-US" b="1" dirty="0">
              <a:solidFill>
                <a:srgbClr val="17365D"/>
              </a:solidFill>
              <a:latin typeface="NewsGothicMT-Bold"/>
            </a:endParaRPr>
          </a:p>
          <a:p>
            <a:endParaRPr lang="en-US" b="1" dirty="0">
              <a:solidFill>
                <a:srgbClr val="17365D"/>
              </a:solidFill>
              <a:latin typeface="NewsGothicMT-Bold"/>
            </a:endParaRPr>
          </a:p>
          <a:p>
            <a:endParaRPr lang="en-US" b="1" dirty="0">
              <a:solidFill>
                <a:srgbClr val="17365D"/>
              </a:solidFill>
              <a:latin typeface="NewsGothicMT-Bold"/>
            </a:endParaRPr>
          </a:p>
          <a:p>
            <a:endParaRPr lang="en-US" b="1" dirty="0">
              <a:solidFill>
                <a:srgbClr val="17365D"/>
              </a:solidFill>
              <a:latin typeface="NewsGothicMT-Bold"/>
            </a:endParaRPr>
          </a:p>
          <a:p>
            <a:pPr algn="ctr"/>
            <a:r>
              <a:rPr lang="en-US" b="1" dirty="0">
                <a:solidFill>
                  <a:srgbClr val="17365D"/>
                </a:solidFill>
                <a:latin typeface="NewsGothicMT-Bold"/>
              </a:rPr>
              <a:t>Dan Irwin, Field Coordinator </a:t>
            </a:r>
          </a:p>
          <a:p>
            <a:pPr algn="ctr"/>
            <a:r>
              <a:rPr lang="en-US" b="1" dirty="0">
                <a:solidFill>
                  <a:srgbClr val="17365D"/>
                </a:solidFill>
                <a:latin typeface="NewsGothicMT-Bold"/>
              </a:rPr>
              <a:t>State of Idaho </a:t>
            </a:r>
          </a:p>
          <a:p>
            <a:pPr algn="ctr"/>
            <a:r>
              <a:rPr lang="en-US" b="1" dirty="0">
                <a:solidFill>
                  <a:srgbClr val="17365D"/>
                </a:solidFill>
                <a:latin typeface="NewsGothicMT-Bold"/>
              </a:rPr>
              <a:t>Department of Health and Welfare</a:t>
            </a:r>
          </a:p>
          <a:p>
            <a:pPr algn="ctr"/>
            <a:r>
              <a:rPr lang="en-US" b="1" dirty="0">
                <a:solidFill>
                  <a:srgbClr val="17365D"/>
                </a:solidFill>
                <a:latin typeface="NewsGothicMT-Bold"/>
              </a:rPr>
              <a:t>Division of Public Health</a:t>
            </a:r>
            <a:endParaRPr lang="en-US" dirty="0"/>
          </a:p>
          <a:p>
            <a:pPr algn="ctr"/>
            <a:r>
              <a:rPr lang="en-US" b="1" dirty="0">
                <a:solidFill>
                  <a:srgbClr val="17365D"/>
                </a:solidFill>
                <a:latin typeface="NewsGothicMT-Bold"/>
              </a:rPr>
              <a:t>Bureau of Vital Records and Health Statistics</a:t>
            </a:r>
            <a:endParaRPr lang="en-US" dirty="0"/>
          </a:p>
        </p:txBody>
      </p:sp>
    </p:spTree>
    <p:extLst>
      <p:ext uri="{BB962C8B-B14F-4D97-AF65-F5344CB8AC3E}">
        <p14:creationId xmlns:p14="http://schemas.microsoft.com/office/powerpoint/2010/main" val="1690994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0738" t="12200" r="29181" b="1134"/>
          <a:stretch/>
        </p:blipFill>
        <p:spPr>
          <a:xfrm>
            <a:off x="358183" y="1837069"/>
            <a:ext cx="3720905" cy="4837176"/>
          </a:xfrm>
          <a:prstGeom prst="rect">
            <a:avLst/>
          </a:prstGeom>
          <a:ln>
            <a:solidFill>
              <a:schemeClr val="accent1"/>
            </a:solidFill>
          </a:ln>
        </p:spPr>
      </p:pic>
      <p:sp>
        <p:nvSpPr>
          <p:cNvPr id="7" name="Rectangle 6"/>
          <p:cNvSpPr/>
          <p:nvPr/>
        </p:nvSpPr>
        <p:spPr>
          <a:xfrm>
            <a:off x="358183" y="1375404"/>
            <a:ext cx="3720906" cy="369332"/>
          </a:xfrm>
          <a:prstGeom prst="rect">
            <a:avLst/>
          </a:prstGeom>
        </p:spPr>
        <p:txBody>
          <a:bodyPr wrap="square">
            <a:spAutoFit/>
          </a:bodyPr>
          <a:lstStyle/>
          <a:p>
            <a:pPr algn="ctr"/>
            <a:r>
              <a:rPr lang="en-US" dirty="0"/>
              <a:t>CERTIFIED SHORT FORM COPY</a:t>
            </a:r>
          </a:p>
        </p:txBody>
      </p:sp>
      <p:sp>
        <p:nvSpPr>
          <p:cNvPr id="6" name="TextBox 5"/>
          <p:cNvSpPr txBox="1"/>
          <p:nvPr/>
        </p:nvSpPr>
        <p:spPr>
          <a:xfrm>
            <a:off x="4697622" y="1984170"/>
            <a:ext cx="7362176" cy="4247317"/>
          </a:xfrm>
          <a:prstGeom prst="rect">
            <a:avLst/>
          </a:prstGeom>
          <a:noFill/>
        </p:spPr>
        <p:txBody>
          <a:bodyPr wrap="square" rtlCol="0">
            <a:spAutoFit/>
          </a:bodyPr>
          <a:lstStyle/>
          <a:p>
            <a:pPr marL="285750" indent="-285750">
              <a:buFont typeface="Arial" panose="020B0604020202020204" pitchFamily="34" charset="0"/>
              <a:buChar char="•"/>
            </a:pPr>
            <a:r>
              <a:rPr lang="en-US" dirty="0"/>
              <a:t>Issued by the Bureau of Vital Records</a:t>
            </a:r>
          </a:p>
          <a:p>
            <a:r>
              <a:rPr lang="en-US" dirty="0"/>
              <a:t/>
            </a:r>
            <a:br>
              <a:rPr lang="en-US" dirty="0"/>
            </a:br>
            <a:endParaRPr lang="en-US" dirty="0"/>
          </a:p>
          <a:p>
            <a:pPr marL="285750" indent="-285750">
              <a:buFont typeface="Arial" panose="020B0604020202020204" pitchFamily="34" charset="0"/>
              <a:buChar char="•"/>
            </a:pPr>
            <a:r>
              <a:rPr lang="en-US" dirty="0"/>
              <a:t>Rarely requested or issued</a:t>
            </a:r>
          </a:p>
          <a:p>
            <a:r>
              <a:rPr lang="en-US" dirty="0"/>
              <a:t/>
            </a:r>
            <a:br>
              <a:rPr lang="en-US" dirty="0"/>
            </a:br>
            <a:endParaRPr lang="en-US" dirty="0"/>
          </a:p>
          <a:p>
            <a:pPr marL="285750" indent="-285750">
              <a:buFont typeface="Arial" panose="020B0604020202020204" pitchFamily="34" charset="0"/>
              <a:buChar char="•"/>
            </a:pPr>
            <a:r>
              <a:rPr lang="en-US" dirty="0"/>
              <a:t>Not a complete copy of the death record</a:t>
            </a:r>
          </a:p>
          <a:p>
            <a:r>
              <a:rPr lang="en-US" dirty="0"/>
              <a:t/>
            </a:r>
            <a:br>
              <a:rPr lang="en-US" dirty="0"/>
            </a:br>
            <a:endParaRPr lang="en-US" dirty="0"/>
          </a:p>
          <a:p>
            <a:pPr marL="285750" indent="-285750">
              <a:buFont typeface="Arial" panose="020B0604020202020204" pitchFamily="34" charset="0"/>
              <a:buChar char="•"/>
            </a:pPr>
            <a:r>
              <a:rPr lang="en-US" dirty="0"/>
              <a:t>Does not provide Cause and Manner of Death information</a:t>
            </a:r>
          </a:p>
          <a:p>
            <a:r>
              <a:rPr lang="en-US" dirty="0"/>
              <a:t/>
            </a:r>
            <a:br>
              <a:rPr lang="en-US" dirty="0"/>
            </a:br>
            <a:endParaRPr lang="en-US" dirty="0"/>
          </a:p>
          <a:p>
            <a:pPr marL="285750" indent="-285750">
              <a:buFont typeface="Arial" panose="020B0604020202020204" pitchFamily="34" charset="0"/>
              <a:buChar char="•"/>
            </a:pPr>
            <a:r>
              <a:rPr lang="en-US" dirty="0"/>
              <a:t>Contains sufficient information to complete most estate closing matters</a:t>
            </a:r>
            <a:br>
              <a:rPr lang="en-US" dirty="0"/>
            </a:br>
            <a:r>
              <a:rPr lang="en-US" dirty="0"/>
              <a:t>(Bank Account, Property Transfer, etc.) </a:t>
            </a:r>
          </a:p>
          <a:p>
            <a:pPr marL="285750" indent="-285750">
              <a:buFont typeface="Arial" panose="020B0604020202020204" pitchFamily="34" charset="0"/>
              <a:buChar char="•"/>
            </a:pPr>
            <a:endParaRPr lang="en-US" dirty="0"/>
          </a:p>
        </p:txBody>
      </p:sp>
      <p:sp>
        <p:nvSpPr>
          <p:cNvPr id="10" name="TextBox 9"/>
          <p:cNvSpPr txBox="1"/>
          <p:nvPr/>
        </p:nvSpPr>
        <p:spPr>
          <a:xfrm>
            <a:off x="0" y="0"/>
            <a:ext cx="12192000" cy="646331"/>
          </a:xfrm>
          <a:prstGeom prst="rect">
            <a:avLst/>
          </a:prstGeom>
          <a:noFill/>
        </p:spPr>
        <p:txBody>
          <a:bodyPr wrap="square" rtlCol="0">
            <a:spAutoFit/>
          </a:bodyPr>
          <a:lstStyle/>
          <a:p>
            <a:pPr algn="ctr"/>
            <a:r>
              <a:rPr lang="en-US" sz="3600" b="1" dirty="0">
                <a:solidFill>
                  <a:srgbClr val="002060"/>
                </a:solidFill>
              </a:rPr>
              <a:t>DEATH CERTIFICATE</a:t>
            </a:r>
          </a:p>
        </p:txBody>
      </p:sp>
      <p:sp>
        <p:nvSpPr>
          <p:cNvPr id="8" name="Rectangle 7"/>
          <p:cNvSpPr/>
          <p:nvPr/>
        </p:nvSpPr>
        <p:spPr>
          <a:xfrm>
            <a:off x="108134" y="634559"/>
            <a:ext cx="2728439" cy="369332"/>
          </a:xfrm>
          <a:prstGeom prst="rect">
            <a:avLst/>
          </a:prstGeom>
        </p:spPr>
        <p:txBody>
          <a:bodyPr wrap="none">
            <a:spAutoFit/>
          </a:bodyPr>
          <a:lstStyle/>
          <a:p>
            <a:r>
              <a:rPr lang="en-US" dirty="0"/>
              <a:t>5 Types of Certified Copies</a:t>
            </a:r>
          </a:p>
        </p:txBody>
      </p:sp>
    </p:spTree>
    <p:extLst>
      <p:ext uri="{BB962C8B-B14F-4D97-AF65-F5344CB8AC3E}">
        <p14:creationId xmlns:p14="http://schemas.microsoft.com/office/powerpoint/2010/main" val="3956562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562" y="1269873"/>
            <a:ext cx="3627882" cy="369332"/>
          </a:xfrm>
          <a:prstGeom prst="rect">
            <a:avLst/>
          </a:prstGeom>
        </p:spPr>
        <p:txBody>
          <a:bodyPr wrap="square">
            <a:spAutoFit/>
          </a:bodyPr>
          <a:lstStyle/>
          <a:p>
            <a:pPr algn="ctr"/>
            <a:r>
              <a:rPr lang="en-US" dirty="0"/>
              <a:t>CERTIFIED PHOTOCOPY</a:t>
            </a:r>
          </a:p>
        </p:txBody>
      </p:sp>
      <p:pic>
        <p:nvPicPr>
          <p:cNvPr id="9" name="Picture 8"/>
          <p:cNvPicPr>
            <a:picLocks noChangeAspect="1"/>
          </p:cNvPicPr>
          <p:nvPr/>
        </p:nvPicPr>
        <p:blipFill rotWithShape="1">
          <a:blip r:embed="rId2"/>
          <a:srcRect l="35030" t="22666" r="36113" b="13330"/>
          <a:stretch/>
        </p:blipFill>
        <p:spPr>
          <a:xfrm>
            <a:off x="313562" y="1832317"/>
            <a:ext cx="3627882" cy="4837176"/>
          </a:xfrm>
          <a:prstGeom prst="rect">
            <a:avLst/>
          </a:prstGeom>
        </p:spPr>
      </p:pic>
      <p:sp>
        <p:nvSpPr>
          <p:cNvPr id="7" name="TextBox 6"/>
          <p:cNvSpPr txBox="1"/>
          <p:nvPr/>
        </p:nvSpPr>
        <p:spPr>
          <a:xfrm>
            <a:off x="4679260" y="2072305"/>
            <a:ext cx="7362176" cy="3970318"/>
          </a:xfrm>
          <a:prstGeom prst="rect">
            <a:avLst/>
          </a:prstGeom>
          <a:noFill/>
        </p:spPr>
        <p:txBody>
          <a:bodyPr wrap="square" rtlCol="0">
            <a:spAutoFit/>
          </a:bodyPr>
          <a:lstStyle/>
          <a:p>
            <a:pPr marL="285750" indent="-285750">
              <a:buFont typeface="Arial" panose="020B0604020202020204" pitchFamily="34" charset="0"/>
              <a:buChar char="•"/>
            </a:pPr>
            <a:r>
              <a:rPr lang="en-US" dirty="0"/>
              <a:t>Issued by Bureau of Vital Records</a:t>
            </a:r>
          </a:p>
          <a:p>
            <a:r>
              <a:rPr lang="en-US" dirty="0"/>
              <a:t/>
            </a:r>
            <a:br>
              <a:rPr lang="en-US" dirty="0"/>
            </a:br>
            <a:endParaRPr lang="en-US" dirty="0"/>
          </a:p>
          <a:p>
            <a:pPr marL="285750" indent="-285750">
              <a:buFont typeface="Arial" panose="020B0604020202020204" pitchFamily="34" charset="0"/>
              <a:buChar char="•"/>
            </a:pPr>
            <a:r>
              <a:rPr lang="en-US" dirty="0"/>
              <a:t>Infrequently requested, sometimes system limitations mandate production</a:t>
            </a:r>
          </a:p>
          <a:p>
            <a:r>
              <a:rPr lang="en-US" dirty="0"/>
              <a:t/>
            </a:r>
            <a:br>
              <a:rPr lang="en-US" dirty="0"/>
            </a:br>
            <a:endParaRPr lang="en-US" dirty="0"/>
          </a:p>
          <a:p>
            <a:pPr marL="285750" indent="-285750">
              <a:buFont typeface="Arial" panose="020B0604020202020204" pitchFamily="34" charset="0"/>
              <a:buChar char="•"/>
            </a:pPr>
            <a:r>
              <a:rPr lang="en-US" dirty="0"/>
              <a:t>Complete copy of the death record </a:t>
            </a:r>
          </a:p>
          <a:p>
            <a:r>
              <a:rPr lang="en-US" dirty="0"/>
              <a:t/>
            </a:r>
            <a:br>
              <a:rPr lang="en-US" dirty="0"/>
            </a:br>
            <a:endParaRPr lang="en-US" dirty="0"/>
          </a:p>
          <a:p>
            <a:pPr marL="285750" indent="-285750">
              <a:buFont typeface="Arial" panose="020B0604020202020204" pitchFamily="34" charset="0"/>
              <a:buChar char="•"/>
            </a:pPr>
            <a:r>
              <a:rPr lang="en-US" dirty="0"/>
              <a:t>Provides Cause and Manner of Death information</a:t>
            </a:r>
          </a:p>
          <a:p>
            <a:r>
              <a:rPr lang="en-US" dirty="0"/>
              <a:t/>
            </a:r>
            <a:br>
              <a:rPr lang="en-US" dirty="0"/>
            </a:br>
            <a:endParaRPr lang="en-US" dirty="0"/>
          </a:p>
          <a:p>
            <a:pPr marL="285750" indent="-285750">
              <a:buFont typeface="Arial" panose="020B0604020202020204" pitchFamily="34" charset="0"/>
              <a:buChar char="•"/>
            </a:pPr>
            <a:r>
              <a:rPr lang="en-US" dirty="0"/>
              <a:t>Contains all the required information for survivors to collect benefits </a:t>
            </a:r>
            <a:br>
              <a:rPr lang="en-US" dirty="0"/>
            </a:br>
            <a:r>
              <a:rPr lang="en-US" dirty="0"/>
              <a:t>(Life Insurance,  VA Benefits, etc.) </a:t>
            </a:r>
          </a:p>
        </p:txBody>
      </p:sp>
      <p:sp>
        <p:nvSpPr>
          <p:cNvPr id="11" name="TextBox 10"/>
          <p:cNvSpPr txBox="1"/>
          <p:nvPr/>
        </p:nvSpPr>
        <p:spPr>
          <a:xfrm>
            <a:off x="0" y="0"/>
            <a:ext cx="12192000" cy="646331"/>
          </a:xfrm>
          <a:prstGeom prst="rect">
            <a:avLst/>
          </a:prstGeom>
          <a:noFill/>
        </p:spPr>
        <p:txBody>
          <a:bodyPr wrap="square" rtlCol="0">
            <a:spAutoFit/>
          </a:bodyPr>
          <a:lstStyle/>
          <a:p>
            <a:pPr algn="ctr"/>
            <a:r>
              <a:rPr lang="en-US" sz="3600" b="1" dirty="0">
                <a:solidFill>
                  <a:srgbClr val="002060"/>
                </a:solidFill>
              </a:rPr>
              <a:t>DEATH CERTIFICATE</a:t>
            </a:r>
          </a:p>
        </p:txBody>
      </p:sp>
      <p:sp>
        <p:nvSpPr>
          <p:cNvPr id="8" name="Rectangle 7"/>
          <p:cNvSpPr/>
          <p:nvPr/>
        </p:nvSpPr>
        <p:spPr>
          <a:xfrm>
            <a:off x="108134" y="634559"/>
            <a:ext cx="2728439" cy="369332"/>
          </a:xfrm>
          <a:prstGeom prst="rect">
            <a:avLst/>
          </a:prstGeom>
        </p:spPr>
        <p:txBody>
          <a:bodyPr wrap="none">
            <a:spAutoFit/>
          </a:bodyPr>
          <a:lstStyle/>
          <a:p>
            <a:r>
              <a:rPr lang="en-US" dirty="0"/>
              <a:t>5 Types of Certified Copies</a:t>
            </a:r>
          </a:p>
        </p:txBody>
      </p:sp>
    </p:spTree>
    <p:extLst>
      <p:ext uri="{BB962C8B-B14F-4D97-AF65-F5344CB8AC3E}">
        <p14:creationId xmlns:p14="http://schemas.microsoft.com/office/powerpoint/2010/main" val="397271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16416"/>
            <a:ext cx="4624714" cy="369332"/>
          </a:xfrm>
          <a:prstGeom prst="rect">
            <a:avLst/>
          </a:prstGeom>
        </p:spPr>
        <p:txBody>
          <a:bodyPr wrap="square">
            <a:spAutoFit/>
          </a:bodyPr>
          <a:lstStyle/>
          <a:p>
            <a:pPr algn="ctr"/>
            <a:r>
              <a:rPr lang="en-US" dirty="0"/>
              <a:t>CERTIFIED SHORT FORM PHOTOCOPY</a:t>
            </a:r>
          </a:p>
        </p:txBody>
      </p:sp>
      <p:pic>
        <p:nvPicPr>
          <p:cNvPr id="7" name="Picture 6"/>
          <p:cNvPicPr>
            <a:picLocks noChangeAspect="1"/>
          </p:cNvPicPr>
          <p:nvPr/>
        </p:nvPicPr>
        <p:blipFill rotWithShape="1">
          <a:blip r:embed="rId2"/>
          <a:srcRect l="23000" t="30660" r="21687" b="5343"/>
          <a:stretch/>
        </p:blipFill>
        <p:spPr>
          <a:xfrm>
            <a:off x="157996" y="2196294"/>
            <a:ext cx="5502139" cy="3827575"/>
          </a:xfrm>
          <a:prstGeom prst="rect">
            <a:avLst/>
          </a:prstGeom>
        </p:spPr>
      </p:pic>
      <p:sp>
        <p:nvSpPr>
          <p:cNvPr id="6" name="TextBox 5"/>
          <p:cNvSpPr txBox="1"/>
          <p:nvPr/>
        </p:nvSpPr>
        <p:spPr>
          <a:xfrm>
            <a:off x="5977267" y="1709424"/>
            <a:ext cx="5516741" cy="4801314"/>
          </a:xfrm>
          <a:prstGeom prst="rect">
            <a:avLst/>
          </a:prstGeom>
          <a:noFill/>
        </p:spPr>
        <p:txBody>
          <a:bodyPr wrap="square" rtlCol="0">
            <a:spAutoFit/>
          </a:bodyPr>
          <a:lstStyle/>
          <a:p>
            <a:pPr marL="285750" indent="-285750">
              <a:buFont typeface="Arial" panose="020B0604020202020204" pitchFamily="34" charset="0"/>
              <a:buChar char="•"/>
            </a:pPr>
            <a:r>
              <a:rPr lang="en-US" dirty="0"/>
              <a:t>Issued by the Bureau of Vital Records</a:t>
            </a:r>
          </a:p>
          <a:p>
            <a:r>
              <a:rPr lang="en-US" dirty="0"/>
              <a:t/>
            </a:r>
            <a:br>
              <a:rPr lang="en-US" dirty="0"/>
            </a:br>
            <a:endParaRPr lang="en-US" dirty="0"/>
          </a:p>
          <a:p>
            <a:pPr marL="285750" indent="-285750">
              <a:buFont typeface="Arial" panose="020B0604020202020204" pitchFamily="34" charset="0"/>
              <a:buChar char="•"/>
            </a:pPr>
            <a:r>
              <a:rPr lang="en-US" dirty="0"/>
              <a:t>Rarely requested or issued</a:t>
            </a:r>
          </a:p>
          <a:p>
            <a:r>
              <a:rPr lang="en-US" dirty="0"/>
              <a:t/>
            </a:r>
            <a:br>
              <a:rPr lang="en-US" dirty="0"/>
            </a:br>
            <a:endParaRPr lang="en-US" dirty="0"/>
          </a:p>
          <a:p>
            <a:pPr marL="285750" indent="-285750">
              <a:buFont typeface="Arial" panose="020B0604020202020204" pitchFamily="34" charset="0"/>
              <a:buChar char="•"/>
            </a:pPr>
            <a:r>
              <a:rPr lang="en-US" dirty="0"/>
              <a:t>Not a complete copy of the death record</a:t>
            </a:r>
          </a:p>
          <a:p>
            <a:r>
              <a:rPr lang="en-US" dirty="0"/>
              <a:t/>
            </a:r>
            <a:br>
              <a:rPr lang="en-US" dirty="0"/>
            </a:br>
            <a:endParaRPr lang="en-US" dirty="0"/>
          </a:p>
          <a:p>
            <a:pPr marL="285750" indent="-285750">
              <a:buFont typeface="Arial" panose="020B0604020202020204" pitchFamily="34" charset="0"/>
              <a:buChar char="•"/>
            </a:pPr>
            <a:r>
              <a:rPr lang="en-US" dirty="0"/>
              <a:t>Does not provide Cause and Manner of Death information</a:t>
            </a:r>
          </a:p>
          <a:p>
            <a:r>
              <a:rPr lang="en-US" dirty="0"/>
              <a:t/>
            </a:r>
            <a:br>
              <a:rPr lang="en-US" dirty="0"/>
            </a:br>
            <a:endParaRPr lang="en-US" dirty="0"/>
          </a:p>
          <a:p>
            <a:pPr marL="285750" indent="-285750">
              <a:buFont typeface="Arial" panose="020B0604020202020204" pitchFamily="34" charset="0"/>
              <a:buChar char="•"/>
            </a:pPr>
            <a:r>
              <a:rPr lang="en-US" dirty="0"/>
              <a:t>Contains sufficient information to complete most estate closing matters</a:t>
            </a:r>
            <a:br>
              <a:rPr lang="en-US" dirty="0"/>
            </a:br>
            <a:r>
              <a:rPr lang="en-US" dirty="0"/>
              <a:t>(Bank Account, Property Transfer, etc.) </a:t>
            </a:r>
          </a:p>
          <a:p>
            <a:pPr marL="285750" indent="-285750">
              <a:buFont typeface="Arial" panose="020B0604020202020204" pitchFamily="34" charset="0"/>
              <a:buChar char="•"/>
            </a:pPr>
            <a:endParaRPr lang="en-US" dirty="0"/>
          </a:p>
        </p:txBody>
      </p:sp>
      <p:sp>
        <p:nvSpPr>
          <p:cNvPr id="10" name="TextBox 9"/>
          <p:cNvSpPr txBox="1"/>
          <p:nvPr/>
        </p:nvSpPr>
        <p:spPr>
          <a:xfrm>
            <a:off x="0" y="0"/>
            <a:ext cx="12192000" cy="646331"/>
          </a:xfrm>
          <a:prstGeom prst="rect">
            <a:avLst/>
          </a:prstGeom>
          <a:noFill/>
        </p:spPr>
        <p:txBody>
          <a:bodyPr wrap="square" rtlCol="0">
            <a:spAutoFit/>
          </a:bodyPr>
          <a:lstStyle/>
          <a:p>
            <a:pPr algn="ctr"/>
            <a:r>
              <a:rPr lang="en-US" sz="3600" b="1" dirty="0">
                <a:solidFill>
                  <a:srgbClr val="002060"/>
                </a:solidFill>
              </a:rPr>
              <a:t>DEATH CERTIFICATE</a:t>
            </a:r>
          </a:p>
        </p:txBody>
      </p:sp>
      <p:sp>
        <p:nvSpPr>
          <p:cNvPr id="8" name="Rectangle 7"/>
          <p:cNvSpPr/>
          <p:nvPr/>
        </p:nvSpPr>
        <p:spPr>
          <a:xfrm>
            <a:off x="157996" y="816032"/>
            <a:ext cx="2728439" cy="369332"/>
          </a:xfrm>
          <a:prstGeom prst="rect">
            <a:avLst/>
          </a:prstGeom>
        </p:spPr>
        <p:txBody>
          <a:bodyPr wrap="none">
            <a:spAutoFit/>
          </a:bodyPr>
          <a:lstStyle/>
          <a:p>
            <a:r>
              <a:rPr lang="en-US" dirty="0"/>
              <a:t>5 Types of Certified Copies</a:t>
            </a:r>
          </a:p>
        </p:txBody>
      </p:sp>
    </p:spTree>
    <p:extLst>
      <p:ext uri="{BB962C8B-B14F-4D97-AF65-F5344CB8AC3E}">
        <p14:creationId xmlns:p14="http://schemas.microsoft.com/office/powerpoint/2010/main" val="2564573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8586" t="37213" r="6446" b="12121"/>
          <a:stretch/>
        </p:blipFill>
        <p:spPr>
          <a:xfrm>
            <a:off x="775342" y="3833597"/>
            <a:ext cx="8113896" cy="2908726"/>
          </a:xfrm>
          <a:prstGeom prst="rect">
            <a:avLst/>
          </a:prstGeom>
        </p:spPr>
      </p:pic>
      <p:sp>
        <p:nvSpPr>
          <p:cNvPr id="8" name="TextBox 7"/>
          <p:cNvSpPr txBox="1"/>
          <p:nvPr/>
        </p:nvSpPr>
        <p:spPr>
          <a:xfrm>
            <a:off x="0" y="0"/>
            <a:ext cx="12192000" cy="646331"/>
          </a:xfrm>
          <a:prstGeom prst="rect">
            <a:avLst/>
          </a:prstGeom>
          <a:noFill/>
        </p:spPr>
        <p:txBody>
          <a:bodyPr wrap="square" rtlCol="0">
            <a:spAutoFit/>
          </a:bodyPr>
          <a:lstStyle/>
          <a:p>
            <a:pPr algn="ctr"/>
            <a:r>
              <a:rPr lang="en-US" sz="3600" b="1" dirty="0">
                <a:solidFill>
                  <a:srgbClr val="002060"/>
                </a:solidFill>
              </a:rPr>
              <a:t>DEATH CERTIFICATE</a:t>
            </a:r>
          </a:p>
        </p:txBody>
      </p:sp>
      <p:pic>
        <p:nvPicPr>
          <p:cNvPr id="3" name="Picture 2"/>
          <p:cNvPicPr>
            <a:picLocks noChangeAspect="1"/>
          </p:cNvPicPr>
          <p:nvPr/>
        </p:nvPicPr>
        <p:blipFill rotWithShape="1">
          <a:blip r:embed="rId3"/>
          <a:srcRect l="8583" t="45350" r="8853" b="11981"/>
          <a:stretch/>
        </p:blipFill>
        <p:spPr>
          <a:xfrm>
            <a:off x="771164" y="1234440"/>
            <a:ext cx="7884330" cy="2449619"/>
          </a:xfrm>
          <a:prstGeom prst="rect">
            <a:avLst/>
          </a:prstGeom>
        </p:spPr>
      </p:pic>
      <p:sp>
        <p:nvSpPr>
          <p:cNvPr id="4" name="Rectangle 3"/>
          <p:cNvSpPr/>
          <p:nvPr/>
        </p:nvSpPr>
        <p:spPr>
          <a:xfrm>
            <a:off x="166732" y="715571"/>
            <a:ext cx="11546879" cy="369332"/>
          </a:xfrm>
          <a:prstGeom prst="rect">
            <a:avLst/>
          </a:prstGeom>
        </p:spPr>
        <p:txBody>
          <a:bodyPr wrap="none">
            <a:spAutoFit/>
          </a:bodyPr>
          <a:lstStyle/>
          <a:p>
            <a:r>
              <a:rPr lang="en-US" dirty="0"/>
              <a:t>WHAT IS THE LAW FOR PROPERTY TRANSFERS AND RECORDING CERTIFIED COPIES OF DEATH CERTIFICATES?</a:t>
            </a:r>
          </a:p>
        </p:txBody>
      </p:sp>
    </p:spTree>
    <p:extLst>
      <p:ext uri="{BB962C8B-B14F-4D97-AF65-F5344CB8AC3E}">
        <p14:creationId xmlns:p14="http://schemas.microsoft.com/office/powerpoint/2010/main" val="275450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646331"/>
          </a:xfrm>
          <a:prstGeom prst="rect">
            <a:avLst/>
          </a:prstGeom>
          <a:noFill/>
        </p:spPr>
        <p:txBody>
          <a:bodyPr wrap="square" rtlCol="0">
            <a:spAutoFit/>
          </a:bodyPr>
          <a:lstStyle/>
          <a:p>
            <a:pPr algn="ctr"/>
            <a:r>
              <a:rPr lang="en-US" sz="3600" b="1" dirty="0">
                <a:solidFill>
                  <a:srgbClr val="002060"/>
                </a:solidFill>
              </a:rPr>
              <a:t>DEATH CERTIFICATE</a:t>
            </a:r>
          </a:p>
        </p:txBody>
      </p:sp>
      <p:sp>
        <p:nvSpPr>
          <p:cNvPr id="4" name="Rectangle 3"/>
          <p:cNvSpPr/>
          <p:nvPr/>
        </p:nvSpPr>
        <p:spPr>
          <a:xfrm>
            <a:off x="111647" y="823197"/>
            <a:ext cx="4510274" cy="369332"/>
          </a:xfrm>
          <a:prstGeom prst="rect">
            <a:avLst/>
          </a:prstGeom>
        </p:spPr>
        <p:txBody>
          <a:bodyPr wrap="none">
            <a:spAutoFit/>
          </a:bodyPr>
          <a:lstStyle/>
          <a:p>
            <a:r>
              <a:rPr lang="en-US" dirty="0"/>
              <a:t>IS AN AFFIDAVIT A PLAUSIBLE SOLUTION?</a:t>
            </a:r>
          </a:p>
        </p:txBody>
      </p:sp>
      <p:pic>
        <p:nvPicPr>
          <p:cNvPr id="2" name="Picture 1"/>
          <p:cNvPicPr>
            <a:picLocks noChangeAspect="1"/>
          </p:cNvPicPr>
          <p:nvPr/>
        </p:nvPicPr>
        <p:blipFill rotWithShape="1">
          <a:blip r:embed="rId2"/>
          <a:srcRect l="30242" t="14677" r="28878" b="9328"/>
          <a:stretch/>
        </p:blipFill>
        <p:spPr>
          <a:xfrm>
            <a:off x="1047300" y="1369395"/>
            <a:ext cx="4663440" cy="5212080"/>
          </a:xfrm>
          <a:prstGeom prst="rect">
            <a:avLst/>
          </a:prstGeom>
        </p:spPr>
      </p:pic>
      <p:sp>
        <p:nvSpPr>
          <p:cNvPr id="5" name="TextBox 4"/>
          <p:cNvSpPr txBox="1"/>
          <p:nvPr/>
        </p:nvSpPr>
        <p:spPr>
          <a:xfrm>
            <a:off x="6004699" y="2047752"/>
            <a:ext cx="6056237" cy="3416320"/>
          </a:xfrm>
          <a:prstGeom prst="rect">
            <a:avLst/>
          </a:prstGeom>
          <a:noFill/>
        </p:spPr>
        <p:txBody>
          <a:bodyPr wrap="square" rtlCol="0">
            <a:spAutoFit/>
          </a:bodyPr>
          <a:lstStyle/>
          <a:p>
            <a:pPr marL="285750" indent="-285750">
              <a:buFont typeface="Arial" panose="020B0604020202020204" pitchFamily="34" charset="0"/>
              <a:buChar char="•"/>
            </a:pPr>
            <a:r>
              <a:rPr lang="en-US" dirty="0"/>
              <a:t>Utilized in Cassia County</a:t>
            </a:r>
          </a:p>
          <a:p>
            <a:r>
              <a:rPr lang="en-US" dirty="0"/>
              <a:t/>
            </a:r>
            <a:br>
              <a:rPr lang="en-US" dirty="0"/>
            </a:br>
            <a:endParaRPr lang="en-US" dirty="0"/>
          </a:p>
          <a:p>
            <a:pPr marL="285750" indent="-285750">
              <a:buFont typeface="Arial" panose="020B0604020202020204" pitchFamily="34" charset="0"/>
              <a:buChar char="•"/>
            </a:pPr>
            <a:r>
              <a:rPr lang="en-US" dirty="0"/>
              <a:t>Contains all the information necessary to locate record</a:t>
            </a:r>
          </a:p>
          <a:p>
            <a:r>
              <a:rPr lang="en-US" dirty="0"/>
              <a:t/>
            </a:r>
            <a:br>
              <a:rPr lang="en-US" dirty="0"/>
            </a:br>
            <a:endParaRPr lang="en-US" dirty="0"/>
          </a:p>
          <a:p>
            <a:pPr marL="285750" indent="-285750">
              <a:buFont typeface="Arial" panose="020B0604020202020204" pitchFamily="34" charset="0"/>
              <a:buChar char="•"/>
            </a:pPr>
            <a:r>
              <a:rPr lang="en-US" dirty="0"/>
              <a:t>Doesn’t violate confidentiality and disclosure requirements</a:t>
            </a:r>
            <a:br>
              <a:rPr lang="en-US" dirty="0"/>
            </a:br>
            <a:r>
              <a:rPr lang="en-US" dirty="0"/>
              <a:t>of Death Certificate</a:t>
            </a:r>
          </a:p>
          <a:p>
            <a:r>
              <a:rPr lang="en-US" dirty="0"/>
              <a:t/>
            </a:r>
            <a:br>
              <a:rPr lang="en-US" dirty="0"/>
            </a:br>
            <a:endParaRPr lang="en-US" dirty="0"/>
          </a:p>
          <a:p>
            <a:pPr marL="285750" indent="-285750">
              <a:buFont typeface="Arial" panose="020B0604020202020204" pitchFamily="34" charset="0"/>
              <a:buChar char="•"/>
            </a:pPr>
            <a:r>
              <a:rPr lang="en-US" dirty="0"/>
              <a:t>Does not provide Cause and Manner of Death information (i.e. No </a:t>
            </a:r>
            <a:r>
              <a:rPr lang="en-US" dirty="0" err="1"/>
              <a:t>HIPPA</a:t>
            </a:r>
            <a:r>
              <a:rPr lang="en-US" dirty="0"/>
              <a:t> implications)</a:t>
            </a:r>
          </a:p>
        </p:txBody>
      </p:sp>
    </p:spTree>
    <p:extLst>
      <p:ext uri="{BB962C8B-B14F-4D97-AF65-F5344CB8AC3E}">
        <p14:creationId xmlns:p14="http://schemas.microsoft.com/office/powerpoint/2010/main" val="284465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3152"/>
            <a:ext cx="12192000" cy="646331"/>
          </a:xfrm>
          <a:prstGeom prst="rect">
            <a:avLst/>
          </a:prstGeom>
          <a:noFill/>
        </p:spPr>
        <p:txBody>
          <a:bodyPr wrap="square" rtlCol="0">
            <a:spAutoFit/>
          </a:bodyPr>
          <a:lstStyle/>
          <a:p>
            <a:pPr algn="ctr"/>
            <a:r>
              <a:rPr lang="en-US" sz="3600" b="1" dirty="0">
                <a:solidFill>
                  <a:srgbClr val="002060"/>
                </a:solidFill>
              </a:rPr>
              <a:t>DEATH CERTIFICATE</a:t>
            </a:r>
          </a:p>
        </p:txBody>
      </p:sp>
      <p:pic>
        <p:nvPicPr>
          <p:cNvPr id="4" name="Picture 3"/>
          <p:cNvPicPr>
            <a:picLocks noChangeAspect="1"/>
          </p:cNvPicPr>
          <p:nvPr/>
        </p:nvPicPr>
        <p:blipFill rotWithShape="1">
          <a:blip r:embed="rId2"/>
          <a:srcRect l="27777" t="9334" r="28941" b="6664"/>
          <a:stretch/>
        </p:blipFill>
        <p:spPr>
          <a:xfrm>
            <a:off x="715549" y="1268538"/>
            <a:ext cx="4612494" cy="5381243"/>
          </a:xfrm>
          <a:prstGeom prst="rect">
            <a:avLst/>
          </a:prstGeom>
        </p:spPr>
      </p:pic>
      <p:sp>
        <p:nvSpPr>
          <p:cNvPr id="5" name="TextBox 4"/>
          <p:cNvSpPr txBox="1"/>
          <p:nvPr/>
        </p:nvSpPr>
        <p:spPr>
          <a:xfrm>
            <a:off x="5438212" y="1927834"/>
            <a:ext cx="6659741" cy="4801314"/>
          </a:xfrm>
          <a:prstGeom prst="rect">
            <a:avLst/>
          </a:prstGeom>
          <a:noFill/>
        </p:spPr>
        <p:txBody>
          <a:bodyPr wrap="square" rtlCol="0">
            <a:spAutoFit/>
          </a:bodyPr>
          <a:lstStyle/>
          <a:p>
            <a:pPr marL="285750" indent="-285750">
              <a:buFont typeface="Arial" panose="020B0604020202020204" pitchFamily="34" charset="0"/>
              <a:buChar char="•"/>
            </a:pPr>
            <a:r>
              <a:rPr lang="en-US" dirty="0"/>
              <a:t>Recent legislation passed in the State of Oregon requires “short form” for property transfers</a:t>
            </a:r>
          </a:p>
          <a:p>
            <a:r>
              <a:rPr lang="en-US" dirty="0"/>
              <a:t/>
            </a:r>
            <a:br>
              <a:rPr lang="en-US" dirty="0"/>
            </a:br>
            <a:endParaRPr lang="en-US" dirty="0"/>
          </a:p>
          <a:p>
            <a:pPr marL="285750" indent="-285750">
              <a:buFont typeface="Arial" panose="020B0604020202020204" pitchFamily="34" charset="0"/>
              <a:buChar char="•"/>
            </a:pPr>
            <a:r>
              <a:rPr lang="en-US" dirty="0"/>
              <a:t>“Short Form” still contains Personally Identifiable Information (SSN, Parent’s Information)  </a:t>
            </a:r>
          </a:p>
          <a:p>
            <a:r>
              <a:rPr lang="en-US" dirty="0"/>
              <a:t/>
            </a:r>
            <a:br>
              <a:rPr lang="en-US" dirty="0"/>
            </a:br>
            <a:endParaRPr lang="en-US" dirty="0"/>
          </a:p>
          <a:p>
            <a:pPr marL="285750" indent="-285750">
              <a:buFont typeface="Arial" panose="020B0604020202020204" pitchFamily="34" charset="0"/>
              <a:buChar char="•"/>
            </a:pPr>
            <a:r>
              <a:rPr lang="en-US" dirty="0"/>
              <a:t>Not all State’s have a “short form”</a:t>
            </a:r>
            <a:br>
              <a:rPr lang="en-US" dirty="0"/>
            </a:br>
            <a:r>
              <a:rPr lang="en-US" dirty="0"/>
              <a:t/>
            </a:r>
            <a:br>
              <a:rPr lang="en-US" dirty="0"/>
            </a:br>
            <a:endParaRPr lang="en-US" dirty="0"/>
          </a:p>
          <a:p>
            <a:pPr marL="285750" indent="-285750">
              <a:buFont typeface="Arial" panose="020B0604020202020204" pitchFamily="34" charset="0"/>
              <a:buChar char="•"/>
            </a:pPr>
            <a:r>
              <a:rPr lang="en-US" dirty="0"/>
              <a:t>Challenge for Funeral Homes to explain the various types of death certificates and their purpose to the family</a:t>
            </a:r>
          </a:p>
          <a:p>
            <a:pPr marL="285750" indent="-285750">
              <a:buFont typeface="Arial" panose="020B0604020202020204" pitchFamily="34" charset="0"/>
              <a:buChar char="•"/>
            </a:pPr>
            <a:endParaRPr lang="en-US" dirty="0"/>
          </a:p>
          <a:p>
            <a:endParaRPr lang="en-US" dirty="0"/>
          </a:p>
          <a:p>
            <a:endParaRPr lang="en-US" dirty="0"/>
          </a:p>
          <a:p>
            <a:pPr marL="285750" indent="-285750">
              <a:buFont typeface="Arial" panose="020B0604020202020204" pitchFamily="34" charset="0"/>
              <a:buChar char="•"/>
            </a:pPr>
            <a:endParaRPr lang="en-US" dirty="0"/>
          </a:p>
        </p:txBody>
      </p:sp>
      <p:sp>
        <p:nvSpPr>
          <p:cNvPr id="6" name="Rectangle 5"/>
          <p:cNvSpPr/>
          <p:nvPr/>
        </p:nvSpPr>
        <p:spPr>
          <a:xfrm>
            <a:off x="119151" y="727639"/>
            <a:ext cx="4297523" cy="369332"/>
          </a:xfrm>
          <a:prstGeom prst="rect">
            <a:avLst/>
          </a:prstGeom>
        </p:spPr>
        <p:txBody>
          <a:bodyPr wrap="none">
            <a:spAutoFit/>
          </a:bodyPr>
          <a:lstStyle/>
          <a:p>
            <a:r>
              <a:rPr lang="en-US" dirty="0"/>
              <a:t>DOES THE LAW NEED TO BE AMENDED?</a:t>
            </a:r>
          </a:p>
        </p:txBody>
      </p:sp>
    </p:spTree>
    <p:extLst>
      <p:ext uri="{BB962C8B-B14F-4D97-AF65-F5344CB8AC3E}">
        <p14:creationId xmlns:p14="http://schemas.microsoft.com/office/powerpoint/2010/main" val="907432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3005" t="15064" r="21684" b="6266"/>
          <a:stretch/>
        </p:blipFill>
        <p:spPr>
          <a:xfrm>
            <a:off x="0" y="990553"/>
            <a:ext cx="5614262" cy="4800600"/>
          </a:xfrm>
          <a:prstGeom prst="rect">
            <a:avLst/>
          </a:prstGeom>
        </p:spPr>
      </p:pic>
      <p:sp>
        <p:nvSpPr>
          <p:cNvPr id="6" name="TextBox 5"/>
          <p:cNvSpPr txBox="1"/>
          <p:nvPr/>
        </p:nvSpPr>
        <p:spPr>
          <a:xfrm>
            <a:off x="0" y="164592"/>
            <a:ext cx="12192000" cy="461665"/>
          </a:xfrm>
          <a:prstGeom prst="rect">
            <a:avLst/>
          </a:prstGeom>
          <a:noFill/>
        </p:spPr>
        <p:txBody>
          <a:bodyPr wrap="square" rtlCol="0">
            <a:spAutoFit/>
          </a:bodyPr>
          <a:lstStyle/>
          <a:p>
            <a:pPr algn="ctr"/>
            <a:r>
              <a:rPr lang="en-US" sz="2400" b="1" dirty="0">
                <a:solidFill>
                  <a:srgbClr val="002060"/>
                </a:solidFill>
              </a:rPr>
              <a:t>MARRIAGE CERTIFICATE</a:t>
            </a:r>
          </a:p>
        </p:txBody>
      </p:sp>
      <p:sp>
        <p:nvSpPr>
          <p:cNvPr id="7" name="TextBox 6"/>
          <p:cNvSpPr txBox="1"/>
          <p:nvPr/>
        </p:nvSpPr>
        <p:spPr>
          <a:xfrm>
            <a:off x="5614262" y="4061224"/>
            <a:ext cx="651662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Notice from State Registrar allowed for some transition time for counties to implement changes.</a:t>
            </a:r>
          </a:p>
          <a:p>
            <a:pPr marL="285750" indent="-285750">
              <a:buFont typeface="Arial" panose="020B0604020202020204" pitchFamily="34" charset="0"/>
              <a:buChar char="•"/>
            </a:pPr>
            <a:endParaRPr lang="en-US" dirty="0"/>
          </a:p>
          <a:p>
            <a:pPr marL="742950" lvl="1" indent="-285750">
              <a:buFont typeface="Wingdings" panose="05000000000000000000" pitchFamily="2" charset="2"/>
              <a:buChar char="§"/>
            </a:pPr>
            <a:r>
              <a:rPr lang="en-US" dirty="0"/>
              <a:t>Currently there are multiple versions of the marriage certificate  in use among the 44 counties</a:t>
            </a:r>
          </a:p>
          <a:p>
            <a:pPr marL="285750" indent="-285750">
              <a:buFont typeface="Wingdings" panose="05000000000000000000" pitchFamily="2" charset="2"/>
              <a:buChar char="§"/>
            </a:pPr>
            <a:endParaRPr lang="en-US" dirty="0"/>
          </a:p>
          <a:p>
            <a:pPr marL="742950" lvl="1" indent="-285750">
              <a:buFont typeface="Wingdings" panose="05000000000000000000" pitchFamily="2" charset="2"/>
              <a:buChar char="§"/>
            </a:pPr>
            <a:r>
              <a:rPr lang="en-US" dirty="0"/>
              <a:t>Bannock County is the only adoptee of the standard form</a:t>
            </a:r>
          </a:p>
        </p:txBody>
      </p:sp>
      <p:sp>
        <p:nvSpPr>
          <p:cNvPr id="2" name="Rectangle 1"/>
          <p:cNvSpPr/>
          <p:nvPr/>
        </p:nvSpPr>
        <p:spPr>
          <a:xfrm>
            <a:off x="5614262" y="790849"/>
            <a:ext cx="6096000" cy="646331"/>
          </a:xfrm>
          <a:prstGeom prst="rect">
            <a:avLst/>
          </a:prstGeom>
        </p:spPr>
        <p:txBody>
          <a:bodyPr>
            <a:spAutoFit/>
          </a:bodyPr>
          <a:lstStyle/>
          <a:p>
            <a:pPr marL="285750" indent="-285750">
              <a:buFont typeface="Arial" panose="020B0604020202020204" pitchFamily="34" charset="0"/>
              <a:buChar char="•"/>
            </a:pPr>
            <a:r>
              <a:rPr lang="en-US" dirty="0" err="1"/>
              <a:t>I.C</a:t>
            </a:r>
            <a:r>
              <a:rPr lang="en-US" dirty="0"/>
              <a:t>. § 39-262 specifies that the Board of Health and Welfare will prescribe the form of the Marriage Certificate.</a:t>
            </a:r>
          </a:p>
        </p:txBody>
      </p:sp>
      <p:sp>
        <p:nvSpPr>
          <p:cNvPr id="3" name="Rectangle 2"/>
          <p:cNvSpPr/>
          <p:nvPr/>
        </p:nvSpPr>
        <p:spPr>
          <a:xfrm>
            <a:off x="5614262" y="1636884"/>
            <a:ext cx="6516624" cy="2031325"/>
          </a:xfrm>
          <a:prstGeom prst="rect">
            <a:avLst/>
          </a:prstGeom>
        </p:spPr>
        <p:txBody>
          <a:bodyPr wrap="square">
            <a:spAutoFit/>
          </a:bodyPr>
          <a:lstStyle/>
          <a:p>
            <a:pPr marL="285750" indent="-285750">
              <a:buFont typeface="Arial" panose="020B0604020202020204" pitchFamily="34" charset="0"/>
              <a:buChar char="•"/>
            </a:pPr>
            <a:r>
              <a:rPr lang="en-US" dirty="0"/>
              <a:t>Standard certificate form was adopted on 10/21/2014</a:t>
            </a:r>
          </a:p>
          <a:p>
            <a:pPr marL="285750" indent="-285750">
              <a:buFont typeface="Arial" panose="020B0604020202020204" pitchFamily="34" charset="0"/>
              <a:buChar char="•"/>
            </a:pPr>
            <a:endParaRPr lang="en-US" dirty="0"/>
          </a:p>
          <a:p>
            <a:pPr marL="742950" lvl="1" indent="-285750">
              <a:buFont typeface="Wingdings" panose="05000000000000000000" pitchFamily="2" charset="2"/>
              <a:buChar char="§"/>
            </a:pPr>
            <a:r>
              <a:rPr lang="en-US" dirty="0"/>
              <a:t>Parties select their own titles from Bride/Groom/Partner</a:t>
            </a:r>
          </a:p>
          <a:p>
            <a:pPr marL="285750" indent="-285750">
              <a:buFont typeface="Wingdings" panose="05000000000000000000" pitchFamily="2" charset="2"/>
              <a:buChar char="§"/>
            </a:pPr>
            <a:endParaRPr lang="en-US" dirty="0"/>
          </a:p>
          <a:p>
            <a:pPr marL="742950" lvl="1" indent="-285750">
              <a:buFont typeface="Wingdings" panose="05000000000000000000" pitchFamily="2" charset="2"/>
              <a:buChar char="§"/>
            </a:pPr>
            <a:r>
              <a:rPr lang="en-US" dirty="0"/>
              <a:t>Collects the person’s sex</a:t>
            </a:r>
          </a:p>
          <a:p>
            <a:pPr marL="285750" indent="-285750">
              <a:buFont typeface="Wingdings" panose="05000000000000000000" pitchFamily="2" charset="2"/>
              <a:buChar char="§"/>
            </a:pPr>
            <a:endParaRPr lang="en-US" dirty="0"/>
          </a:p>
          <a:p>
            <a:pPr marL="742950" lvl="1" indent="-285750">
              <a:buFont typeface="Wingdings" panose="05000000000000000000" pitchFamily="2" charset="2"/>
              <a:buChar char="§"/>
            </a:pPr>
            <a:r>
              <a:rPr lang="en-US" dirty="0"/>
              <a:t>Adds Maiden name to both parties of the marriage </a:t>
            </a:r>
          </a:p>
        </p:txBody>
      </p:sp>
    </p:spTree>
    <p:extLst>
      <p:ext uri="{BB962C8B-B14F-4D97-AF65-F5344CB8AC3E}">
        <p14:creationId xmlns:p14="http://schemas.microsoft.com/office/powerpoint/2010/main" val="1732956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64592"/>
            <a:ext cx="12192000" cy="461665"/>
          </a:xfrm>
          <a:prstGeom prst="rect">
            <a:avLst/>
          </a:prstGeom>
          <a:noFill/>
        </p:spPr>
        <p:txBody>
          <a:bodyPr wrap="square" rtlCol="0">
            <a:spAutoFit/>
          </a:bodyPr>
          <a:lstStyle/>
          <a:p>
            <a:pPr algn="ctr"/>
            <a:r>
              <a:rPr lang="en-US" sz="2400" b="1" dirty="0">
                <a:solidFill>
                  <a:srgbClr val="002060"/>
                </a:solidFill>
              </a:rPr>
              <a:t>MARRIAGE CERTIFICATE</a:t>
            </a:r>
          </a:p>
        </p:txBody>
      </p:sp>
      <p:sp>
        <p:nvSpPr>
          <p:cNvPr id="7" name="TextBox 6"/>
          <p:cNvSpPr txBox="1"/>
          <p:nvPr/>
        </p:nvSpPr>
        <p:spPr>
          <a:xfrm>
            <a:off x="228446" y="660208"/>
            <a:ext cx="11869066" cy="923330"/>
          </a:xfrm>
          <a:prstGeom prst="rect">
            <a:avLst/>
          </a:prstGeom>
          <a:noFill/>
        </p:spPr>
        <p:txBody>
          <a:bodyPr wrap="square" rtlCol="0">
            <a:spAutoFit/>
          </a:bodyPr>
          <a:lstStyle/>
          <a:p>
            <a:r>
              <a:rPr lang="en-US" dirty="0"/>
              <a:t>Common Problems to watch for: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Officiant doesn’t possess authority under </a:t>
            </a:r>
            <a:r>
              <a:rPr lang="en-US" dirty="0" err="1"/>
              <a:t>I.C</a:t>
            </a:r>
            <a:r>
              <a:rPr lang="en-US" dirty="0"/>
              <a:t>. § 39-262 to solemnize marriage  </a:t>
            </a:r>
          </a:p>
        </p:txBody>
      </p:sp>
      <p:pic>
        <p:nvPicPr>
          <p:cNvPr id="9" name="Picture 8"/>
          <p:cNvPicPr>
            <a:picLocks noChangeAspect="1"/>
          </p:cNvPicPr>
          <p:nvPr/>
        </p:nvPicPr>
        <p:blipFill rotWithShape="1">
          <a:blip r:embed="rId2"/>
          <a:srcRect t="49758" r="3841" b="29973"/>
          <a:stretch/>
        </p:blipFill>
        <p:spPr>
          <a:xfrm>
            <a:off x="1023394" y="1725682"/>
            <a:ext cx="7640932" cy="2162528"/>
          </a:xfrm>
          <a:prstGeom prst="rect">
            <a:avLst/>
          </a:prstGeom>
        </p:spPr>
      </p:pic>
      <p:sp>
        <p:nvSpPr>
          <p:cNvPr id="11" name="Rectangle 10"/>
          <p:cNvSpPr/>
          <p:nvPr/>
        </p:nvSpPr>
        <p:spPr>
          <a:xfrm>
            <a:off x="228446" y="4139185"/>
            <a:ext cx="11945881" cy="2308324"/>
          </a:xfrm>
          <a:prstGeom prst="rect">
            <a:avLst/>
          </a:prstGeom>
        </p:spPr>
        <p:txBody>
          <a:bodyPr wrap="square">
            <a:spAutoFit/>
          </a:bodyPr>
          <a:lstStyle/>
          <a:p>
            <a:r>
              <a:rPr lang="en-US" dirty="0"/>
              <a:t>32-303.  </a:t>
            </a:r>
            <a:r>
              <a:rPr lang="en-US" cap="all" dirty="0"/>
              <a:t>By whom solemnized. </a:t>
            </a:r>
            <a:r>
              <a:rPr lang="en-US" dirty="0"/>
              <a:t>Marriage may be solemnized by any of the following Idaho officials: a current or retired justice of the supreme court, a current or retired court of appeals judge, a current or retired district judge, the current or a former governor, the current lieutenant governor, a current or retired magistrate of the district court, a current mayor or by any of the following: a current federal judge, a current tribal judge of an Idaho Indian tribe or other tribal official approved by an official act of an Idaho Indian tribe or priest or minister of the gospel of any denomination. To be a retired justice of the supreme court, court of appeals judge, district judge or magistrate judge of the district court, for the purpose of solemnizing marriages, a person shall have served in one (1) of those offices and shall be receiving a retirement benefit from either the judges retirement system or the public employee retirement system for service in the Idaho judiciary.</a:t>
            </a:r>
          </a:p>
        </p:txBody>
      </p:sp>
      <p:sp>
        <p:nvSpPr>
          <p:cNvPr id="12" name="Oval 11"/>
          <p:cNvSpPr/>
          <p:nvPr/>
        </p:nvSpPr>
        <p:spPr>
          <a:xfrm>
            <a:off x="5568696" y="1725682"/>
            <a:ext cx="2048256" cy="624326"/>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258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4592"/>
            <a:ext cx="12192000" cy="461665"/>
          </a:xfrm>
          <a:prstGeom prst="rect">
            <a:avLst/>
          </a:prstGeom>
          <a:noFill/>
        </p:spPr>
        <p:txBody>
          <a:bodyPr wrap="square" rtlCol="0">
            <a:spAutoFit/>
          </a:bodyPr>
          <a:lstStyle/>
          <a:p>
            <a:pPr algn="ctr"/>
            <a:r>
              <a:rPr lang="en-US" sz="2400" b="1" dirty="0">
                <a:solidFill>
                  <a:srgbClr val="002060"/>
                </a:solidFill>
              </a:rPr>
              <a:t>MARRIAGE CERTIFICATE</a:t>
            </a:r>
          </a:p>
        </p:txBody>
      </p:sp>
      <p:sp>
        <p:nvSpPr>
          <p:cNvPr id="4" name="TextBox 3"/>
          <p:cNvSpPr txBox="1"/>
          <p:nvPr/>
        </p:nvSpPr>
        <p:spPr>
          <a:xfrm>
            <a:off x="228446" y="660208"/>
            <a:ext cx="11869066" cy="923330"/>
          </a:xfrm>
          <a:prstGeom prst="rect">
            <a:avLst/>
          </a:prstGeom>
          <a:noFill/>
        </p:spPr>
        <p:txBody>
          <a:bodyPr wrap="square" rtlCol="0">
            <a:spAutoFit/>
          </a:bodyPr>
          <a:lstStyle/>
          <a:p>
            <a:r>
              <a:rPr lang="en-US" dirty="0"/>
              <a:t>Common Problems to watch for: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Marriage occurred prior to the issuance of the marriage license</a:t>
            </a:r>
          </a:p>
        </p:txBody>
      </p:sp>
      <p:pic>
        <p:nvPicPr>
          <p:cNvPr id="5" name="Picture 4"/>
          <p:cNvPicPr>
            <a:picLocks noChangeAspect="1"/>
          </p:cNvPicPr>
          <p:nvPr/>
        </p:nvPicPr>
        <p:blipFill rotWithShape="1">
          <a:blip r:embed="rId2"/>
          <a:srcRect l="22985" t="20292" r="21706" b="34371"/>
          <a:stretch/>
        </p:blipFill>
        <p:spPr>
          <a:xfrm>
            <a:off x="1420075" y="1715741"/>
            <a:ext cx="6423935" cy="3165417"/>
          </a:xfrm>
          <a:prstGeom prst="rect">
            <a:avLst/>
          </a:prstGeom>
        </p:spPr>
      </p:pic>
      <p:sp>
        <p:nvSpPr>
          <p:cNvPr id="6" name="Oval 5"/>
          <p:cNvSpPr/>
          <p:nvPr/>
        </p:nvSpPr>
        <p:spPr>
          <a:xfrm>
            <a:off x="5001658" y="3298449"/>
            <a:ext cx="448166" cy="295143"/>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77089" y="2049137"/>
            <a:ext cx="473725" cy="385591"/>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1160" y="5214554"/>
            <a:ext cx="11115144" cy="646331"/>
          </a:xfrm>
          <a:prstGeom prst="rect">
            <a:avLst/>
          </a:prstGeom>
        </p:spPr>
        <p:txBody>
          <a:bodyPr wrap="square">
            <a:spAutoFit/>
          </a:bodyPr>
          <a:lstStyle/>
          <a:p>
            <a:r>
              <a:rPr lang="en-US" dirty="0"/>
              <a:t>32-302.  </a:t>
            </a:r>
            <a:r>
              <a:rPr lang="en-US" dirty="0">
                <a:latin typeface="Microsoft Sans Serif" panose="020B0604020202020204" pitchFamily="34" charset="0"/>
                <a:ea typeface="Times New Roman" panose="02020603050405020304" pitchFamily="18" charset="0"/>
                <a:cs typeface="Microsoft Sans Serif" panose="020B0604020202020204" pitchFamily="34" charset="0"/>
              </a:rPr>
              <a:t>“All persons herein authorized to solemnize marriages must first require the presentation of the marriage license.”</a:t>
            </a:r>
            <a:endParaRPr lang="en-US" dirty="0"/>
          </a:p>
        </p:txBody>
      </p:sp>
    </p:spTree>
    <p:extLst>
      <p:ext uri="{BB962C8B-B14F-4D97-AF65-F5344CB8AC3E}">
        <p14:creationId xmlns:p14="http://schemas.microsoft.com/office/powerpoint/2010/main" val="2299785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4592"/>
            <a:ext cx="12192000" cy="461665"/>
          </a:xfrm>
          <a:prstGeom prst="rect">
            <a:avLst/>
          </a:prstGeom>
          <a:noFill/>
        </p:spPr>
        <p:txBody>
          <a:bodyPr wrap="square" rtlCol="0">
            <a:spAutoFit/>
          </a:bodyPr>
          <a:lstStyle/>
          <a:p>
            <a:pPr algn="ctr"/>
            <a:r>
              <a:rPr lang="en-US" sz="2400" b="1" dirty="0">
                <a:solidFill>
                  <a:srgbClr val="002060"/>
                </a:solidFill>
              </a:rPr>
              <a:t>MARRIAGE CERTIFICATE</a:t>
            </a:r>
          </a:p>
        </p:txBody>
      </p:sp>
      <p:sp>
        <p:nvSpPr>
          <p:cNvPr id="4" name="TextBox 3"/>
          <p:cNvSpPr txBox="1"/>
          <p:nvPr/>
        </p:nvSpPr>
        <p:spPr>
          <a:xfrm>
            <a:off x="228446" y="660208"/>
            <a:ext cx="11869066" cy="923330"/>
          </a:xfrm>
          <a:prstGeom prst="rect">
            <a:avLst/>
          </a:prstGeom>
          <a:noFill/>
        </p:spPr>
        <p:txBody>
          <a:bodyPr wrap="square" rtlCol="0">
            <a:spAutoFit/>
          </a:bodyPr>
          <a:lstStyle/>
          <a:p>
            <a:r>
              <a:rPr lang="en-US" dirty="0"/>
              <a:t>Common Problems to watch for: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The parties to the marriage signed in the spot that should list the officiant’s name and title</a:t>
            </a:r>
          </a:p>
        </p:txBody>
      </p:sp>
      <p:pic>
        <p:nvPicPr>
          <p:cNvPr id="2" name="Picture 1"/>
          <p:cNvPicPr>
            <a:picLocks noChangeAspect="1"/>
          </p:cNvPicPr>
          <p:nvPr/>
        </p:nvPicPr>
        <p:blipFill rotWithShape="1">
          <a:blip r:embed="rId2"/>
          <a:srcRect l="30241" t="24991" r="28078" b="31764"/>
          <a:stretch/>
        </p:blipFill>
        <p:spPr>
          <a:xfrm>
            <a:off x="2852928" y="2148840"/>
            <a:ext cx="4754880" cy="2926080"/>
          </a:xfrm>
          <a:prstGeom prst="rect">
            <a:avLst/>
          </a:prstGeom>
        </p:spPr>
      </p:pic>
      <p:sp>
        <p:nvSpPr>
          <p:cNvPr id="5" name="Oval 4"/>
          <p:cNvSpPr/>
          <p:nvPr/>
        </p:nvSpPr>
        <p:spPr>
          <a:xfrm>
            <a:off x="3456432" y="3611880"/>
            <a:ext cx="996696" cy="640080"/>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15598" y="3611880"/>
            <a:ext cx="996696" cy="640080"/>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755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4585" y="2462296"/>
            <a:ext cx="1456874" cy="523220"/>
          </a:xfrm>
          <a:prstGeom prst="rect">
            <a:avLst/>
          </a:prstGeom>
          <a:noFill/>
        </p:spPr>
        <p:txBody>
          <a:bodyPr wrap="none" rtlCol="0">
            <a:spAutoFit/>
          </a:bodyPr>
          <a:lstStyle/>
          <a:p>
            <a:pPr algn="ctr"/>
            <a:r>
              <a:rPr lang="en-US" sz="1400" dirty="0"/>
              <a:t>STATE REGISTRAR</a:t>
            </a:r>
            <a:br>
              <a:rPr lang="en-US" sz="1400" dirty="0"/>
            </a:br>
            <a:r>
              <a:rPr lang="en-US" sz="1400" dirty="0"/>
              <a:t>James Aydelotte</a:t>
            </a:r>
          </a:p>
        </p:txBody>
      </p:sp>
      <p:sp>
        <p:nvSpPr>
          <p:cNvPr id="13" name="TextBox 12"/>
          <p:cNvSpPr txBox="1"/>
          <p:nvPr/>
        </p:nvSpPr>
        <p:spPr>
          <a:xfrm>
            <a:off x="7839518" y="4737826"/>
            <a:ext cx="1811009" cy="461665"/>
          </a:xfrm>
          <a:prstGeom prst="rect">
            <a:avLst/>
          </a:prstGeom>
          <a:noFill/>
        </p:spPr>
        <p:txBody>
          <a:bodyPr wrap="none" rtlCol="0">
            <a:spAutoFit/>
          </a:bodyPr>
          <a:lstStyle/>
          <a:p>
            <a:pPr algn="ctr"/>
            <a:r>
              <a:rPr lang="en-US" sz="1200" dirty="0"/>
              <a:t>DEPUTY STATE REGISTRAR</a:t>
            </a:r>
            <a:br>
              <a:rPr lang="en-US" sz="1200" dirty="0"/>
            </a:br>
            <a:r>
              <a:rPr lang="en-US" sz="1200" dirty="0"/>
              <a:t>Dan Irwin</a:t>
            </a:r>
          </a:p>
        </p:txBody>
      </p:sp>
      <p:sp>
        <p:nvSpPr>
          <p:cNvPr id="15" name="TextBox 14"/>
          <p:cNvSpPr txBox="1"/>
          <p:nvPr/>
        </p:nvSpPr>
        <p:spPr>
          <a:xfrm>
            <a:off x="1515003" y="4743383"/>
            <a:ext cx="1811009" cy="461665"/>
          </a:xfrm>
          <a:prstGeom prst="rect">
            <a:avLst/>
          </a:prstGeom>
          <a:noFill/>
        </p:spPr>
        <p:txBody>
          <a:bodyPr wrap="none" rtlCol="0">
            <a:spAutoFit/>
          </a:bodyPr>
          <a:lstStyle/>
          <a:p>
            <a:pPr algn="ctr"/>
            <a:r>
              <a:rPr lang="en-US" sz="1200" dirty="0"/>
              <a:t>DEPUTY STATE REGISTRAR</a:t>
            </a:r>
            <a:br>
              <a:rPr lang="en-US" sz="1200" dirty="0"/>
            </a:br>
            <a:r>
              <a:rPr lang="en-US" sz="1200" dirty="0"/>
              <a:t>Kathy Anderson</a:t>
            </a:r>
          </a:p>
        </p:txBody>
      </p:sp>
      <p:sp>
        <p:nvSpPr>
          <p:cNvPr id="16" name="TextBox 15"/>
          <p:cNvSpPr txBox="1"/>
          <p:nvPr/>
        </p:nvSpPr>
        <p:spPr>
          <a:xfrm>
            <a:off x="4834827" y="4744914"/>
            <a:ext cx="1811009" cy="461665"/>
          </a:xfrm>
          <a:prstGeom prst="rect">
            <a:avLst/>
          </a:prstGeom>
          <a:noFill/>
        </p:spPr>
        <p:txBody>
          <a:bodyPr wrap="none" rtlCol="0">
            <a:spAutoFit/>
          </a:bodyPr>
          <a:lstStyle/>
          <a:p>
            <a:pPr algn="ctr"/>
            <a:r>
              <a:rPr lang="en-US" sz="1200" dirty="0"/>
              <a:t>DEPUTY STATE REGISTRAR</a:t>
            </a:r>
            <a:br>
              <a:rPr lang="en-US" sz="1200" dirty="0"/>
            </a:br>
            <a:r>
              <a:rPr lang="en-US" sz="1200" dirty="0"/>
              <a:t>Jeremy Peterson</a:t>
            </a:r>
          </a:p>
        </p:txBody>
      </p:sp>
      <p:sp>
        <p:nvSpPr>
          <p:cNvPr id="20" name="TextBox 19"/>
          <p:cNvSpPr txBox="1"/>
          <p:nvPr/>
        </p:nvSpPr>
        <p:spPr>
          <a:xfrm>
            <a:off x="411999" y="1584067"/>
            <a:ext cx="10697961" cy="646331"/>
          </a:xfrm>
          <a:prstGeom prst="rect">
            <a:avLst/>
          </a:prstGeom>
          <a:noFill/>
        </p:spPr>
        <p:txBody>
          <a:bodyPr wrap="square" rtlCol="0">
            <a:spAutoFit/>
          </a:bodyPr>
          <a:lstStyle/>
          <a:p>
            <a:r>
              <a:rPr lang="en-US" dirty="0">
                <a:solidFill>
                  <a:srgbClr val="FFFFFF"/>
                </a:solidFill>
              </a:rPr>
              <a:t>The Bureau of Vital Records and Health Statistics is oversaw by the State Registrar.  There are 3 appointed Deputy State Registrars who assist in the completion of the duties. </a:t>
            </a:r>
          </a:p>
        </p:txBody>
      </p:sp>
      <p:pic>
        <p:nvPicPr>
          <p:cNvPr id="6146" name="Picture 2" descr="C:\Users\irwind\AppData\Local\Microsoft\Windows\Temporary Internet Files\Content.Outlook\VES5SO9A\Jeremy Peterson 200805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779" y="5345073"/>
            <a:ext cx="1975104" cy="148132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irwind\AppData\Local\Microsoft\Windows\Temporary Internet Files\Content.Outlook\VES5SO9A\Kathy Anderson 20081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955" y="5355407"/>
            <a:ext cx="1975104" cy="148132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irwind\AppData\Local\Microsoft\Windows\Temporary Internet Files\Content.Outlook\VES5SO9A\Dan Irwin          2009 04 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5349" y="5376672"/>
            <a:ext cx="1975104" cy="148132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irwind\AppData\Local\Microsoft\Windows\Temporary Internet Files\Content.Outlook\VES5SO9A\James Aydelotte 2010 10 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5471" y="2985516"/>
            <a:ext cx="1975104" cy="14813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11999" y="753788"/>
            <a:ext cx="11018013" cy="646331"/>
          </a:xfrm>
          <a:prstGeom prst="rect">
            <a:avLst/>
          </a:prstGeom>
          <a:noFill/>
        </p:spPr>
        <p:txBody>
          <a:bodyPr wrap="square" rtlCol="0">
            <a:spAutoFit/>
          </a:bodyPr>
          <a:lstStyle/>
          <a:p>
            <a:r>
              <a:rPr lang="en-US" dirty="0">
                <a:solidFill>
                  <a:srgbClr val="FFFFFF"/>
                </a:solidFill>
              </a:rPr>
              <a:t>The Bureau of Vital Records and Health Statistics is the Idaho State Agency charged with the duties of registering, storing, and providing copies of Vital Events for legal, health, and administrative purposes.</a:t>
            </a:r>
          </a:p>
        </p:txBody>
      </p:sp>
      <p:sp>
        <p:nvSpPr>
          <p:cNvPr id="19" name="TextBox 18"/>
          <p:cNvSpPr txBox="1"/>
          <p:nvPr/>
        </p:nvSpPr>
        <p:spPr>
          <a:xfrm>
            <a:off x="0" y="-13623"/>
            <a:ext cx="12192000" cy="646331"/>
          </a:xfrm>
          <a:prstGeom prst="rect">
            <a:avLst/>
          </a:prstGeom>
          <a:noFill/>
        </p:spPr>
        <p:txBody>
          <a:bodyPr wrap="square" rtlCol="0">
            <a:spAutoFit/>
          </a:bodyPr>
          <a:lstStyle/>
          <a:p>
            <a:pPr algn="ctr"/>
            <a:r>
              <a:rPr lang="en-US" sz="3600" b="1" dirty="0">
                <a:solidFill>
                  <a:srgbClr val="002060"/>
                </a:solidFill>
              </a:rPr>
              <a:t>OVERVIEW OF VITAL RECORDS</a:t>
            </a:r>
          </a:p>
        </p:txBody>
      </p:sp>
    </p:spTree>
    <p:extLst>
      <p:ext uri="{BB962C8B-B14F-4D97-AF65-F5344CB8AC3E}">
        <p14:creationId xmlns:p14="http://schemas.microsoft.com/office/powerpoint/2010/main" val="819040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4592"/>
            <a:ext cx="12192000" cy="461665"/>
          </a:xfrm>
          <a:prstGeom prst="rect">
            <a:avLst/>
          </a:prstGeom>
          <a:noFill/>
        </p:spPr>
        <p:txBody>
          <a:bodyPr wrap="square" rtlCol="0">
            <a:spAutoFit/>
          </a:bodyPr>
          <a:lstStyle/>
          <a:p>
            <a:pPr algn="ctr"/>
            <a:r>
              <a:rPr lang="en-US" sz="2400" b="1" dirty="0">
                <a:solidFill>
                  <a:srgbClr val="002060"/>
                </a:solidFill>
              </a:rPr>
              <a:t>MARRIAGE CERTIFICATE</a:t>
            </a:r>
          </a:p>
        </p:txBody>
      </p:sp>
      <p:sp>
        <p:nvSpPr>
          <p:cNvPr id="4" name="TextBox 3"/>
          <p:cNvSpPr txBox="1"/>
          <p:nvPr/>
        </p:nvSpPr>
        <p:spPr>
          <a:xfrm>
            <a:off x="228446" y="660208"/>
            <a:ext cx="11869066" cy="923330"/>
          </a:xfrm>
          <a:prstGeom prst="rect">
            <a:avLst/>
          </a:prstGeom>
          <a:noFill/>
        </p:spPr>
        <p:txBody>
          <a:bodyPr wrap="square" rtlCol="0">
            <a:spAutoFit/>
          </a:bodyPr>
          <a:lstStyle/>
          <a:p>
            <a:r>
              <a:rPr lang="en-US" dirty="0"/>
              <a:t>Common Problems to watch for: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The officiant failed to sign the Certificate</a:t>
            </a:r>
          </a:p>
        </p:txBody>
      </p:sp>
      <p:pic>
        <p:nvPicPr>
          <p:cNvPr id="2" name="Picture 1"/>
          <p:cNvPicPr>
            <a:picLocks noChangeAspect="1"/>
          </p:cNvPicPr>
          <p:nvPr/>
        </p:nvPicPr>
        <p:blipFill rotWithShape="1">
          <a:blip r:embed="rId2"/>
          <a:srcRect l="24411" t="36312" r="21880" b="33018"/>
          <a:stretch/>
        </p:blipFill>
        <p:spPr>
          <a:xfrm>
            <a:off x="1172193" y="1892698"/>
            <a:ext cx="7804923" cy="2679302"/>
          </a:xfrm>
          <a:prstGeom prst="rect">
            <a:avLst/>
          </a:prstGeom>
        </p:spPr>
      </p:pic>
      <p:sp>
        <p:nvSpPr>
          <p:cNvPr id="8" name="Oval 7"/>
          <p:cNvSpPr/>
          <p:nvPr/>
        </p:nvSpPr>
        <p:spPr>
          <a:xfrm>
            <a:off x="4892040" y="3602736"/>
            <a:ext cx="3965521" cy="396387"/>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086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4592"/>
            <a:ext cx="12192000" cy="461665"/>
          </a:xfrm>
          <a:prstGeom prst="rect">
            <a:avLst/>
          </a:prstGeom>
          <a:noFill/>
        </p:spPr>
        <p:txBody>
          <a:bodyPr wrap="square" rtlCol="0">
            <a:spAutoFit/>
          </a:bodyPr>
          <a:lstStyle/>
          <a:p>
            <a:pPr algn="ctr"/>
            <a:r>
              <a:rPr lang="en-US" sz="2400" b="1" dirty="0">
                <a:solidFill>
                  <a:srgbClr val="002060"/>
                </a:solidFill>
              </a:rPr>
              <a:t>MARRIAGE CERTIFICATE</a:t>
            </a:r>
          </a:p>
        </p:txBody>
      </p:sp>
      <p:sp>
        <p:nvSpPr>
          <p:cNvPr id="4" name="TextBox 3"/>
          <p:cNvSpPr txBox="1"/>
          <p:nvPr/>
        </p:nvSpPr>
        <p:spPr>
          <a:xfrm>
            <a:off x="228446" y="660208"/>
            <a:ext cx="11869066" cy="923330"/>
          </a:xfrm>
          <a:prstGeom prst="rect">
            <a:avLst/>
          </a:prstGeom>
          <a:noFill/>
        </p:spPr>
        <p:txBody>
          <a:bodyPr wrap="square" rtlCol="0">
            <a:spAutoFit/>
          </a:bodyPr>
          <a:lstStyle/>
          <a:p>
            <a:r>
              <a:rPr lang="en-US" dirty="0"/>
              <a:t>Common Problems to watch for: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The Recorder failed to sign the Certificate.</a:t>
            </a:r>
          </a:p>
        </p:txBody>
      </p:sp>
      <p:pic>
        <p:nvPicPr>
          <p:cNvPr id="2" name="Picture 1"/>
          <p:cNvPicPr>
            <a:picLocks noChangeAspect="1"/>
          </p:cNvPicPr>
          <p:nvPr/>
        </p:nvPicPr>
        <p:blipFill rotWithShape="1">
          <a:blip r:embed="rId2"/>
          <a:srcRect l="6984" t="17329" r="2439" b="32005"/>
          <a:stretch/>
        </p:blipFill>
        <p:spPr>
          <a:xfrm>
            <a:off x="929640" y="1992951"/>
            <a:ext cx="10332720" cy="3474720"/>
          </a:xfrm>
          <a:prstGeom prst="rect">
            <a:avLst/>
          </a:prstGeom>
        </p:spPr>
      </p:pic>
      <p:sp>
        <p:nvSpPr>
          <p:cNvPr id="5" name="Oval 4"/>
          <p:cNvSpPr/>
          <p:nvPr/>
        </p:nvSpPr>
        <p:spPr>
          <a:xfrm>
            <a:off x="3227832" y="4880472"/>
            <a:ext cx="3217035" cy="429658"/>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257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4592"/>
            <a:ext cx="12192000" cy="461665"/>
          </a:xfrm>
          <a:prstGeom prst="rect">
            <a:avLst/>
          </a:prstGeom>
          <a:noFill/>
        </p:spPr>
        <p:txBody>
          <a:bodyPr wrap="square" rtlCol="0">
            <a:spAutoFit/>
          </a:bodyPr>
          <a:lstStyle/>
          <a:p>
            <a:pPr algn="ctr"/>
            <a:r>
              <a:rPr lang="en-US" sz="2400" b="1" dirty="0">
                <a:solidFill>
                  <a:srgbClr val="002060"/>
                </a:solidFill>
              </a:rPr>
              <a:t>MARRIAGE CERTIFICATE</a:t>
            </a:r>
          </a:p>
        </p:txBody>
      </p:sp>
      <p:sp>
        <p:nvSpPr>
          <p:cNvPr id="4" name="TextBox 3"/>
          <p:cNvSpPr txBox="1"/>
          <p:nvPr/>
        </p:nvSpPr>
        <p:spPr>
          <a:xfrm>
            <a:off x="228446" y="660208"/>
            <a:ext cx="11869066" cy="923330"/>
          </a:xfrm>
          <a:prstGeom prst="rect">
            <a:avLst/>
          </a:prstGeom>
          <a:noFill/>
        </p:spPr>
        <p:txBody>
          <a:bodyPr wrap="square" rtlCol="0">
            <a:spAutoFit/>
          </a:bodyPr>
          <a:lstStyle/>
          <a:p>
            <a:r>
              <a:rPr lang="en-US" dirty="0"/>
              <a:t>Common Problems to watch for: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The wrong copy of the Certificate is Recorded.  </a:t>
            </a:r>
          </a:p>
        </p:txBody>
      </p:sp>
      <p:pic>
        <p:nvPicPr>
          <p:cNvPr id="2" name="Picture 1"/>
          <p:cNvPicPr>
            <a:picLocks noChangeAspect="1"/>
          </p:cNvPicPr>
          <p:nvPr/>
        </p:nvPicPr>
        <p:blipFill rotWithShape="1">
          <a:blip r:embed="rId2"/>
          <a:srcRect l="23811" t="54749" r="21683" b="7410"/>
          <a:stretch/>
        </p:blipFill>
        <p:spPr>
          <a:xfrm>
            <a:off x="784399" y="1866944"/>
            <a:ext cx="8910443" cy="3669006"/>
          </a:xfrm>
          <a:prstGeom prst="rect">
            <a:avLst/>
          </a:prstGeom>
        </p:spPr>
      </p:pic>
      <p:sp>
        <p:nvSpPr>
          <p:cNvPr id="5" name="Oval 4"/>
          <p:cNvSpPr/>
          <p:nvPr/>
        </p:nvSpPr>
        <p:spPr>
          <a:xfrm>
            <a:off x="517793" y="1866944"/>
            <a:ext cx="881349" cy="3057596"/>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40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215" y="1150030"/>
            <a:ext cx="7896918" cy="369332"/>
          </a:xfrm>
          <a:prstGeom prst="rect">
            <a:avLst/>
          </a:prstGeom>
          <a:noFill/>
        </p:spPr>
        <p:txBody>
          <a:bodyPr wrap="square" rtlCol="0">
            <a:spAutoFit/>
          </a:bodyPr>
          <a:lstStyle/>
          <a:p>
            <a:r>
              <a:rPr lang="en-US" dirty="0">
                <a:solidFill>
                  <a:srgbClr val="FFFFFF"/>
                </a:solidFill>
              </a:rPr>
              <a:t>To date, the Bureau has registered the following events for 2016:</a:t>
            </a:r>
          </a:p>
        </p:txBody>
      </p:sp>
      <p:sp>
        <p:nvSpPr>
          <p:cNvPr id="6" name="TextBox 5"/>
          <p:cNvSpPr txBox="1"/>
          <p:nvPr/>
        </p:nvSpPr>
        <p:spPr>
          <a:xfrm>
            <a:off x="1296335" y="1877882"/>
            <a:ext cx="2672161" cy="3539430"/>
          </a:xfrm>
          <a:prstGeom prst="rect">
            <a:avLst/>
          </a:prstGeom>
          <a:noFill/>
        </p:spPr>
        <p:txBody>
          <a:bodyPr wrap="square" rtlCol="0">
            <a:spAutoFit/>
          </a:bodyPr>
          <a:lstStyle/>
          <a:p>
            <a:r>
              <a:rPr lang="en-US" sz="3200" dirty="0">
                <a:solidFill>
                  <a:srgbClr val="FFFFFF"/>
                </a:solidFill>
              </a:rPr>
              <a:t>Live Births</a:t>
            </a:r>
          </a:p>
          <a:p>
            <a:r>
              <a:rPr lang="en-US" sz="3200" dirty="0">
                <a:solidFill>
                  <a:srgbClr val="FFFFFF"/>
                </a:solidFill>
              </a:rPr>
              <a:t/>
            </a:r>
            <a:br>
              <a:rPr lang="en-US" sz="3200" dirty="0">
                <a:solidFill>
                  <a:srgbClr val="FFFFFF"/>
                </a:solidFill>
              </a:rPr>
            </a:br>
            <a:r>
              <a:rPr lang="en-US" sz="3200" dirty="0">
                <a:solidFill>
                  <a:srgbClr val="FFFFFF"/>
                </a:solidFill>
              </a:rPr>
              <a:t>Deaths</a:t>
            </a:r>
          </a:p>
          <a:p>
            <a:endParaRPr lang="en-US" sz="3200" dirty="0">
              <a:solidFill>
                <a:srgbClr val="FFFFFF"/>
              </a:solidFill>
            </a:endParaRPr>
          </a:p>
          <a:p>
            <a:r>
              <a:rPr lang="en-US" sz="3200" dirty="0">
                <a:solidFill>
                  <a:srgbClr val="FFFFFF"/>
                </a:solidFill>
              </a:rPr>
              <a:t>Marriages</a:t>
            </a:r>
          </a:p>
          <a:p>
            <a:endParaRPr lang="en-US" sz="3200" dirty="0">
              <a:solidFill>
                <a:srgbClr val="FFFFFF"/>
              </a:solidFill>
            </a:endParaRPr>
          </a:p>
          <a:p>
            <a:r>
              <a:rPr lang="en-US" sz="3200" dirty="0">
                <a:solidFill>
                  <a:srgbClr val="FFFFFF"/>
                </a:solidFill>
              </a:rPr>
              <a:t>Divorces</a:t>
            </a:r>
          </a:p>
        </p:txBody>
      </p:sp>
      <p:sp>
        <p:nvSpPr>
          <p:cNvPr id="10" name="TextBox 9"/>
          <p:cNvSpPr txBox="1"/>
          <p:nvPr/>
        </p:nvSpPr>
        <p:spPr>
          <a:xfrm>
            <a:off x="3901440" y="1877882"/>
            <a:ext cx="1469921" cy="3539430"/>
          </a:xfrm>
          <a:prstGeom prst="rect">
            <a:avLst/>
          </a:prstGeom>
          <a:noFill/>
        </p:spPr>
        <p:txBody>
          <a:bodyPr wrap="square" rtlCol="0">
            <a:spAutoFit/>
          </a:bodyPr>
          <a:lstStyle/>
          <a:p>
            <a:r>
              <a:rPr lang="en-US" sz="3200" dirty="0">
                <a:solidFill>
                  <a:srgbClr val="FFFFFF"/>
                </a:solidFill>
              </a:rPr>
              <a:t>22,190</a:t>
            </a:r>
          </a:p>
          <a:p>
            <a:r>
              <a:rPr lang="en-US" sz="3200" dirty="0">
                <a:solidFill>
                  <a:srgbClr val="FFFFFF"/>
                </a:solidFill>
              </a:rPr>
              <a:t/>
            </a:r>
            <a:br>
              <a:rPr lang="en-US" sz="3200" dirty="0">
                <a:solidFill>
                  <a:srgbClr val="FFFFFF"/>
                </a:solidFill>
              </a:rPr>
            </a:br>
            <a:r>
              <a:rPr lang="en-US" sz="3200" dirty="0">
                <a:solidFill>
                  <a:srgbClr val="FFFFFF"/>
                </a:solidFill>
              </a:rPr>
              <a:t>13,303</a:t>
            </a:r>
          </a:p>
          <a:p>
            <a:endParaRPr lang="en-US" sz="3200" dirty="0">
              <a:solidFill>
                <a:srgbClr val="FFFFFF"/>
              </a:solidFill>
            </a:endParaRPr>
          </a:p>
          <a:p>
            <a:r>
              <a:rPr lang="en-US" sz="3200" dirty="0">
                <a:solidFill>
                  <a:srgbClr val="FFFFFF"/>
                </a:solidFill>
              </a:rPr>
              <a:t>13,603</a:t>
            </a:r>
          </a:p>
          <a:p>
            <a:endParaRPr lang="en-US" sz="3200" dirty="0">
              <a:solidFill>
                <a:srgbClr val="FFFFFF"/>
              </a:solidFill>
            </a:endParaRPr>
          </a:p>
          <a:p>
            <a:r>
              <a:rPr lang="en-US" sz="3200" dirty="0">
                <a:solidFill>
                  <a:srgbClr val="FFFFFF"/>
                </a:solidFill>
              </a:rPr>
              <a:t>  6,804</a:t>
            </a:r>
          </a:p>
        </p:txBody>
      </p:sp>
      <p:sp>
        <p:nvSpPr>
          <p:cNvPr id="15" name="TextBox 14"/>
          <p:cNvSpPr txBox="1"/>
          <p:nvPr/>
        </p:nvSpPr>
        <p:spPr>
          <a:xfrm>
            <a:off x="0" y="165253"/>
            <a:ext cx="12192000" cy="646331"/>
          </a:xfrm>
          <a:prstGeom prst="rect">
            <a:avLst/>
          </a:prstGeom>
          <a:noFill/>
        </p:spPr>
        <p:txBody>
          <a:bodyPr wrap="square" rtlCol="0">
            <a:spAutoFit/>
          </a:bodyPr>
          <a:lstStyle/>
          <a:p>
            <a:pPr algn="ctr"/>
            <a:r>
              <a:rPr lang="en-US" sz="3600" b="1" dirty="0">
                <a:solidFill>
                  <a:srgbClr val="002060"/>
                </a:solidFill>
              </a:rPr>
              <a:t>OVERVIEW OF VITAL RECORDS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215" y="1904901"/>
            <a:ext cx="4103306" cy="3512411"/>
          </a:xfrm>
          <a:prstGeom prst="rect">
            <a:avLst/>
          </a:prstGeom>
        </p:spPr>
      </p:pic>
    </p:spTree>
    <p:extLst>
      <p:ext uri="{BB962C8B-B14F-4D97-AF65-F5344CB8AC3E}">
        <p14:creationId xmlns:p14="http://schemas.microsoft.com/office/powerpoint/2010/main" val="990614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64592"/>
            <a:ext cx="12192000" cy="646331"/>
          </a:xfrm>
          <a:prstGeom prst="rect">
            <a:avLst/>
          </a:prstGeom>
          <a:noFill/>
        </p:spPr>
        <p:txBody>
          <a:bodyPr wrap="square" rtlCol="0">
            <a:spAutoFit/>
          </a:bodyPr>
          <a:lstStyle/>
          <a:p>
            <a:pPr algn="ctr"/>
            <a:r>
              <a:rPr lang="en-US" sz="3600" b="1" dirty="0">
                <a:solidFill>
                  <a:srgbClr val="002060"/>
                </a:solidFill>
              </a:rPr>
              <a:t>CONFIDENTIALITY AND DISCLOSURE</a:t>
            </a:r>
          </a:p>
        </p:txBody>
      </p:sp>
      <p:sp>
        <p:nvSpPr>
          <p:cNvPr id="2" name="Rectangle 1"/>
          <p:cNvSpPr/>
          <p:nvPr/>
        </p:nvSpPr>
        <p:spPr>
          <a:xfrm>
            <a:off x="211486" y="947534"/>
            <a:ext cx="6442701" cy="923330"/>
          </a:xfrm>
          <a:prstGeom prst="rect">
            <a:avLst/>
          </a:prstGeom>
        </p:spPr>
        <p:txBody>
          <a:bodyPr wrap="square">
            <a:spAutoFit/>
          </a:bodyPr>
          <a:lstStyle/>
          <a:p>
            <a:r>
              <a:rPr lang="en-US" dirty="0"/>
              <a:t>Vital Records are exempt from Public Records law </a:t>
            </a:r>
            <a:r>
              <a:rPr lang="en-US" dirty="0">
                <a:solidFill>
                  <a:srgbClr val="FFFFFF"/>
                </a:solidFill>
              </a:rPr>
              <a:t>IC§74-106(e)</a:t>
            </a:r>
            <a:r>
              <a:rPr lang="en-US" dirty="0"/>
              <a:t>.	</a:t>
            </a:r>
          </a:p>
          <a:p>
            <a:endParaRPr lang="en-US" dirty="0"/>
          </a:p>
        </p:txBody>
      </p:sp>
      <p:pic>
        <p:nvPicPr>
          <p:cNvPr id="4" name="Picture 3"/>
          <p:cNvPicPr>
            <a:picLocks noChangeAspect="1"/>
          </p:cNvPicPr>
          <p:nvPr/>
        </p:nvPicPr>
        <p:blipFill rotWithShape="1">
          <a:blip r:embed="rId2"/>
          <a:srcRect l="8476" t="8586" r="8160" b="4077"/>
          <a:stretch/>
        </p:blipFill>
        <p:spPr>
          <a:xfrm>
            <a:off x="2156369" y="1593865"/>
            <a:ext cx="8045251" cy="5066961"/>
          </a:xfrm>
          <a:prstGeom prst="rect">
            <a:avLst/>
          </a:prstGeom>
        </p:spPr>
      </p:pic>
    </p:spTree>
    <p:extLst>
      <p:ext uri="{BB962C8B-B14F-4D97-AF65-F5344CB8AC3E}">
        <p14:creationId xmlns:p14="http://schemas.microsoft.com/office/powerpoint/2010/main" val="104234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4249" y="1122762"/>
            <a:ext cx="10465897" cy="2246769"/>
          </a:xfrm>
          <a:prstGeom prst="rect">
            <a:avLst/>
          </a:prstGeom>
          <a:noFill/>
        </p:spPr>
        <p:txBody>
          <a:bodyPr wrap="square" rtlCol="0">
            <a:spAutoFit/>
          </a:bodyPr>
          <a:lstStyle/>
          <a:p>
            <a:r>
              <a:rPr lang="en-US" sz="2000" dirty="0"/>
              <a:t>Every record that is registered by our Bureau is subject to strict confidentiality and disclosure laws.  </a:t>
            </a:r>
          </a:p>
          <a:p>
            <a:r>
              <a:rPr lang="en-US" sz="2000" dirty="0"/>
              <a:t>	</a:t>
            </a:r>
          </a:p>
          <a:p>
            <a:endParaRPr lang="en-US" sz="2000" dirty="0"/>
          </a:p>
          <a:p>
            <a:pPr marL="742950" lvl="1" indent="-285750">
              <a:buFont typeface="Arial" panose="020B0604020202020204" pitchFamily="34" charset="0"/>
              <a:buChar char="•"/>
            </a:pPr>
            <a:r>
              <a:rPr lang="en-US" sz="2000" dirty="0"/>
              <a:t>	Certificates of Live Birth remain confidential for 100 years.  </a:t>
            </a:r>
          </a:p>
          <a:p>
            <a:pPr lvl="1"/>
            <a:r>
              <a:rPr lang="en-US" sz="2000" dirty="0"/>
              <a:t>	</a:t>
            </a:r>
            <a:br>
              <a:rPr lang="en-US" sz="2000" dirty="0"/>
            </a:br>
            <a:endParaRPr lang="en-US" sz="2000" dirty="0"/>
          </a:p>
          <a:p>
            <a:pPr marL="742950" lvl="1" indent="-285750">
              <a:buFont typeface="Arial" panose="020B0604020202020204" pitchFamily="34" charset="0"/>
              <a:buChar char="•"/>
            </a:pPr>
            <a:r>
              <a:rPr lang="en-US" sz="2000" dirty="0"/>
              <a:t>	Certificates of Death, Marriage, and Divorce remain confidential for 50 years.      </a:t>
            </a:r>
          </a:p>
        </p:txBody>
      </p:sp>
      <p:sp>
        <p:nvSpPr>
          <p:cNvPr id="15" name="TextBox 14"/>
          <p:cNvSpPr txBox="1"/>
          <p:nvPr/>
        </p:nvSpPr>
        <p:spPr>
          <a:xfrm>
            <a:off x="0" y="164592"/>
            <a:ext cx="12192000" cy="646331"/>
          </a:xfrm>
          <a:prstGeom prst="rect">
            <a:avLst/>
          </a:prstGeom>
          <a:noFill/>
        </p:spPr>
        <p:txBody>
          <a:bodyPr wrap="square" rtlCol="0">
            <a:spAutoFit/>
          </a:bodyPr>
          <a:lstStyle/>
          <a:p>
            <a:pPr algn="ctr"/>
            <a:r>
              <a:rPr lang="en-US" sz="3600" b="1" dirty="0">
                <a:solidFill>
                  <a:srgbClr val="002060"/>
                </a:solidFill>
              </a:rPr>
              <a:t>CONFIDENTIALITY AND DISCLOSURE</a:t>
            </a:r>
          </a:p>
        </p:txBody>
      </p:sp>
      <p:sp>
        <p:nvSpPr>
          <p:cNvPr id="3" name="Rectangle 2"/>
          <p:cNvSpPr/>
          <p:nvPr/>
        </p:nvSpPr>
        <p:spPr>
          <a:xfrm>
            <a:off x="254249" y="3754522"/>
            <a:ext cx="11754137" cy="707886"/>
          </a:xfrm>
          <a:prstGeom prst="rect">
            <a:avLst/>
          </a:prstGeom>
        </p:spPr>
        <p:txBody>
          <a:bodyPr wrap="square">
            <a:spAutoFit/>
          </a:bodyPr>
          <a:lstStyle/>
          <a:p>
            <a:r>
              <a:rPr lang="en-US" sz="2000" dirty="0"/>
              <a:t>Records can only be released to persons who can provide evidence of a “Direct and Tangible Interest” in the record </a:t>
            </a:r>
            <a:r>
              <a:rPr lang="en-US" sz="1200" dirty="0"/>
              <a:t>(e.g. Relative within the first degree or someone who is taking care of legal matters).</a:t>
            </a:r>
          </a:p>
        </p:txBody>
      </p:sp>
    </p:spTree>
    <p:extLst>
      <p:ext uri="{BB962C8B-B14F-4D97-AF65-F5344CB8AC3E}">
        <p14:creationId xmlns:p14="http://schemas.microsoft.com/office/powerpoint/2010/main" val="102812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54236"/>
            <a:ext cx="12192000" cy="646331"/>
          </a:xfrm>
          <a:prstGeom prst="rect">
            <a:avLst/>
          </a:prstGeom>
          <a:noFill/>
        </p:spPr>
        <p:txBody>
          <a:bodyPr wrap="square" rtlCol="0">
            <a:spAutoFit/>
          </a:bodyPr>
          <a:lstStyle/>
          <a:p>
            <a:pPr algn="ctr"/>
            <a:r>
              <a:rPr lang="en-US" sz="3600" b="1" dirty="0">
                <a:solidFill>
                  <a:srgbClr val="002060"/>
                </a:solidFill>
              </a:rPr>
              <a:t>BIRTH CERTIFICATE</a:t>
            </a:r>
          </a:p>
        </p:txBody>
      </p:sp>
      <p:pic>
        <p:nvPicPr>
          <p:cNvPr id="3" name="Picture 2"/>
          <p:cNvPicPr>
            <a:picLocks noChangeAspect="1"/>
          </p:cNvPicPr>
          <p:nvPr/>
        </p:nvPicPr>
        <p:blipFill rotWithShape="1">
          <a:blip r:embed="rId2"/>
          <a:srcRect l="31045" t="11993" r="29679" b="4002"/>
          <a:stretch/>
        </p:blipFill>
        <p:spPr>
          <a:xfrm>
            <a:off x="232125" y="919439"/>
            <a:ext cx="4480560" cy="5760720"/>
          </a:xfrm>
          <a:prstGeom prst="rect">
            <a:avLst/>
          </a:prstGeom>
        </p:spPr>
      </p:pic>
      <p:sp>
        <p:nvSpPr>
          <p:cNvPr id="4" name="Rectangle 3"/>
          <p:cNvSpPr/>
          <p:nvPr/>
        </p:nvSpPr>
        <p:spPr>
          <a:xfrm>
            <a:off x="5018623" y="983643"/>
            <a:ext cx="7030598" cy="5940088"/>
          </a:xfrm>
          <a:prstGeom prst="rect">
            <a:avLst/>
          </a:prstGeom>
        </p:spPr>
        <p:txBody>
          <a:bodyPr wrap="square">
            <a:spAutoFit/>
          </a:bodyPr>
          <a:lstStyle/>
          <a:p>
            <a:pPr marL="285750" indent="-285750">
              <a:buFont typeface="Arial" panose="020B0604020202020204" pitchFamily="34" charset="0"/>
              <a:buChar char="•"/>
            </a:pPr>
            <a:r>
              <a:rPr lang="en-US" sz="2000" dirty="0"/>
              <a:t>Legally confidential for 100 years</a:t>
            </a:r>
          </a:p>
          <a:p>
            <a:r>
              <a:rPr lang="en-US" sz="2000" dirty="0"/>
              <a:t/>
            </a:r>
            <a:br>
              <a:rPr lang="en-US" sz="2000" dirty="0"/>
            </a:br>
            <a:endParaRPr lang="en-US" sz="2000" dirty="0"/>
          </a:p>
          <a:p>
            <a:pPr marL="285750" indent="-285750">
              <a:buFont typeface="Arial" panose="020B0604020202020204" pitchFamily="34" charset="0"/>
              <a:buChar char="•"/>
            </a:pPr>
            <a:r>
              <a:rPr lang="en-US" sz="2000" dirty="0"/>
              <a:t>Contains a lot of Personally Identifiable Information (</a:t>
            </a:r>
            <a:r>
              <a:rPr lang="en-US" sz="2000" dirty="0" err="1"/>
              <a:t>PII</a:t>
            </a:r>
            <a:r>
              <a:rPr lang="en-US" sz="2000" dirty="0"/>
              <a:t>) and extremely sensitive medical information.</a:t>
            </a:r>
          </a:p>
          <a:p>
            <a:r>
              <a:rPr lang="en-US" sz="2000" dirty="0"/>
              <a:t/>
            </a:r>
            <a:br>
              <a:rPr lang="en-US" sz="2000" dirty="0"/>
            </a:br>
            <a:endParaRPr lang="en-US" sz="2000" dirty="0"/>
          </a:p>
          <a:p>
            <a:pPr marL="285750" indent="-285750">
              <a:buFont typeface="Arial" panose="020B0604020202020204" pitchFamily="34" charset="0"/>
              <a:buChar char="•"/>
            </a:pPr>
            <a:r>
              <a:rPr lang="en-US" sz="2000" dirty="0"/>
              <a:t>Filed directly with the Bureau of Vital Records </a:t>
            </a:r>
          </a:p>
          <a:p>
            <a:r>
              <a:rPr lang="en-US" sz="2000" dirty="0"/>
              <a:t/>
            </a:r>
            <a:br>
              <a:rPr lang="en-US" sz="2000" dirty="0"/>
            </a:br>
            <a:endParaRPr lang="en-US" sz="2000" dirty="0"/>
          </a:p>
          <a:p>
            <a:pPr marL="285750" indent="-285750">
              <a:buFont typeface="Arial" panose="020B0604020202020204" pitchFamily="34" charset="0"/>
              <a:buChar char="•"/>
            </a:pPr>
            <a:r>
              <a:rPr lang="en-US" sz="2000" dirty="0"/>
              <a:t>Should NOT be recorded at the County Level</a:t>
            </a:r>
          </a:p>
          <a:p>
            <a:r>
              <a:rPr lang="en-US" sz="2000" dirty="0"/>
              <a:t/>
            </a:r>
            <a:br>
              <a:rPr lang="en-US" sz="2000" dirty="0"/>
            </a:br>
            <a:endParaRPr lang="en-US" sz="2000" dirty="0"/>
          </a:p>
          <a:p>
            <a:pPr marL="285750" indent="-285750">
              <a:buFont typeface="Arial" panose="020B0604020202020204" pitchFamily="34" charset="0"/>
              <a:buChar char="•"/>
            </a:pPr>
            <a:r>
              <a:rPr lang="en-US" sz="2000" dirty="0"/>
              <a:t>Variation among States sometimes creates confusion of persons seeking to file record</a:t>
            </a:r>
          </a:p>
          <a:p>
            <a:r>
              <a:rPr lang="en-US" sz="2000" dirty="0"/>
              <a:t/>
            </a:r>
            <a:br>
              <a:rPr lang="en-US" sz="2000" dirty="0"/>
            </a:br>
            <a:endParaRPr lang="en-US" sz="2000" dirty="0"/>
          </a:p>
          <a:p>
            <a:pPr marL="285750" indent="-285750">
              <a:buFont typeface="Arial" panose="020B0604020202020204" pitchFamily="34" charset="0"/>
              <a:buChar char="•"/>
            </a:pPr>
            <a:r>
              <a:rPr lang="en-US" sz="2000" dirty="0"/>
              <a:t>Document that creates an “identity”.  </a:t>
            </a:r>
          </a:p>
          <a:p>
            <a:endParaRPr lang="en-US" sz="2000" dirty="0"/>
          </a:p>
        </p:txBody>
      </p:sp>
    </p:spTree>
    <p:extLst>
      <p:ext uri="{BB962C8B-B14F-4D97-AF65-F5344CB8AC3E}">
        <p14:creationId xmlns:p14="http://schemas.microsoft.com/office/powerpoint/2010/main" val="2102249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54236"/>
            <a:ext cx="12192000" cy="646331"/>
          </a:xfrm>
          <a:prstGeom prst="rect">
            <a:avLst/>
          </a:prstGeom>
          <a:noFill/>
        </p:spPr>
        <p:txBody>
          <a:bodyPr wrap="square" rtlCol="0">
            <a:spAutoFit/>
          </a:bodyPr>
          <a:lstStyle/>
          <a:p>
            <a:pPr algn="ctr"/>
            <a:r>
              <a:rPr lang="en-US" sz="3600" b="1" dirty="0">
                <a:solidFill>
                  <a:srgbClr val="002060"/>
                </a:solidFill>
              </a:rPr>
              <a:t>DEATH CERTIFICATE</a:t>
            </a:r>
          </a:p>
        </p:txBody>
      </p:sp>
      <p:sp>
        <p:nvSpPr>
          <p:cNvPr id="4" name="Rectangle 3"/>
          <p:cNvSpPr/>
          <p:nvPr/>
        </p:nvSpPr>
        <p:spPr>
          <a:xfrm>
            <a:off x="4835743" y="1422555"/>
            <a:ext cx="7030598" cy="3785652"/>
          </a:xfrm>
          <a:prstGeom prst="rect">
            <a:avLst/>
          </a:prstGeom>
        </p:spPr>
        <p:txBody>
          <a:bodyPr wrap="square">
            <a:spAutoFit/>
          </a:bodyPr>
          <a:lstStyle/>
          <a:p>
            <a:pPr marL="285750" indent="-285750">
              <a:buFont typeface="Arial" panose="020B0604020202020204" pitchFamily="34" charset="0"/>
              <a:buChar char="•"/>
            </a:pPr>
            <a:r>
              <a:rPr lang="en-US" sz="2000" dirty="0"/>
              <a:t>Legally confidential for 50 years</a:t>
            </a:r>
          </a:p>
          <a:p>
            <a:r>
              <a:rPr lang="en-US" sz="2000" dirty="0"/>
              <a:t/>
            </a:r>
            <a:br>
              <a:rPr lang="en-US" sz="2000" dirty="0"/>
            </a:br>
            <a:endParaRPr lang="en-US" sz="2000" dirty="0"/>
          </a:p>
          <a:p>
            <a:pPr marL="285750" indent="-285750">
              <a:buFont typeface="Arial" panose="020B0604020202020204" pitchFamily="34" charset="0"/>
              <a:buChar char="•"/>
            </a:pPr>
            <a:r>
              <a:rPr lang="en-US" sz="2000" dirty="0"/>
              <a:t>Contains a lot of Personally Identifiable Information (</a:t>
            </a:r>
            <a:r>
              <a:rPr lang="en-US" sz="2000" dirty="0" err="1"/>
              <a:t>PII</a:t>
            </a:r>
            <a:r>
              <a:rPr lang="en-US" sz="2000" dirty="0"/>
              <a:t>) and extremely sensitive medical information</a:t>
            </a:r>
          </a:p>
          <a:p>
            <a:endParaRPr lang="en-US" sz="2000" dirty="0"/>
          </a:p>
          <a:p>
            <a:endParaRPr lang="en-US" sz="2000" dirty="0"/>
          </a:p>
          <a:p>
            <a:pPr marL="285750" indent="-285750">
              <a:buFont typeface="Arial" panose="020B0604020202020204" pitchFamily="34" charset="0"/>
              <a:buChar char="•"/>
            </a:pPr>
            <a:r>
              <a:rPr lang="en-US" sz="2000" dirty="0"/>
              <a:t>Filed directly with the Bureau of Vital Records </a:t>
            </a:r>
          </a:p>
          <a:p>
            <a:r>
              <a:rPr lang="en-US" sz="2000" dirty="0"/>
              <a:t/>
            </a:r>
            <a:br>
              <a:rPr lang="en-US" sz="2000" dirty="0"/>
            </a:br>
            <a:endParaRPr lang="en-US" sz="2000" dirty="0"/>
          </a:p>
          <a:p>
            <a:pPr marL="285750" indent="-285750">
              <a:buFont typeface="Arial" panose="020B0604020202020204" pitchFamily="34" charset="0"/>
              <a:buChar char="•"/>
            </a:pPr>
            <a:r>
              <a:rPr lang="en-US" sz="2000" dirty="0"/>
              <a:t>Should NOT be recorded at the County Level***</a:t>
            </a:r>
          </a:p>
          <a:p>
            <a:endParaRPr lang="en-US" sz="2000" dirty="0"/>
          </a:p>
        </p:txBody>
      </p:sp>
      <p:pic>
        <p:nvPicPr>
          <p:cNvPr id="6" name="Picture 5"/>
          <p:cNvPicPr>
            <a:picLocks noChangeAspect="1"/>
          </p:cNvPicPr>
          <p:nvPr/>
        </p:nvPicPr>
        <p:blipFill rotWithShape="1">
          <a:blip r:embed="rId2"/>
          <a:srcRect l="35030" t="22666" r="36113" b="13330"/>
          <a:stretch/>
        </p:blipFill>
        <p:spPr>
          <a:xfrm>
            <a:off x="302142" y="983643"/>
            <a:ext cx="4158346" cy="5544461"/>
          </a:xfrm>
          <a:prstGeom prst="rect">
            <a:avLst/>
          </a:prstGeom>
        </p:spPr>
      </p:pic>
    </p:spTree>
    <p:extLst>
      <p:ext uri="{BB962C8B-B14F-4D97-AF65-F5344CB8AC3E}">
        <p14:creationId xmlns:p14="http://schemas.microsoft.com/office/powerpoint/2010/main" val="3030772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1045" t="12646" r="29679" b="684"/>
          <a:stretch/>
        </p:blipFill>
        <p:spPr>
          <a:xfrm>
            <a:off x="768757" y="1708749"/>
            <a:ext cx="3643194" cy="4832809"/>
          </a:xfrm>
          <a:prstGeom prst="rect">
            <a:avLst/>
          </a:prstGeom>
          <a:ln>
            <a:solidFill>
              <a:schemeClr val="accent1"/>
            </a:solidFill>
          </a:ln>
        </p:spPr>
      </p:pic>
      <p:sp>
        <p:nvSpPr>
          <p:cNvPr id="9" name="Rectangle 8"/>
          <p:cNvSpPr/>
          <p:nvPr/>
        </p:nvSpPr>
        <p:spPr>
          <a:xfrm>
            <a:off x="768757" y="1339417"/>
            <a:ext cx="3643194" cy="369332"/>
          </a:xfrm>
          <a:prstGeom prst="rect">
            <a:avLst/>
          </a:prstGeom>
        </p:spPr>
        <p:txBody>
          <a:bodyPr wrap="square">
            <a:spAutoFit/>
          </a:bodyPr>
          <a:lstStyle/>
          <a:p>
            <a:pPr algn="ctr"/>
            <a:r>
              <a:rPr lang="en-US" dirty="0"/>
              <a:t>STANDARD CERTIFIED COPY</a:t>
            </a:r>
          </a:p>
        </p:txBody>
      </p:sp>
      <p:sp>
        <p:nvSpPr>
          <p:cNvPr id="7" name="TextBox 6"/>
          <p:cNvSpPr txBox="1"/>
          <p:nvPr/>
        </p:nvSpPr>
        <p:spPr>
          <a:xfrm>
            <a:off x="4829824" y="2061288"/>
            <a:ext cx="7362176" cy="3970318"/>
          </a:xfrm>
          <a:prstGeom prst="rect">
            <a:avLst/>
          </a:prstGeom>
          <a:noFill/>
        </p:spPr>
        <p:txBody>
          <a:bodyPr wrap="square" rtlCol="0">
            <a:spAutoFit/>
          </a:bodyPr>
          <a:lstStyle/>
          <a:p>
            <a:pPr marL="285750" indent="-285750">
              <a:buFont typeface="Arial" panose="020B0604020202020204" pitchFamily="34" charset="0"/>
              <a:buChar char="•"/>
            </a:pPr>
            <a:r>
              <a:rPr lang="en-US" dirty="0"/>
              <a:t>Issued by the Bureau of Vital Records</a:t>
            </a:r>
          </a:p>
          <a:p>
            <a:r>
              <a:rPr lang="en-US" dirty="0"/>
              <a:t/>
            </a:r>
            <a:br>
              <a:rPr lang="en-US" dirty="0"/>
            </a:br>
            <a:endParaRPr lang="en-US" dirty="0"/>
          </a:p>
          <a:p>
            <a:pPr marL="285750" indent="-285750">
              <a:buFont typeface="Arial" panose="020B0604020202020204" pitchFamily="34" charset="0"/>
              <a:buChar char="•"/>
            </a:pPr>
            <a:r>
              <a:rPr lang="en-US" dirty="0"/>
              <a:t>Most prevalent copy that is issued</a:t>
            </a:r>
          </a:p>
          <a:p>
            <a:r>
              <a:rPr lang="en-US" dirty="0"/>
              <a:t/>
            </a:r>
            <a:br>
              <a:rPr lang="en-US" dirty="0"/>
            </a:br>
            <a:endParaRPr lang="en-US" dirty="0"/>
          </a:p>
          <a:p>
            <a:pPr marL="285750" indent="-285750">
              <a:buFont typeface="Arial" panose="020B0604020202020204" pitchFamily="34" charset="0"/>
              <a:buChar char="•"/>
            </a:pPr>
            <a:r>
              <a:rPr lang="en-US" dirty="0"/>
              <a:t>Not a complete copy of the death record</a:t>
            </a:r>
          </a:p>
          <a:p>
            <a:r>
              <a:rPr lang="en-US" dirty="0"/>
              <a:t/>
            </a:r>
            <a:br>
              <a:rPr lang="en-US" dirty="0"/>
            </a:br>
            <a:endParaRPr lang="en-US" dirty="0"/>
          </a:p>
          <a:p>
            <a:pPr marL="285750" indent="-285750">
              <a:buFont typeface="Arial" panose="020B0604020202020204" pitchFamily="34" charset="0"/>
              <a:buChar char="•"/>
            </a:pPr>
            <a:r>
              <a:rPr lang="en-US" dirty="0"/>
              <a:t>Provides Cause and Manner of Death information</a:t>
            </a:r>
          </a:p>
          <a:p>
            <a:r>
              <a:rPr lang="en-US" dirty="0"/>
              <a:t/>
            </a:r>
            <a:br>
              <a:rPr lang="en-US" dirty="0"/>
            </a:br>
            <a:endParaRPr lang="en-US" dirty="0"/>
          </a:p>
          <a:p>
            <a:pPr marL="285750" indent="-285750">
              <a:buFont typeface="Arial" panose="020B0604020202020204" pitchFamily="34" charset="0"/>
              <a:buChar char="•"/>
            </a:pPr>
            <a:r>
              <a:rPr lang="en-US" dirty="0"/>
              <a:t>Contains all the required information for survivors to collect benefits </a:t>
            </a:r>
            <a:br>
              <a:rPr lang="en-US" dirty="0"/>
            </a:br>
            <a:r>
              <a:rPr lang="en-US" dirty="0"/>
              <a:t>(Life Insurance,  VA Benefits, etc.) </a:t>
            </a:r>
          </a:p>
        </p:txBody>
      </p:sp>
      <p:sp>
        <p:nvSpPr>
          <p:cNvPr id="10" name="TextBox 9"/>
          <p:cNvSpPr txBox="1"/>
          <p:nvPr/>
        </p:nvSpPr>
        <p:spPr>
          <a:xfrm>
            <a:off x="0" y="0"/>
            <a:ext cx="12192000" cy="646331"/>
          </a:xfrm>
          <a:prstGeom prst="rect">
            <a:avLst/>
          </a:prstGeom>
          <a:noFill/>
        </p:spPr>
        <p:txBody>
          <a:bodyPr wrap="square" rtlCol="0">
            <a:spAutoFit/>
          </a:bodyPr>
          <a:lstStyle/>
          <a:p>
            <a:pPr algn="ctr"/>
            <a:r>
              <a:rPr lang="en-US" sz="3600" b="1" dirty="0">
                <a:solidFill>
                  <a:srgbClr val="002060"/>
                </a:solidFill>
              </a:rPr>
              <a:t>DEATH CERTIFICATE</a:t>
            </a:r>
          </a:p>
        </p:txBody>
      </p:sp>
      <p:sp>
        <p:nvSpPr>
          <p:cNvPr id="11" name="Rectangle 10"/>
          <p:cNvSpPr/>
          <p:nvPr/>
        </p:nvSpPr>
        <p:spPr>
          <a:xfrm>
            <a:off x="108134" y="634559"/>
            <a:ext cx="2728439" cy="369332"/>
          </a:xfrm>
          <a:prstGeom prst="rect">
            <a:avLst/>
          </a:prstGeom>
        </p:spPr>
        <p:txBody>
          <a:bodyPr wrap="none">
            <a:spAutoFit/>
          </a:bodyPr>
          <a:lstStyle/>
          <a:p>
            <a:r>
              <a:rPr lang="en-US" dirty="0"/>
              <a:t>5 Types of Certified Copies</a:t>
            </a:r>
          </a:p>
        </p:txBody>
      </p:sp>
    </p:spTree>
    <p:extLst>
      <p:ext uri="{BB962C8B-B14F-4D97-AF65-F5344CB8AC3E}">
        <p14:creationId xmlns:p14="http://schemas.microsoft.com/office/powerpoint/2010/main" val="150688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69873"/>
            <a:ext cx="4599961" cy="369332"/>
          </a:xfrm>
          <a:prstGeom prst="rect">
            <a:avLst/>
          </a:prstGeom>
        </p:spPr>
        <p:txBody>
          <a:bodyPr wrap="square">
            <a:spAutoFit/>
          </a:bodyPr>
          <a:lstStyle/>
          <a:p>
            <a:pPr algn="ctr"/>
            <a:r>
              <a:rPr lang="en-US" dirty="0"/>
              <a:t>CERTIFIED LOCAL ISSUANCE PHOTOCOPY</a:t>
            </a:r>
          </a:p>
        </p:txBody>
      </p:sp>
      <p:pic>
        <p:nvPicPr>
          <p:cNvPr id="4" name="Picture 3"/>
          <p:cNvPicPr>
            <a:picLocks noChangeAspect="1"/>
          </p:cNvPicPr>
          <p:nvPr/>
        </p:nvPicPr>
        <p:blipFill rotWithShape="1">
          <a:blip r:embed="rId2"/>
          <a:srcRect l="35030" t="22666" r="36113" b="13330"/>
          <a:stretch/>
        </p:blipFill>
        <p:spPr>
          <a:xfrm>
            <a:off x="486039" y="1708749"/>
            <a:ext cx="3627882" cy="4837176"/>
          </a:xfrm>
          <a:prstGeom prst="rect">
            <a:avLst/>
          </a:prstGeom>
        </p:spPr>
      </p:pic>
      <p:sp>
        <p:nvSpPr>
          <p:cNvPr id="6" name="TextBox 5"/>
          <p:cNvSpPr txBox="1"/>
          <p:nvPr/>
        </p:nvSpPr>
        <p:spPr>
          <a:xfrm>
            <a:off x="4599961" y="2142178"/>
            <a:ext cx="7362176" cy="3970318"/>
          </a:xfrm>
          <a:prstGeom prst="rect">
            <a:avLst/>
          </a:prstGeom>
          <a:noFill/>
        </p:spPr>
        <p:txBody>
          <a:bodyPr wrap="square" rtlCol="0">
            <a:spAutoFit/>
          </a:bodyPr>
          <a:lstStyle/>
          <a:p>
            <a:pPr marL="285750" indent="-285750">
              <a:buFont typeface="Arial" panose="020B0604020202020204" pitchFamily="34" charset="0"/>
              <a:buChar char="•"/>
            </a:pPr>
            <a:r>
              <a:rPr lang="en-US" dirty="0"/>
              <a:t>Issued by Local Deputy State Registrars at 7 Public Health Districts</a:t>
            </a:r>
          </a:p>
          <a:p>
            <a:r>
              <a:rPr lang="en-US" dirty="0"/>
              <a:t/>
            </a:r>
            <a:br>
              <a:rPr lang="en-US" dirty="0"/>
            </a:br>
            <a:endParaRPr lang="en-US" dirty="0"/>
          </a:p>
          <a:p>
            <a:pPr marL="285750" indent="-285750">
              <a:buFont typeface="Arial" panose="020B0604020202020204" pitchFamily="34" charset="0"/>
              <a:buChar char="•"/>
            </a:pPr>
            <a:r>
              <a:rPr lang="en-US" dirty="0"/>
              <a:t>2</a:t>
            </a:r>
            <a:r>
              <a:rPr lang="en-US" baseline="30000" dirty="0"/>
              <a:t>nd</a:t>
            </a:r>
            <a:r>
              <a:rPr lang="en-US" dirty="0"/>
              <a:t> most common copy that is issued </a:t>
            </a:r>
          </a:p>
          <a:p>
            <a:r>
              <a:rPr lang="en-US" dirty="0"/>
              <a:t/>
            </a:r>
            <a:br>
              <a:rPr lang="en-US" dirty="0"/>
            </a:br>
            <a:endParaRPr lang="en-US" dirty="0"/>
          </a:p>
          <a:p>
            <a:pPr marL="285750" indent="-285750">
              <a:buFont typeface="Arial" panose="020B0604020202020204" pitchFamily="34" charset="0"/>
              <a:buChar char="•"/>
            </a:pPr>
            <a:r>
              <a:rPr lang="en-US" dirty="0"/>
              <a:t>Complete copy of the death record </a:t>
            </a:r>
          </a:p>
          <a:p>
            <a:r>
              <a:rPr lang="en-US" dirty="0"/>
              <a:t/>
            </a:r>
            <a:br>
              <a:rPr lang="en-US" dirty="0"/>
            </a:br>
            <a:endParaRPr lang="en-US" dirty="0"/>
          </a:p>
          <a:p>
            <a:pPr marL="285750" indent="-285750">
              <a:buFont typeface="Arial" panose="020B0604020202020204" pitchFamily="34" charset="0"/>
              <a:buChar char="•"/>
            </a:pPr>
            <a:r>
              <a:rPr lang="en-US" dirty="0"/>
              <a:t>Provides Cause and Manner of Death information</a:t>
            </a:r>
          </a:p>
          <a:p>
            <a:r>
              <a:rPr lang="en-US" dirty="0"/>
              <a:t/>
            </a:r>
            <a:br>
              <a:rPr lang="en-US" dirty="0"/>
            </a:br>
            <a:endParaRPr lang="en-US" dirty="0"/>
          </a:p>
          <a:p>
            <a:pPr marL="285750" indent="-285750">
              <a:buFont typeface="Arial" panose="020B0604020202020204" pitchFamily="34" charset="0"/>
              <a:buChar char="•"/>
            </a:pPr>
            <a:r>
              <a:rPr lang="en-US" dirty="0"/>
              <a:t>Contains all the required information for survivors to collect benefits </a:t>
            </a:r>
            <a:br>
              <a:rPr lang="en-US" dirty="0"/>
            </a:br>
            <a:r>
              <a:rPr lang="en-US" dirty="0"/>
              <a:t>(Life Insurance,  VA Benefits, etc.) </a:t>
            </a:r>
          </a:p>
        </p:txBody>
      </p:sp>
      <p:sp>
        <p:nvSpPr>
          <p:cNvPr id="9" name="TextBox 8"/>
          <p:cNvSpPr txBox="1"/>
          <p:nvPr/>
        </p:nvSpPr>
        <p:spPr>
          <a:xfrm>
            <a:off x="0" y="0"/>
            <a:ext cx="12192000" cy="646331"/>
          </a:xfrm>
          <a:prstGeom prst="rect">
            <a:avLst/>
          </a:prstGeom>
          <a:noFill/>
        </p:spPr>
        <p:txBody>
          <a:bodyPr wrap="square" rtlCol="0">
            <a:spAutoFit/>
          </a:bodyPr>
          <a:lstStyle/>
          <a:p>
            <a:pPr algn="ctr"/>
            <a:r>
              <a:rPr lang="en-US" sz="3600" b="1" dirty="0">
                <a:solidFill>
                  <a:srgbClr val="002060"/>
                </a:solidFill>
              </a:rPr>
              <a:t>DEATH CERTIFICATE</a:t>
            </a:r>
          </a:p>
        </p:txBody>
      </p:sp>
      <p:sp>
        <p:nvSpPr>
          <p:cNvPr id="7" name="Rectangle 6"/>
          <p:cNvSpPr/>
          <p:nvPr/>
        </p:nvSpPr>
        <p:spPr>
          <a:xfrm>
            <a:off x="108134" y="634559"/>
            <a:ext cx="2728439" cy="369332"/>
          </a:xfrm>
          <a:prstGeom prst="rect">
            <a:avLst/>
          </a:prstGeom>
        </p:spPr>
        <p:txBody>
          <a:bodyPr wrap="none">
            <a:spAutoFit/>
          </a:bodyPr>
          <a:lstStyle/>
          <a:p>
            <a:r>
              <a:rPr lang="en-US" dirty="0"/>
              <a:t>5 Types of Certified Copies</a:t>
            </a:r>
          </a:p>
        </p:txBody>
      </p:sp>
    </p:spTree>
    <p:extLst>
      <p:ext uri="{BB962C8B-B14F-4D97-AF65-F5344CB8AC3E}">
        <p14:creationId xmlns:p14="http://schemas.microsoft.com/office/powerpoint/2010/main" val="84019621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770</TotalTime>
  <Words>575</Words>
  <Application>Microsoft Macintosh PowerPoint</Application>
  <PresentationFormat>Widescreen</PresentationFormat>
  <Paragraphs>186</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Gill Sans MT</vt:lpstr>
      <vt:lpstr>Microsoft Sans Serif</vt:lpstr>
      <vt:lpstr>NewsGothicMT-Bold</vt:lpstr>
      <vt:lpstr>Times New Roman</vt:lpstr>
      <vt:lpstr>Wingdings</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Irwin, Dan L.</dc:creator>
  <cp:lastModifiedBy>mindy.linn@gmail.com</cp:lastModifiedBy>
  <cp:revision>65</cp:revision>
  <dcterms:created xsi:type="dcterms:W3CDTF">2017-07-06T17:31:50Z</dcterms:created>
  <dcterms:modified xsi:type="dcterms:W3CDTF">2017-08-01T15:35:42Z</dcterms:modified>
</cp:coreProperties>
</file>