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
  </p:notesMasterIdLst>
  <p:sldIdLst>
    <p:sldId id="259" r:id="rId2"/>
    <p:sldId id="286" r:id="rId3"/>
    <p:sldId id="285" r:id="rId4"/>
    <p:sldId id="283" r:id="rId5"/>
    <p:sldId id="280" r:id="rId6"/>
    <p:sldId id="279" r:id="rId7"/>
    <p:sldId id="263" r:id="rId8"/>
    <p:sldId id="264" r:id="rId9"/>
    <p:sldId id="281" r:id="rId10"/>
    <p:sldId id="278" r:id="rId1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D6DA"/>
    <a:srgbClr val="FFCC66"/>
    <a:srgbClr val="5158A0"/>
    <a:srgbClr val="6B323F"/>
    <a:srgbClr val="530525"/>
    <a:srgbClr val="2838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34" autoAdjust="0"/>
    <p:restoredTop sz="96261" autoAdjust="0"/>
  </p:normalViewPr>
  <p:slideViewPr>
    <p:cSldViewPr snapToGrid="0">
      <p:cViewPr varScale="1">
        <p:scale>
          <a:sx n="111" d="100"/>
          <a:sy n="111" d="100"/>
        </p:scale>
        <p:origin x="942" y="102"/>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1038A5-A781-483A-B3BE-3FC4F0B3FF7E}" type="doc">
      <dgm:prSet loTypeId="urn:microsoft.com/office/officeart/2005/8/layout/radial6" loCatId="cycle" qsTypeId="urn:microsoft.com/office/officeart/2005/8/quickstyle/simple1" qsCatId="simple" csTypeId="urn:microsoft.com/office/officeart/2005/8/colors/accent2_1" csCatId="accent2" phldr="1"/>
      <dgm:spPr/>
      <dgm:t>
        <a:bodyPr/>
        <a:lstStyle/>
        <a:p>
          <a:endParaRPr lang="en-US"/>
        </a:p>
      </dgm:t>
    </dgm:pt>
    <dgm:pt modelId="{8EBA43C8-9012-4EA0-B106-6FE159AD46CF}">
      <dgm:prSet phldrT="[Text]" custT="1"/>
      <dgm:spPr>
        <a:ln w="38100">
          <a:solidFill>
            <a:srgbClr val="FF0000"/>
          </a:solidFill>
        </a:ln>
      </dgm:spPr>
      <dgm:t>
        <a:bodyPr/>
        <a:lstStyle/>
        <a:p>
          <a:r>
            <a:rPr lang="en-US" sz="1000" dirty="0" smtClean="0"/>
            <a:t>Power Outages</a:t>
          </a:r>
          <a:endParaRPr lang="en-US" sz="1000" dirty="0"/>
        </a:p>
      </dgm:t>
      <dgm:extLst>
        <a:ext uri="{E40237B7-FDA0-4F09-8148-C483321AD2D9}">
          <dgm14:cNvPr xmlns:dgm14="http://schemas.microsoft.com/office/drawing/2010/diagram" id="0" name="" title="Task 1- durable goods"/>
        </a:ext>
      </dgm:extLst>
    </dgm:pt>
    <dgm:pt modelId="{CE87F387-1F98-4174-BA90-BEDB0C412A00}" type="parTrans" cxnId="{2DD76791-EEE3-404F-A5FD-E3CCAA3838FA}">
      <dgm:prSet/>
      <dgm:spPr/>
      <dgm:t>
        <a:bodyPr/>
        <a:lstStyle/>
        <a:p>
          <a:endParaRPr lang="en-US"/>
        </a:p>
      </dgm:t>
    </dgm:pt>
    <dgm:pt modelId="{D145ACA9-EADF-427B-B057-A3789CC70F81}" type="sibTrans" cxnId="{2DD76791-EEE3-404F-A5FD-E3CCAA3838FA}">
      <dgm:prSet/>
      <dgm:spPr/>
      <dgm:t>
        <a:bodyPr/>
        <a:lstStyle/>
        <a:p>
          <a:endParaRPr lang="en-US"/>
        </a:p>
      </dgm:t>
      <dgm:extLst>
        <a:ext uri="{E40237B7-FDA0-4F09-8148-C483321AD2D9}">
          <dgm14:cNvPr xmlns:dgm14="http://schemas.microsoft.com/office/drawing/2010/diagram" id="0" name="" title="Colored circle connected to tasks"/>
        </a:ext>
      </dgm:extLst>
    </dgm:pt>
    <dgm:pt modelId="{50393109-4215-430A-83B7-DA6AC511BBB4}">
      <dgm:prSet phldrT="[Text]" custT="1"/>
      <dgm:spPr>
        <a:ln w="38100">
          <a:solidFill>
            <a:srgbClr val="00B050"/>
          </a:solidFill>
        </a:ln>
      </dgm:spPr>
      <dgm:t>
        <a:bodyPr/>
        <a:lstStyle/>
        <a:p>
          <a:r>
            <a:rPr lang="en-US" sz="1000" dirty="0" smtClean="0"/>
            <a:t>School closures</a:t>
          </a:r>
          <a:endParaRPr lang="en-US" sz="1000" dirty="0"/>
        </a:p>
      </dgm:t>
      <dgm:extLst>
        <a:ext uri="{E40237B7-FDA0-4F09-8148-C483321AD2D9}">
          <dgm14:cNvPr xmlns:dgm14="http://schemas.microsoft.com/office/drawing/2010/diagram" id="0" name="" title="Task 2- electronics"/>
        </a:ext>
      </dgm:extLst>
    </dgm:pt>
    <dgm:pt modelId="{97FCF809-BA55-4379-9BA7-F0CE4B74E875}" type="parTrans" cxnId="{46D58BC3-1E6B-4468-B5FF-4DF8F2F4C767}">
      <dgm:prSet/>
      <dgm:spPr/>
      <dgm:t>
        <a:bodyPr/>
        <a:lstStyle/>
        <a:p>
          <a:endParaRPr lang="en-US"/>
        </a:p>
      </dgm:t>
    </dgm:pt>
    <dgm:pt modelId="{A7AB3396-1C05-4844-AE94-8674FDE6C754}" type="sibTrans" cxnId="{46D58BC3-1E6B-4468-B5FF-4DF8F2F4C767}">
      <dgm:prSet/>
      <dgm:spPr/>
      <dgm:t>
        <a:bodyPr/>
        <a:lstStyle/>
        <a:p>
          <a:endParaRPr lang="en-US"/>
        </a:p>
      </dgm:t>
      <dgm:extLst>
        <a:ext uri="{E40237B7-FDA0-4F09-8148-C483321AD2D9}">
          <dgm14:cNvPr xmlns:dgm14="http://schemas.microsoft.com/office/drawing/2010/diagram" id="0" name="" title="Colored circle connected to tasks"/>
        </a:ext>
      </dgm:extLst>
    </dgm:pt>
    <dgm:pt modelId="{90CC1A74-5FA2-4533-A7D3-9997BE508B7E}">
      <dgm:prSet phldrT="[Text]" custT="1"/>
      <dgm:spPr/>
      <dgm:t>
        <a:bodyPr/>
        <a:lstStyle/>
        <a:p>
          <a:r>
            <a:rPr lang="en-US" sz="1000" dirty="0" smtClean="0"/>
            <a:t>Limited access to necessary resources</a:t>
          </a:r>
          <a:endParaRPr lang="en-US" sz="1000" dirty="0"/>
        </a:p>
      </dgm:t>
      <dgm:extLst>
        <a:ext uri="{E40237B7-FDA0-4F09-8148-C483321AD2D9}">
          <dgm14:cNvPr xmlns:dgm14="http://schemas.microsoft.com/office/drawing/2010/diagram" id="0" name="" title="Task 3- healthcare"/>
        </a:ext>
      </dgm:extLst>
    </dgm:pt>
    <dgm:pt modelId="{C77A45DF-C805-4419-A414-9691B5533B0F}" type="parTrans" cxnId="{5378B383-ED04-458F-A0B9-A1998C575509}">
      <dgm:prSet/>
      <dgm:spPr/>
      <dgm:t>
        <a:bodyPr/>
        <a:lstStyle/>
        <a:p>
          <a:endParaRPr lang="en-US"/>
        </a:p>
      </dgm:t>
    </dgm:pt>
    <dgm:pt modelId="{1C63C5B8-6BE7-4797-9F34-BD6AFDE7A4CD}" type="sibTrans" cxnId="{5378B383-ED04-458F-A0B9-A1998C575509}">
      <dgm:prSet/>
      <dgm:spPr/>
      <dgm:t>
        <a:bodyPr/>
        <a:lstStyle/>
        <a:p>
          <a:endParaRPr lang="en-US"/>
        </a:p>
      </dgm:t>
      <dgm:extLst>
        <a:ext uri="{E40237B7-FDA0-4F09-8148-C483321AD2D9}">
          <dgm14:cNvPr xmlns:dgm14="http://schemas.microsoft.com/office/drawing/2010/diagram" id="0" name="" title="Colored circle connected to tasks"/>
        </a:ext>
      </dgm:extLst>
    </dgm:pt>
    <dgm:pt modelId="{B336CD0B-2FAE-4744-A0E5-97102973AF98}">
      <dgm:prSet phldrT="[Text]" custT="1"/>
      <dgm:spPr/>
      <dgm:t>
        <a:bodyPr/>
        <a:lstStyle/>
        <a:p>
          <a:r>
            <a:rPr lang="en-US" sz="1000" dirty="0" smtClean="0"/>
            <a:t>Building collapses</a:t>
          </a:r>
          <a:endParaRPr lang="en-US" sz="1000" dirty="0"/>
        </a:p>
      </dgm:t>
      <dgm:extLst>
        <a:ext uri="{E40237B7-FDA0-4F09-8148-C483321AD2D9}">
          <dgm14:cNvPr xmlns:dgm14="http://schemas.microsoft.com/office/drawing/2010/diagram" id="0" name="" title="Task 4- foods"/>
        </a:ext>
      </dgm:extLst>
    </dgm:pt>
    <dgm:pt modelId="{2D8D52C5-8E3A-46BF-B559-81B0B517AFF1}" type="parTrans" cxnId="{59E47C94-3E56-47D8-8D1F-0C4A8F2B9C04}">
      <dgm:prSet/>
      <dgm:spPr/>
      <dgm:t>
        <a:bodyPr/>
        <a:lstStyle/>
        <a:p>
          <a:endParaRPr lang="en-US"/>
        </a:p>
      </dgm:t>
    </dgm:pt>
    <dgm:pt modelId="{B0BC49F9-573F-4CB9-A7E3-46163D43B0D1}" type="sibTrans" cxnId="{59E47C94-3E56-47D8-8D1F-0C4A8F2B9C04}">
      <dgm:prSet/>
      <dgm:spPr/>
      <dgm:t>
        <a:bodyPr/>
        <a:lstStyle/>
        <a:p>
          <a:endParaRPr lang="en-US"/>
        </a:p>
      </dgm:t>
      <dgm:extLst>
        <a:ext uri="{E40237B7-FDA0-4F09-8148-C483321AD2D9}">
          <dgm14:cNvPr xmlns:dgm14="http://schemas.microsoft.com/office/drawing/2010/diagram" id="0" name="" title="Colored circle connected to tasks"/>
        </a:ext>
      </dgm:extLst>
    </dgm:pt>
    <dgm:pt modelId="{CD789EEF-4B5E-43DD-B856-0213893032FF}">
      <dgm:prSet phldrT="[Text]" custT="1"/>
      <dgm:spPr/>
      <dgm:t>
        <a:bodyPr/>
        <a:lstStyle/>
        <a:p>
          <a:r>
            <a:rPr lang="en-US" sz="1400" dirty="0" smtClean="0"/>
            <a:t>Snowstorms</a:t>
          </a:r>
          <a:endParaRPr lang="en-US" sz="1400" dirty="0"/>
        </a:p>
      </dgm:t>
      <dgm:extLst>
        <a:ext uri="{E40237B7-FDA0-4F09-8148-C483321AD2D9}">
          <dgm14:cNvPr xmlns:dgm14="http://schemas.microsoft.com/office/drawing/2010/diagram" id="0" name="" title="Group- consumer goods and services"/>
        </a:ext>
      </dgm:extLst>
    </dgm:pt>
    <dgm:pt modelId="{3C02E6A9-ACFA-4A0B-BCA7-C0E7A7B7D576}" type="parTrans" cxnId="{6C521F0C-E7C7-49CB-BBCF-E50952C8A103}">
      <dgm:prSet/>
      <dgm:spPr/>
      <dgm:t>
        <a:bodyPr/>
        <a:lstStyle/>
        <a:p>
          <a:endParaRPr lang="en-US"/>
        </a:p>
      </dgm:t>
    </dgm:pt>
    <dgm:pt modelId="{28B2834F-F48A-4E43-9FFE-28646D0A4772}" type="sibTrans" cxnId="{6C521F0C-E7C7-49CB-BBCF-E50952C8A103}">
      <dgm:prSet/>
      <dgm:spPr/>
      <dgm:t>
        <a:bodyPr/>
        <a:lstStyle/>
        <a:p>
          <a:endParaRPr lang="en-US"/>
        </a:p>
      </dgm:t>
    </dgm:pt>
    <dgm:pt modelId="{FAD481E9-5C8B-4E52-A3BB-AB13015DF7B6}">
      <dgm:prSet custT="1"/>
      <dgm:spPr>
        <a:ln w="38100">
          <a:solidFill>
            <a:srgbClr val="0070C0"/>
          </a:solidFill>
        </a:ln>
      </dgm:spPr>
      <dgm:t>
        <a:bodyPr/>
        <a:lstStyle/>
        <a:p>
          <a:r>
            <a:rPr lang="en-US" sz="1000" dirty="0" smtClean="0"/>
            <a:t>Road clos</a:t>
          </a:r>
          <a:r>
            <a:rPr lang="en-US" sz="900" dirty="0" smtClean="0"/>
            <a:t>ures</a:t>
          </a:r>
        </a:p>
      </dgm:t>
    </dgm:pt>
    <dgm:pt modelId="{9858A97E-3BDD-4318-A072-5EF1EF0A9C2D}" type="parTrans" cxnId="{DD390553-3027-43C4-AF73-3FD027AF9397}">
      <dgm:prSet/>
      <dgm:spPr/>
      <dgm:t>
        <a:bodyPr/>
        <a:lstStyle/>
        <a:p>
          <a:endParaRPr lang="en-US"/>
        </a:p>
      </dgm:t>
    </dgm:pt>
    <dgm:pt modelId="{429E88A7-470A-4A7B-BB81-3C525857BC05}" type="sibTrans" cxnId="{DD390553-3027-43C4-AF73-3FD027AF9397}">
      <dgm:prSet/>
      <dgm:spPr/>
      <dgm:t>
        <a:bodyPr/>
        <a:lstStyle/>
        <a:p>
          <a:endParaRPr lang="en-US"/>
        </a:p>
      </dgm:t>
    </dgm:pt>
    <dgm:pt modelId="{027325E2-23C6-4C06-858B-81D8D052A85E}" type="pres">
      <dgm:prSet presAssocID="{661038A5-A781-483A-B3BE-3FC4F0B3FF7E}" presName="Name0" presStyleCnt="0">
        <dgm:presLayoutVars>
          <dgm:chMax val="1"/>
          <dgm:dir/>
          <dgm:animLvl val="ctr"/>
          <dgm:resizeHandles val="exact"/>
        </dgm:presLayoutVars>
      </dgm:prSet>
      <dgm:spPr/>
      <dgm:t>
        <a:bodyPr/>
        <a:lstStyle/>
        <a:p>
          <a:endParaRPr lang="en-US"/>
        </a:p>
      </dgm:t>
    </dgm:pt>
    <dgm:pt modelId="{4D5002D5-010C-429B-8E83-03E155A5B707}" type="pres">
      <dgm:prSet presAssocID="{CD789EEF-4B5E-43DD-B856-0213893032FF}" presName="centerShape" presStyleLbl="node0" presStyleIdx="0" presStyleCnt="1" custScaleX="94356" custScaleY="90419"/>
      <dgm:spPr/>
      <dgm:t>
        <a:bodyPr/>
        <a:lstStyle/>
        <a:p>
          <a:endParaRPr lang="en-US"/>
        </a:p>
      </dgm:t>
    </dgm:pt>
    <dgm:pt modelId="{BD6582BC-7D62-4B6F-A5D1-0AE57EEA3EFD}" type="pres">
      <dgm:prSet presAssocID="{8EBA43C8-9012-4EA0-B106-6FE159AD46CF}" presName="node" presStyleLbl="node1" presStyleIdx="0" presStyleCnt="5">
        <dgm:presLayoutVars>
          <dgm:bulletEnabled val="1"/>
        </dgm:presLayoutVars>
      </dgm:prSet>
      <dgm:spPr/>
      <dgm:t>
        <a:bodyPr/>
        <a:lstStyle/>
        <a:p>
          <a:endParaRPr lang="en-US"/>
        </a:p>
      </dgm:t>
    </dgm:pt>
    <dgm:pt modelId="{2E112B4B-4AC3-4523-B3DE-6ACAE9149B68}" type="pres">
      <dgm:prSet presAssocID="{8EBA43C8-9012-4EA0-B106-6FE159AD46CF}" presName="dummy" presStyleCnt="0"/>
      <dgm:spPr/>
    </dgm:pt>
    <dgm:pt modelId="{15FB489D-4744-42DD-8ABC-D9C0418A6E88}" type="pres">
      <dgm:prSet presAssocID="{D145ACA9-EADF-427B-B057-A3789CC70F81}" presName="sibTrans" presStyleLbl="sibTrans2D1" presStyleIdx="0" presStyleCnt="5"/>
      <dgm:spPr/>
      <dgm:t>
        <a:bodyPr/>
        <a:lstStyle/>
        <a:p>
          <a:endParaRPr lang="en-US"/>
        </a:p>
      </dgm:t>
    </dgm:pt>
    <dgm:pt modelId="{FD270AAC-50A3-4636-B194-94E1C3F6E757}" type="pres">
      <dgm:prSet presAssocID="{50393109-4215-430A-83B7-DA6AC511BBB4}" presName="node" presStyleLbl="node1" presStyleIdx="1" presStyleCnt="5">
        <dgm:presLayoutVars>
          <dgm:bulletEnabled val="1"/>
        </dgm:presLayoutVars>
      </dgm:prSet>
      <dgm:spPr/>
      <dgm:t>
        <a:bodyPr/>
        <a:lstStyle/>
        <a:p>
          <a:endParaRPr lang="en-US"/>
        </a:p>
      </dgm:t>
    </dgm:pt>
    <dgm:pt modelId="{C710FEDE-8B84-48B5-A210-3EF4A3DDAC67}" type="pres">
      <dgm:prSet presAssocID="{50393109-4215-430A-83B7-DA6AC511BBB4}" presName="dummy" presStyleCnt="0"/>
      <dgm:spPr/>
    </dgm:pt>
    <dgm:pt modelId="{4B56FDDB-B44E-4281-A5F3-2F52349AD1BA}" type="pres">
      <dgm:prSet presAssocID="{A7AB3396-1C05-4844-AE94-8674FDE6C754}" presName="sibTrans" presStyleLbl="sibTrans2D1" presStyleIdx="1" presStyleCnt="5"/>
      <dgm:spPr/>
      <dgm:t>
        <a:bodyPr/>
        <a:lstStyle/>
        <a:p>
          <a:endParaRPr lang="en-US"/>
        </a:p>
      </dgm:t>
    </dgm:pt>
    <dgm:pt modelId="{576F2E31-E1D2-4D59-ACBC-B39B4834365C}" type="pres">
      <dgm:prSet presAssocID="{FAD481E9-5C8B-4E52-A3BB-AB13015DF7B6}" presName="node" presStyleLbl="node1" presStyleIdx="2" presStyleCnt="5">
        <dgm:presLayoutVars>
          <dgm:bulletEnabled val="1"/>
        </dgm:presLayoutVars>
      </dgm:prSet>
      <dgm:spPr/>
      <dgm:t>
        <a:bodyPr/>
        <a:lstStyle/>
        <a:p>
          <a:endParaRPr lang="en-US"/>
        </a:p>
      </dgm:t>
    </dgm:pt>
    <dgm:pt modelId="{7E2A9DD2-F10B-4341-BEAD-D9DE5B0A1EDB}" type="pres">
      <dgm:prSet presAssocID="{FAD481E9-5C8B-4E52-A3BB-AB13015DF7B6}" presName="dummy" presStyleCnt="0"/>
      <dgm:spPr/>
    </dgm:pt>
    <dgm:pt modelId="{2A135DF5-940B-4C44-AE4E-4B8EFD0CF830}" type="pres">
      <dgm:prSet presAssocID="{429E88A7-470A-4A7B-BB81-3C525857BC05}" presName="sibTrans" presStyleLbl="sibTrans2D1" presStyleIdx="2" presStyleCnt="5"/>
      <dgm:spPr/>
      <dgm:t>
        <a:bodyPr/>
        <a:lstStyle/>
        <a:p>
          <a:endParaRPr lang="en-US"/>
        </a:p>
      </dgm:t>
    </dgm:pt>
    <dgm:pt modelId="{6F810E4F-8574-42C0-86A4-A217C02538AB}" type="pres">
      <dgm:prSet presAssocID="{90CC1A74-5FA2-4533-A7D3-9997BE508B7E}" presName="node" presStyleLbl="node1" presStyleIdx="3" presStyleCnt="5" custScaleX="108499" custScaleY="103506">
        <dgm:presLayoutVars>
          <dgm:bulletEnabled val="1"/>
        </dgm:presLayoutVars>
      </dgm:prSet>
      <dgm:spPr/>
      <dgm:t>
        <a:bodyPr/>
        <a:lstStyle/>
        <a:p>
          <a:endParaRPr lang="en-US"/>
        </a:p>
      </dgm:t>
    </dgm:pt>
    <dgm:pt modelId="{FF1D5B58-7BD0-4457-8595-5ED9D6677FD4}" type="pres">
      <dgm:prSet presAssocID="{90CC1A74-5FA2-4533-A7D3-9997BE508B7E}" presName="dummy" presStyleCnt="0"/>
      <dgm:spPr/>
    </dgm:pt>
    <dgm:pt modelId="{2A737C0B-BD58-4229-A1C3-E2A44E868CB9}" type="pres">
      <dgm:prSet presAssocID="{1C63C5B8-6BE7-4797-9F34-BD6AFDE7A4CD}" presName="sibTrans" presStyleLbl="sibTrans2D1" presStyleIdx="3" presStyleCnt="5"/>
      <dgm:spPr/>
      <dgm:t>
        <a:bodyPr/>
        <a:lstStyle/>
        <a:p>
          <a:endParaRPr lang="en-US"/>
        </a:p>
      </dgm:t>
    </dgm:pt>
    <dgm:pt modelId="{65D72103-F6CF-452C-9010-CFD11BA6E749}" type="pres">
      <dgm:prSet presAssocID="{B336CD0B-2FAE-4744-A0E5-97102973AF98}" presName="node" presStyleLbl="node1" presStyleIdx="4" presStyleCnt="5">
        <dgm:presLayoutVars>
          <dgm:bulletEnabled val="1"/>
        </dgm:presLayoutVars>
      </dgm:prSet>
      <dgm:spPr/>
      <dgm:t>
        <a:bodyPr/>
        <a:lstStyle/>
        <a:p>
          <a:endParaRPr lang="en-US"/>
        </a:p>
      </dgm:t>
    </dgm:pt>
    <dgm:pt modelId="{82FCD261-8D10-444F-9BC7-E67A8370072E}" type="pres">
      <dgm:prSet presAssocID="{B336CD0B-2FAE-4744-A0E5-97102973AF98}" presName="dummy" presStyleCnt="0"/>
      <dgm:spPr/>
    </dgm:pt>
    <dgm:pt modelId="{229A783D-F5B2-4DCC-BA2E-5640D044789F}" type="pres">
      <dgm:prSet presAssocID="{B0BC49F9-573F-4CB9-A7E3-46163D43B0D1}" presName="sibTrans" presStyleLbl="sibTrans2D1" presStyleIdx="4" presStyleCnt="5"/>
      <dgm:spPr/>
      <dgm:t>
        <a:bodyPr/>
        <a:lstStyle/>
        <a:p>
          <a:endParaRPr lang="en-US"/>
        </a:p>
      </dgm:t>
    </dgm:pt>
  </dgm:ptLst>
  <dgm:cxnLst>
    <dgm:cxn modelId="{7040BDA1-545E-4955-97E6-3335A07DDE0E}" type="presOf" srcId="{FAD481E9-5C8B-4E52-A3BB-AB13015DF7B6}" destId="{576F2E31-E1D2-4D59-ACBC-B39B4834365C}" srcOrd="0" destOrd="0" presId="urn:microsoft.com/office/officeart/2005/8/layout/radial6"/>
    <dgm:cxn modelId="{72A79097-6461-41C6-9332-2F4BCACF8ECE}" type="presOf" srcId="{661038A5-A781-483A-B3BE-3FC4F0B3FF7E}" destId="{027325E2-23C6-4C06-858B-81D8D052A85E}" srcOrd="0" destOrd="0" presId="urn:microsoft.com/office/officeart/2005/8/layout/radial6"/>
    <dgm:cxn modelId="{2DD76791-EEE3-404F-A5FD-E3CCAA3838FA}" srcId="{CD789EEF-4B5E-43DD-B856-0213893032FF}" destId="{8EBA43C8-9012-4EA0-B106-6FE159AD46CF}" srcOrd="0" destOrd="0" parTransId="{CE87F387-1F98-4174-BA90-BEDB0C412A00}" sibTransId="{D145ACA9-EADF-427B-B057-A3789CC70F81}"/>
    <dgm:cxn modelId="{7B45E7BF-C2F5-473A-B4BF-A55AB9CC9B77}" type="presOf" srcId="{B0BC49F9-573F-4CB9-A7E3-46163D43B0D1}" destId="{229A783D-F5B2-4DCC-BA2E-5640D044789F}" srcOrd="0" destOrd="0" presId="urn:microsoft.com/office/officeart/2005/8/layout/radial6"/>
    <dgm:cxn modelId="{EC460B31-FA6B-4A20-ACCE-013FD46E2549}" type="presOf" srcId="{CD789EEF-4B5E-43DD-B856-0213893032FF}" destId="{4D5002D5-010C-429B-8E83-03E155A5B707}" srcOrd="0" destOrd="0" presId="urn:microsoft.com/office/officeart/2005/8/layout/radial6"/>
    <dgm:cxn modelId="{E92C0CB0-542F-483B-9928-7B82053D8B01}" type="presOf" srcId="{B336CD0B-2FAE-4744-A0E5-97102973AF98}" destId="{65D72103-F6CF-452C-9010-CFD11BA6E749}" srcOrd="0" destOrd="0" presId="urn:microsoft.com/office/officeart/2005/8/layout/radial6"/>
    <dgm:cxn modelId="{59E47C94-3E56-47D8-8D1F-0C4A8F2B9C04}" srcId="{CD789EEF-4B5E-43DD-B856-0213893032FF}" destId="{B336CD0B-2FAE-4744-A0E5-97102973AF98}" srcOrd="4" destOrd="0" parTransId="{2D8D52C5-8E3A-46BF-B559-81B0B517AFF1}" sibTransId="{B0BC49F9-573F-4CB9-A7E3-46163D43B0D1}"/>
    <dgm:cxn modelId="{E7CC9792-DB9A-478A-8AE8-4832ED5C6F5D}" type="presOf" srcId="{429E88A7-470A-4A7B-BB81-3C525857BC05}" destId="{2A135DF5-940B-4C44-AE4E-4B8EFD0CF830}" srcOrd="0" destOrd="0" presId="urn:microsoft.com/office/officeart/2005/8/layout/radial6"/>
    <dgm:cxn modelId="{6C521F0C-E7C7-49CB-BBCF-E50952C8A103}" srcId="{661038A5-A781-483A-B3BE-3FC4F0B3FF7E}" destId="{CD789EEF-4B5E-43DD-B856-0213893032FF}" srcOrd="0" destOrd="0" parTransId="{3C02E6A9-ACFA-4A0B-BCA7-C0E7A7B7D576}" sibTransId="{28B2834F-F48A-4E43-9FFE-28646D0A4772}"/>
    <dgm:cxn modelId="{5378B383-ED04-458F-A0B9-A1998C575509}" srcId="{CD789EEF-4B5E-43DD-B856-0213893032FF}" destId="{90CC1A74-5FA2-4533-A7D3-9997BE508B7E}" srcOrd="3" destOrd="0" parTransId="{C77A45DF-C805-4419-A414-9691B5533B0F}" sibTransId="{1C63C5B8-6BE7-4797-9F34-BD6AFDE7A4CD}"/>
    <dgm:cxn modelId="{539B9F03-498F-4C83-8B37-457F080E9BCD}" type="presOf" srcId="{90CC1A74-5FA2-4533-A7D3-9997BE508B7E}" destId="{6F810E4F-8574-42C0-86A4-A217C02538AB}" srcOrd="0" destOrd="0" presId="urn:microsoft.com/office/officeart/2005/8/layout/radial6"/>
    <dgm:cxn modelId="{BD019B58-2E29-4FC2-8305-46F80FDA4879}" type="presOf" srcId="{50393109-4215-430A-83B7-DA6AC511BBB4}" destId="{FD270AAC-50A3-4636-B194-94E1C3F6E757}" srcOrd="0" destOrd="0" presId="urn:microsoft.com/office/officeart/2005/8/layout/radial6"/>
    <dgm:cxn modelId="{1FED2F1F-7EDB-48D9-AC11-272C325F590D}" type="presOf" srcId="{1C63C5B8-6BE7-4797-9F34-BD6AFDE7A4CD}" destId="{2A737C0B-BD58-4229-A1C3-E2A44E868CB9}" srcOrd="0" destOrd="0" presId="urn:microsoft.com/office/officeart/2005/8/layout/radial6"/>
    <dgm:cxn modelId="{B534F401-3782-4941-95FE-F57F1C6BC3B7}" type="presOf" srcId="{D145ACA9-EADF-427B-B057-A3789CC70F81}" destId="{15FB489D-4744-42DD-8ABC-D9C0418A6E88}" srcOrd="0" destOrd="0" presId="urn:microsoft.com/office/officeart/2005/8/layout/radial6"/>
    <dgm:cxn modelId="{AC9B14BC-75A9-4A80-B107-3A46BCB90DAC}" type="presOf" srcId="{A7AB3396-1C05-4844-AE94-8674FDE6C754}" destId="{4B56FDDB-B44E-4281-A5F3-2F52349AD1BA}" srcOrd="0" destOrd="0" presId="urn:microsoft.com/office/officeart/2005/8/layout/radial6"/>
    <dgm:cxn modelId="{46D58BC3-1E6B-4468-B5FF-4DF8F2F4C767}" srcId="{CD789EEF-4B5E-43DD-B856-0213893032FF}" destId="{50393109-4215-430A-83B7-DA6AC511BBB4}" srcOrd="1" destOrd="0" parTransId="{97FCF809-BA55-4379-9BA7-F0CE4B74E875}" sibTransId="{A7AB3396-1C05-4844-AE94-8674FDE6C754}"/>
    <dgm:cxn modelId="{D168AB2D-E92C-46B7-8C57-DFA64267A923}" type="presOf" srcId="{8EBA43C8-9012-4EA0-B106-6FE159AD46CF}" destId="{BD6582BC-7D62-4B6F-A5D1-0AE57EEA3EFD}" srcOrd="0" destOrd="0" presId="urn:microsoft.com/office/officeart/2005/8/layout/radial6"/>
    <dgm:cxn modelId="{DD390553-3027-43C4-AF73-3FD027AF9397}" srcId="{CD789EEF-4B5E-43DD-B856-0213893032FF}" destId="{FAD481E9-5C8B-4E52-A3BB-AB13015DF7B6}" srcOrd="2" destOrd="0" parTransId="{9858A97E-3BDD-4318-A072-5EF1EF0A9C2D}" sibTransId="{429E88A7-470A-4A7B-BB81-3C525857BC05}"/>
    <dgm:cxn modelId="{2FC5C4F1-CA51-412B-B357-B7A5D7E0B194}" type="presParOf" srcId="{027325E2-23C6-4C06-858B-81D8D052A85E}" destId="{4D5002D5-010C-429B-8E83-03E155A5B707}" srcOrd="0" destOrd="0" presId="urn:microsoft.com/office/officeart/2005/8/layout/radial6"/>
    <dgm:cxn modelId="{BC3F54C0-F08E-4492-9A74-C3B03DD0EBD2}" type="presParOf" srcId="{027325E2-23C6-4C06-858B-81D8D052A85E}" destId="{BD6582BC-7D62-4B6F-A5D1-0AE57EEA3EFD}" srcOrd="1" destOrd="0" presId="urn:microsoft.com/office/officeart/2005/8/layout/radial6"/>
    <dgm:cxn modelId="{3D22E0E1-A6AC-45A3-9947-D458CE75D2B2}" type="presParOf" srcId="{027325E2-23C6-4C06-858B-81D8D052A85E}" destId="{2E112B4B-4AC3-4523-B3DE-6ACAE9149B68}" srcOrd="2" destOrd="0" presId="urn:microsoft.com/office/officeart/2005/8/layout/radial6"/>
    <dgm:cxn modelId="{51899861-F655-448E-BAD3-95937839D052}" type="presParOf" srcId="{027325E2-23C6-4C06-858B-81D8D052A85E}" destId="{15FB489D-4744-42DD-8ABC-D9C0418A6E88}" srcOrd="3" destOrd="0" presId="urn:microsoft.com/office/officeart/2005/8/layout/radial6"/>
    <dgm:cxn modelId="{9E02A224-BCA3-4BF8-ADB1-7BB2D95DBA8E}" type="presParOf" srcId="{027325E2-23C6-4C06-858B-81D8D052A85E}" destId="{FD270AAC-50A3-4636-B194-94E1C3F6E757}" srcOrd="4" destOrd="0" presId="urn:microsoft.com/office/officeart/2005/8/layout/radial6"/>
    <dgm:cxn modelId="{824F1A89-68F3-4228-88CC-5EF767ADC12D}" type="presParOf" srcId="{027325E2-23C6-4C06-858B-81D8D052A85E}" destId="{C710FEDE-8B84-48B5-A210-3EF4A3DDAC67}" srcOrd="5" destOrd="0" presId="urn:microsoft.com/office/officeart/2005/8/layout/radial6"/>
    <dgm:cxn modelId="{C623939E-DA09-433A-A507-2226E905A6A9}" type="presParOf" srcId="{027325E2-23C6-4C06-858B-81D8D052A85E}" destId="{4B56FDDB-B44E-4281-A5F3-2F52349AD1BA}" srcOrd="6" destOrd="0" presId="urn:microsoft.com/office/officeart/2005/8/layout/radial6"/>
    <dgm:cxn modelId="{78958CC5-2823-428F-B0BB-6B742229C6A1}" type="presParOf" srcId="{027325E2-23C6-4C06-858B-81D8D052A85E}" destId="{576F2E31-E1D2-4D59-ACBC-B39B4834365C}" srcOrd="7" destOrd="0" presId="urn:microsoft.com/office/officeart/2005/8/layout/radial6"/>
    <dgm:cxn modelId="{A248FFA7-1CD0-4D01-BE97-84FDD2D32F27}" type="presParOf" srcId="{027325E2-23C6-4C06-858B-81D8D052A85E}" destId="{7E2A9DD2-F10B-4341-BEAD-D9DE5B0A1EDB}" srcOrd="8" destOrd="0" presId="urn:microsoft.com/office/officeart/2005/8/layout/radial6"/>
    <dgm:cxn modelId="{306A53B2-B051-4905-9737-C435F0AF60D1}" type="presParOf" srcId="{027325E2-23C6-4C06-858B-81D8D052A85E}" destId="{2A135DF5-940B-4C44-AE4E-4B8EFD0CF830}" srcOrd="9" destOrd="0" presId="urn:microsoft.com/office/officeart/2005/8/layout/radial6"/>
    <dgm:cxn modelId="{3DC74DC9-C01F-44F7-830B-1796EFA9DD2B}" type="presParOf" srcId="{027325E2-23C6-4C06-858B-81D8D052A85E}" destId="{6F810E4F-8574-42C0-86A4-A217C02538AB}" srcOrd="10" destOrd="0" presId="urn:microsoft.com/office/officeart/2005/8/layout/radial6"/>
    <dgm:cxn modelId="{1666E65B-52FF-411B-A44A-F4994FBFA6D0}" type="presParOf" srcId="{027325E2-23C6-4C06-858B-81D8D052A85E}" destId="{FF1D5B58-7BD0-4457-8595-5ED9D6677FD4}" srcOrd="11" destOrd="0" presId="urn:microsoft.com/office/officeart/2005/8/layout/radial6"/>
    <dgm:cxn modelId="{BB9468E3-A96C-4FCC-BE50-D73FC890FF2A}" type="presParOf" srcId="{027325E2-23C6-4C06-858B-81D8D052A85E}" destId="{2A737C0B-BD58-4229-A1C3-E2A44E868CB9}" srcOrd="12" destOrd="0" presId="urn:microsoft.com/office/officeart/2005/8/layout/radial6"/>
    <dgm:cxn modelId="{5972E612-BB19-450F-96E7-B61C41330735}" type="presParOf" srcId="{027325E2-23C6-4C06-858B-81D8D052A85E}" destId="{65D72103-F6CF-452C-9010-CFD11BA6E749}" srcOrd="13" destOrd="0" presId="urn:microsoft.com/office/officeart/2005/8/layout/radial6"/>
    <dgm:cxn modelId="{5D0531D3-C19F-46E7-95D4-0DC8471F1C65}" type="presParOf" srcId="{027325E2-23C6-4C06-858B-81D8D052A85E}" destId="{82FCD261-8D10-444F-9BC7-E67A8370072E}" srcOrd="14" destOrd="0" presId="urn:microsoft.com/office/officeart/2005/8/layout/radial6"/>
    <dgm:cxn modelId="{34B62483-1796-4084-A71D-116F498F167B}" type="presParOf" srcId="{027325E2-23C6-4C06-858B-81D8D052A85E}" destId="{229A783D-F5B2-4DCC-BA2E-5640D044789F}"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1038A5-A781-483A-B3BE-3FC4F0B3FF7E}" type="doc">
      <dgm:prSet loTypeId="urn:microsoft.com/office/officeart/2005/8/layout/radial6" loCatId="cycle" qsTypeId="urn:microsoft.com/office/officeart/2005/8/quickstyle/simple1" qsCatId="simple" csTypeId="urn:microsoft.com/office/officeart/2005/8/colors/accent3_1" csCatId="accent3" phldr="1"/>
      <dgm:spPr/>
      <dgm:t>
        <a:bodyPr/>
        <a:lstStyle/>
        <a:p>
          <a:endParaRPr lang="en-US"/>
        </a:p>
      </dgm:t>
    </dgm:pt>
    <dgm:pt modelId="{8EBA43C8-9012-4EA0-B106-6FE159AD46CF}">
      <dgm:prSet phldrT="[Text]" custT="1"/>
      <dgm:spPr/>
      <dgm:t>
        <a:bodyPr/>
        <a:lstStyle/>
        <a:p>
          <a:r>
            <a:rPr lang="en-US" sz="1000" dirty="0" smtClean="0"/>
            <a:t>Water contamination</a:t>
          </a:r>
          <a:endParaRPr lang="en-US" sz="1000" dirty="0"/>
        </a:p>
      </dgm:t>
      <dgm:extLst>
        <a:ext uri="{E40237B7-FDA0-4F09-8148-C483321AD2D9}">
          <dgm14:cNvPr xmlns:dgm14="http://schemas.microsoft.com/office/drawing/2010/diagram" id="0" name="" title="Task 1- global data"/>
        </a:ext>
      </dgm:extLst>
    </dgm:pt>
    <dgm:pt modelId="{CE87F387-1F98-4174-BA90-BEDB0C412A00}" type="parTrans" cxnId="{2DD76791-EEE3-404F-A5FD-E3CCAA3838FA}">
      <dgm:prSet/>
      <dgm:spPr/>
      <dgm:t>
        <a:bodyPr/>
        <a:lstStyle/>
        <a:p>
          <a:endParaRPr lang="en-US"/>
        </a:p>
      </dgm:t>
    </dgm:pt>
    <dgm:pt modelId="{D145ACA9-EADF-427B-B057-A3789CC70F81}" type="sibTrans" cxnId="{2DD76791-EEE3-404F-A5FD-E3CCAA3838FA}">
      <dgm:prSet/>
      <dgm:spPr/>
      <dgm:t>
        <a:bodyPr/>
        <a:lstStyle/>
        <a:p>
          <a:endParaRPr lang="en-US"/>
        </a:p>
      </dgm:t>
      <dgm:extLst>
        <a:ext uri="{E40237B7-FDA0-4F09-8148-C483321AD2D9}">
          <dgm14:cNvPr xmlns:dgm14="http://schemas.microsoft.com/office/drawing/2010/diagram" id="0" name="" title="Colored circle connected to tasks"/>
        </a:ext>
      </dgm:extLst>
    </dgm:pt>
    <dgm:pt modelId="{CD789EEF-4B5E-43DD-B856-0213893032FF}">
      <dgm:prSet phldrT="[Text]" custT="1"/>
      <dgm:spPr/>
      <dgm:t>
        <a:bodyPr/>
        <a:lstStyle/>
        <a:p>
          <a:r>
            <a:rPr lang="en-US" sz="1400" dirty="0" smtClean="0"/>
            <a:t>Flooding</a:t>
          </a:r>
          <a:endParaRPr lang="en-US" sz="1400" dirty="0"/>
        </a:p>
      </dgm:t>
      <dgm:extLst>
        <a:ext uri="{E40237B7-FDA0-4F09-8148-C483321AD2D9}">
          <dgm14:cNvPr xmlns:dgm14="http://schemas.microsoft.com/office/drawing/2010/diagram" id="0" name="" title="Group- research network"/>
        </a:ext>
      </dgm:extLst>
    </dgm:pt>
    <dgm:pt modelId="{3C02E6A9-ACFA-4A0B-BCA7-C0E7A7B7D576}" type="parTrans" cxnId="{6C521F0C-E7C7-49CB-BBCF-E50952C8A103}">
      <dgm:prSet/>
      <dgm:spPr/>
      <dgm:t>
        <a:bodyPr/>
        <a:lstStyle/>
        <a:p>
          <a:endParaRPr lang="en-US"/>
        </a:p>
      </dgm:t>
    </dgm:pt>
    <dgm:pt modelId="{28B2834F-F48A-4E43-9FFE-28646D0A4772}" type="sibTrans" cxnId="{6C521F0C-E7C7-49CB-BBCF-E50952C8A103}">
      <dgm:prSet/>
      <dgm:spPr/>
      <dgm:t>
        <a:bodyPr/>
        <a:lstStyle/>
        <a:p>
          <a:endParaRPr lang="en-US"/>
        </a:p>
      </dgm:t>
    </dgm:pt>
    <dgm:pt modelId="{82641D75-9AAE-4A95-A785-B579F086A951}">
      <dgm:prSet phldrT="[Text]" custT="1"/>
      <dgm:spPr/>
      <dgm:t>
        <a:bodyPr/>
        <a:lstStyle/>
        <a:p>
          <a:r>
            <a:rPr lang="en-US" sz="1000" dirty="0" smtClean="0"/>
            <a:t>Road and bridge damage </a:t>
          </a:r>
          <a:endParaRPr lang="en-US" sz="1000" dirty="0"/>
        </a:p>
      </dgm:t>
      <dgm:extLst>
        <a:ext uri="{E40237B7-FDA0-4F09-8148-C483321AD2D9}">
          <dgm14:cNvPr xmlns:dgm14="http://schemas.microsoft.com/office/drawing/2010/diagram" id="0" name="" title="Task 2- benchmarking"/>
        </a:ext>
      </dgm:extLst>
    </dgm:pt>
    <dgm:pt modelId="{CB3FAB3D-C2BB-4B6B-9848-1997E7AECFCE}" type="parTrans" cxnId="{260696CA-DCBA-4021-8AB9-D203FEA3C305}">
      <dgm:prSet/>
      <dgm:spPr/>
      <dgm:t>
        <a:bodyPr/>
        <a:lstStyle/>
        <a:p>
          <a:endParaRPr lang="en-US"/>
        </a:p>
      </dgm:t>
    </dgm:pt>
    <dgm:pt modelId="{37AB307F-421F-4976-BC33-C87760AA27EE}" type="sibTrans" cxnId="{260696CA-DCBA-4021-8AB9-D203FEA3C305}">
      <dgm:prSet/>
      <dgm:spPr/>
      <dgm:t>
        <a:bodyPr/>
        <a:lstStyle/>
        <a:p>
          <a:endParaRPr lang="en-US"/>
        </a:p>
      </dgm:t>
      <dgm:extLst>
        <a:ext uri="{E40237B7-FDA0-4F09-8148-C483321AD2D9}">
          <dgm14:cNvPr xmlns:dgm14="http://schemas.microsoft.com/office/drawing/2010/diagram" id="0" name="" title="Colored circle connected to tasks"/>
        </a:ext>
      </dgm:extLst>
    </dgm:pt>
    <dgm:pt modelId="{E527DF91-8269-47C0-8443-B92A933E55C7}">
      <dgm:prSet phldrT="[Text]" custT="1"/>
      <dgm:spPr>
        <a:ln w="28575">
          <a:solidFill>
            <a:srgbClr val="FF0000"/>
          </a:solidFill>
        </a:ln>
      </dgm:spPr>
      <dgm:t>
        <a:bodyPr/>
        <a:lstStyle/>
        <a:p>
          <a:r>
            <a:rPr lang="en-US" sz="1000" dirty="0" smtClean="0"/>
            <a:t>Power Outages</a:t>
          </a:r>
          <a:endParaRPr lang="en-US" sz="1000" dirty="0"/>
        </a:p>
      </dgm:t>
      <dgm:extLst>
        <a:ext uri="{E40237B7-FDA0-4F09-8148-C483321AD2D9}">
          <dgm14:cNvPr xmlns:dgm14="http://schemas.microsoft.com/office/drawing/2010/diagram" id="0" name="" title="Task 4- trends"/>
        </a:ext>
      </dgm:extLst>
    </dgm:pt>
    <dgm:pt modelId="{F9853749-1C9C-42A6-BCB2-7AB574DF6415}" type="parTrans" cxnId="{046EE6C8-6533-4DC3-AC55-CB490BF1FD4E}">
      <dgm:prSet/>
      <dgm:spPr/>
      <dgm:t>
        <a:bodyPr/>
        <a:lstStyle/>
        <a:p>
          <a:endParaRPr lang="en-US"/>
        </a:p>
      </dgm:t>
    </dgm:pt>
    <dgm:pt modelId="{163C7DFC-4527-47BF-B087-0E294A8FBDC1}" type="sibTrans" cxnId="{046EE6C8-6533-4DC3-AC55-CB490BF1FD4E}">
      <dgm:prSet/>
      <dgm:spPr/>
      <dgm:t>
        <a:bodyPr/>
        <a:lstStyle/>
        <a:p>
          <a:endParaRPr lang="en-US"/>
        </a:p>
      </dgm:t>
      <dgm:extLst>
        <a:ext uri="{E40237B7-FDA0-4F09-8148-C483321AD2D9}">
          <dgm14:cNvPr xmlns:dgm14="http://schemas.microsoft.com/office/drawing/2010/diagram" id="0" name="" title="Colored circle connected to tasks"/>
        </a:ext>
      </dgm:extLst>
    </dgm:pt>
    <dgm:pt modelId="{C7474056-A669-41A1-9F48-B88110691BE1}">
      <dgm:prSet custT="1"/>
      <dgm:spPr>
        <a:ln w="38100">
          <a:solidFill>
            <a:srgbClr val="0070C0"/>
          </a:solidFill>
        </a:ln>
      </dgm:spPr>
      <dgm:t>
        <a:bodyPr/>
        <a:lstStyle/>
        <a:p>
          <a:r>
            <a:rPr lang="en-US" sz="1000" dirty="0" smtClean="0"/>
            <a:t>Road closures</a:t>
          </a:r>
        </a:p>
      </dgm:t>
    </dgm:pt>
    <dgm:pt modelId="{9ECFAEF2-9E00-4082-BA77-F5F3B2301114}" type="parTrans" cxnId="{6AF0BD17-20C5-4D17-9E8C-21E4082997F4}">
      <dgm:prSet/>
      <dgm:spPr/>
      <dgm:t>
        <a:bodyPr/>
        <a:lstStyle/>
        <a:p>
          <a:endParaRPr lang="en-US"/>
        </a:p>
      </dgm:t>
    </dgm:pt>
    <dgm:pt modelId="{668C8E69-1F3A-4702-9BFE-1EA47457B56F}" type="sibTrans" cxnId="{6AF0BD17-20C5-4D17-9E8C-21E4082997F4}">
      <dgm:prSet/>
      <dgm:spPr/>
      <dgm:t>
        <a:bodyPr/>
        <a:lstStyle/>
        <a:p>
          <a:endParaRPr lang="en-US"/>
        </a:p>
      </dgm:t>
    </dgm:pt>
    <dgm:pt modelId="{DDB18FC6-F471-4600-AEE3-E4B4DF3170B4}">
      <dgm:prSet phldrT="[Text]" custT="1"/>
      <dgm:spPr>
        <a:ln w="38100">
          <a:solidFill>
            <a:srgbClr val="00B050"/>
          </a:solidFill>
        </a:ln>
      </dgm:spPr>
      <dgm:t>
        <a:bodyPr/>
        <a:lstStyle/>
        <a:p>
          <a:r>
            <a:rPr lang="en-US" sz="1000" dirty="0" smtClean="0"/>
            <a:t>School closures</a:t>
          </a:r>
          <a:endParaRPr lang="en-US" sz="1000" dirty="0"/>
        </a:p>
      </dgm:t>
      <dgm:extLst>
        <a:ext uri="{E40237B7-FDA0-4F09-8148-C483321AD2D9}">
          <dgm14:cNvPr xmlns:dgm14="http://schemas.microsoft.com/office/drawing/2010/diagram" id="0" name="" title="Task 2- electronics"/>
        </a:ext>
      </dgm:extLst>
    </dgm:pt>
    <dgm:pt modelId="{79E49533-6328-4C02-8F79-6EA0FD954A4E}" type="parTrans" cxnId="{185941B8-CD87-4BCA-B185-F248DB364BC0}">
      <dgm:prSet/>
      <dgm:spPr/>
      <dgm:t>
        <a:bodyPr/>
        <a:lstStyle/>
        <a:p>
          <a:endParaRPr lang="en-US"/>
        </a:p>
      </dgm:t>
    </dgm:pt>
    <dgm:pt modelId="{41F7AE72-2C6A-4766-AFBF-B1C43D2E4230}" type="sibTrans" cxnId="{185941B8-CD87-4BCA-B185-F248DB364BC0}">
      <dgm:prSet/>
      <dgm:spPr/>
      <dgm:t>
        <a:bodyPr/>
        <a:lstStyle/>
        <a:p>
          <a:endParaRPr lang="en-US"/>
        </a:p>
      </dgm:t>
    </dgm:pt>
    <dgm:pt modelId="{027325E2-23C6-4C06-858B-81D8D052A85E}" type="pres">
      <dgm:prSet presAssocID="{661038A5-A781-483A-B3BE-3FC4F0B3FF7E}" presName="Name0" presStyleCnt="0">
        <dgm:presLayoutVars>
          <dgm:chMax val="1"/>
          <dgm:dir/>
          <dgm:animLvl val="ctr"/>
          <dgm:resizeHandles val="exact"/>
        </dgm:presLayoutVars>
      </dgm:prSet>
      <dgm:spPr/>
      <dgm:t>
        <a:bodyPr/>
        <a:lstStyle/>
        <a:p>
          <a:endParaRPr lang="en-US"/>
        </a:p>
      </dgm:t>
    </dgm:pt>
    <dgm:pt modelId="{4D5002D5-010C-429B-8E83-03E155A5B707}" type="pres">
      <dgm:prSet presAssocID="{CD789EEF-4B5E-43DD-B856-0213893032FF}" presName="centerShape" presStyleLbl="node0" presStyleIdx="0" presStyleCnt="1"/>
      <dgm:spPr/>
      <dgm:t>
        <a:bodyPr/>
        <a:lstStyle/>
        <a:p>
          <a:endParaRPr lang="en-US"/>
        </a:p>
      </dgm:t>
    </dgm:pt>
    <dgm:pt modelId="{BD6582BC-7D62-4B6F-A5D1-0AE57EEA3EFD}" type="pres">
      <dgm:prSet presAssocID="{8EBA43C8-9012-4EA0-B106-6FE159AD46CF}" presName="node" presStyleLbl="node1" presStyleIdx="0" presStyleCnt="5" custScaleX="162142" custRadScaleRad="101009" custRadScaleInc="15214">
        <dgm:presLayoutVars>
          <dgm:bulletEnabled val="1"/>
        </dgm:presLayoutVars>
      </dgm:prSet>
      <dgm:spPr/>
      <dgm:t>
        <a:bodyPr/>
        <a:lstStyle/>
        <a:p>
          <a:endParaRPr lang="en-US"/>
        </a:p>
      </dgm:t>
    </dgm:pt>
    <dgm:pt modelId="{2E112B4B-4AC3-4523-B3DE-6ACAE9149B68}" type="pres">
      <dgm:prSet presAssocID="{8EBA43C8-9012-4EA0-B106-6FE159AD46CF}" presName="dummy" presStyleCnt="0"/>
      <dgm:spPr/>
    </dgm:pt>
    <dgm:pt modelId="{15FB489D-4744-42DD-8ABC-D9C0418A6E88}" type="pres">
      <dgm:prSet presAssocID="{D145ACA9-EADF-427B-B057-A3789CC70F81}" presName="sibTrans" presStyleLbl="sibTrans2D1" presStyleIdx="0" presStyleCnt="5"/>
      <dgm:spPr/>
      <dgm:t>
        <a:bodyPr/>
        <a:lstStyle/>
        <a:p>
          <a:endParaRPr lang="en-US"/>
        </a:p>
      </dgm:t>
    </dgm:pt>
    <dgm:pt modelId="{4F208FBD-60FE-4384-9727-45010A37DD1D}" type="pres">
      <dgm:prSet presAssocID="{82641D75-9AAE-4A95-A785-B579F086A951}" presName="node" presStyleLbl="node1" presStyleIdx="1" presStyleCnt="5" custScaleX="110648">
        <dgm:presLayoutVars>
          <dgm:bulletEnabled val="1"/>
        </dgm:presLayoutVars>
      </dgm:prSet>
      <dgm:spPr/>
      <dgm:t>
        <a:bodyPr/>
        <a:lstStyle/>
        <a:p>
          <a:endParaRPr lang="en-US"/>
        </a:p>
      </dgm:t>
    </dgm:pt>
    <dgm:pt modelId="{BBC2EDEE-32E3-4BDB-B215-605DDF0C74F0}" type="pres">
      <dgm:prSet presAssocID="{82641D75-9AAE-4A95-A785-B579F086A951}" presName="dummy" presStyleCnt="0"/>
      <dgm:spPr/>
    </dgm:pt>
    <dgm:pt modelId="{C093E4FB-CA0B-4CA5-854F-D3A5B8D8DFC5}" type="pres">
      <dgm:prSet presAssocID="{37AB307F-421F-4976-BC33-C87760AA27EE}" presName="sibTrans" presStyleLbl="sibTrans2D1" presStyleIdx="1" presStyleCnt="5" custScaleY="112241"/>
      <dgm:spPr/>
      <dgm:t>
        <a:bodyPr/>
        <a:lstStyle/>
        <a:p>
          <a:endParaRPr lang="en-US"/>
        </a:p>
      </dgm:t>
    </dgm:pt>
    <dgm:pt modelId="{FF229A38-1AD7-44F4-818D-55664DCF5242}" type="pres">
      <dgm:prSet presAssocID="{DDB18FC6-F471-4600-AEE3-E4B4DF3170B4}" presName="node" presStyleLbl="node1" presStyleIdx="2" presStyleCnt="5">
        <dgm:presLayoutVars>
          <dgm:bulletEnabled val="1"/>
        </dgm:presLayoutVars>
      </dgm:prSet>
      <dgm:spPr/>
      <dgm:t>
        <a:bodyPr/>
        <a:lstStyle/>
        <a:p>
          <a:endParaRPr lang="en-US"/>
        </a:p>
      </dgm:t>
    </dgm:pt>
    <dgm:pt modelId="{8B428C5B-150E-44FD-B8B4-7158DA1B7141}" type="pres">
      <dgm:prSet presAssocID="{DDB18FC6-F471-4600-AEE3-E4B4DF3170B4}" presName="dummy" presStyleCnt="0"/>
      <dgm:spPr/>
    </dgm:pt>
    <dgm:pt modelId="{6B86BB38-5679-48E8-8951-EDD853F0E7B8}" type="pres">
      <dgm:prSet presAssocID="{41F7AE72-2C6A-4766-AFBF-B1C43D2E4230}" presName="sibTrans" presStyleLbl="sibTrans2D1" presStyleIdx="2" presStyleCnt="5"/>
      <dgm:spPr/>
      <dgm:t>
        <a:bodyPr/>
        <a:lstStyle/>
        <a:p>
          <a:endParaRPr lang="en-US"/>
        </a:p>
      </dgm:t>
    </dgm:pt>
    <dgm:pt modelId="{DC030C27-AB42-45BF-B2DF-982193F9A192}" type="pres">
      <dgm:prSet presAssocID="{C7474056-A669-41A1-9F48-B88110691BE1}" presName="node" presStyleLbl="node1" presStyleIdx="3" presStyleCnt="5">
        <dgm:presLayoutVars>
          <dgm:bulletEnabled val="1"/>
        </dgm:presLayoutVars>
      </dgm:prSet>
      <dgm:spPr/>
      <dgm:t>
        <a:bodyPr/>
        <a:lstStyle/>
        <a:p>
          <a:endParaRPr lang="en-US"/>
        </a:p>
      </dgm:t>
    </dgm:pt>
    <dgm:pt modelId="{EC3429CE-1A64-4638-A200-EB5FECF30DC3}" type="pres">
      <dgm:prSet presAssocID="{C7474056-A669-41A1-9F48-B88110691BE1}" presName="dummy" presStyleCnt="0"/>
      <dgm:spPr/>
    </dgm:pt>
    <dgm:pt modelId="{4C8687BF-3B60-454E-93A6-C5DAA9CF81B5}" type="pres">
      <dgm:prSet presAssocID="{668C8E69-1F3A-4702-9BFE-1EA47457B56F}" presName="sibTrans" presStyleLbl="sibTrans2D1" presStyleIdx="3" presStyleCnt="5"/>
      <dgm:spPr/>
      <dgm:t>
        <a:bodyPr/>
        <a:lstStyle/>
        <a:p>
          <a:endParaRPr lang="en-US"/>
        </a:p>
      </dgm:t>
    </dgm:pt>
    <dgm:pt modelId="{B7D94DD8-4746-4DB5-A9B7-87F44BD7DA33}" type="pres">
      <dgm:prSet presAssocID="{E527DF91-8269-47C0-8443-B92A933E55C7}" presName="node" presStyleLbl="node1" presStyleIdx="4" presStyleCnt="5" custScaleX="106663">
        <dgm:presLayoutVars>
          <dgm:bulletEnabled val="1"/>
        </dgm:presLayoutVars>
      </dgm:prSet>
      <dgm:spPr/>
      <dgm:t>
        <a:bodyPr/>
        <a:lstStyle/>
        <a:p>
          <a:endParaRPr lang="en-US"/>
        </a:p>
      </dgm:t>
    </dgm:pt>
    <dgm:pt modelId="{56C84233-446D-4539-836F-DEBC1E093A99}" type="pres">
      <dgm:prSet presAssocID="{E527DF91-8269-47C0-8443-B92A933E55C7}" presName="dummy" presStyleCnt="0"/>
      <dgm:spPr/>
    </dgm:pt>
    <dgm:pt modelId="{31F06B5A-2195-4E59-80BD-B28AD7D69EF8}" type="pres">
      <dgm:prSet presAssocID="{163C7DFC-4527-47BF-B087-0E294A8FBDC1}" presName="sibTrans" presStyleLbl="sibTrans2D1" presStyleIdx="4" presStyleCnt="5"/>
      <dgm:spPr/>
      <dgm:t>
        <a:bodyPr/>
        <a:lstStyle/>
        <a:p>
          <a:endParaRPr lang="en-US"/>
        </a:p>
      </dgm:t>
    </dgm:pt>
  </dgm:ptLst>
  <dgm:cxnLst>
    <dgm:cxn modelId="{185EADF9-80AD-4166-8F7B-8CF5D9CB7B80}" type="presOf" srcId="{668C8E69-1F3A-4702-9BFE-1EA47457B56F}" destId="{4C8687BF-3B60-454E-93A6-C5DAA9CF81B5}" srcOrd="0" destOrd="0" presId="urn:microsoft.com/office/officeart/2005/8/layout/radial6"/>
    <dgm:cxn modelId="{F4A362A4-ED77-4FE4-AF5F-4BD8DCB55BEA}" type="presOf" srcId="{41F7AE72-2C6A-4766-AFBF-B1C43D2E4230}" destId="{6B86BB38-5679-48E8-8951-EDD853F0E7B8}" srcOrd="0" destOrd="0" presId="urn:microsoft.com/office/officeart/2005/8/layout/radial6"/>
    <dgm:cxn modelId="{185941B8-CD87-4BCA-B185-F248DB364BC0}" srcId="{CD789EEF-4B5E-43DD-B856-0213893032FF}" destId="{DDB18FC6-F471-4600-AEE3-E4B4DF3170B4}" srcOrd="2" destOrd="0" parTransId="{79E49533-6328-4C02-8F79-6EA0FD954A4E}" sibTransId="{41F7AE72-2C6A-4766-AFBF-B1C43D2E4230}"/>
    <dgm:cxn modelId="{832629D0-A6A7-4246-8E20-8FD2EEADC470}" type="presOf" srcId="{661038A5-A781-483A-B3BE-3FC4F0B3FF7E}" destId="{027325E2-23C6-4C06-858B-81D8D052A85E}" srcOrd="0" destOrd="0" presId="urn:microsoft.com/office/officeart/2005/8/layout/radial6"/>
    <dgm:cxn modelId="{C584C7A3-8B97-4AEC-8EC5-85AC219EDED1}" type="presOf" srcId="{D145ACA9-EADF-427B-B057-A3789CC70F81}" destId="{15FB489D-4744-42DD-8ABC-D9C0418A6E88}" srcOrd="0" destOrd="0" presId="urn:microsoft.com/office/officeart/2005/8/layout/radial6"/>
    <dgm:cxn modelId="{260696CA-DCBA-4021-8AB9-D203FEA3C305}" srcId="{CD789EEF-4B5E-43DD-B856-0213893032FF}" destId="{82641D75-9AAE-4A95-A785-B579F086A951}" srcOrd="1" destOrd="0" parTransId="{CB3FAB3D-C2BB-4B6B-9848-1997E7AECFCE}" sibTransId="{37AB307F-421F-4976-BC33-C87760AA27EE}"/>
    <dgm:cxn modelId="{2DD76791-EEE3-404F-A5FD-E3CCAA3838FA}" srcId="{CD789EEF-4B5E-43DD-B856-0213893032FF}" destId="{8EBA43C8-9012-4EA0-B106-6FE159AD46CF}" srcOrd="0" destOrd="0" parTransId="{CE87F387-1F98-4174-BA90-BEDB0C412A00}" sibTransId="{D145ACA9-EADF-427B-B057-A3789CC70F81}"/>
    <dgm:cxn modelId="{6AF0BD17-20C5-4D17-9E8C-21E4082997F4}" srcId="{CD789EEF-4B5E-43DD-B856-0213893032FF}" destId="{C7474056-A669-41A1-9F48-B88110691BE1}" srcOrd="3" destOrd="0" parTransId="{9ECFAEF2-9E00-4082-BA77-F5F3B2301114}" sibTransId="{668C8E69-1F3A-4702-9BFE-1EA47457B56F}"/>
    <dgm:cxn modelId="{6C521F0C-E7C7-49CB-BBCF-E50952C8A103}" srcId="{661038A5-A781-483A-B3BE-3FC4F0B3FF7E}" destId="{CD789EEF-4B5E-43DD-B856-0213893032FF}" srcOrd="0" destOrd="0" parTransId="{3C02E6A9-ACFA-4A0B-BCA7-C0E7A7B7D576}" sibTransId="{28B2834F-F48A-4E43-9FFE-28646D0A4772}"/>
    <dgm:cxn modelId="{9D34024F-A525-454B-A992-F0ADF870E897}" type="presOf" srcId="{DDB18FC6-F471-4600-AEE3-E4B4DF3170B4}" destId="{FF229A38-1AD7-44F4-818D-55664DCF5242}" srcOrd="0" destOrd="0" presId="urn:microsoft.com/office/officeart/2005/8/layout/radial6"/>
    <dgm:cxn modelId="{4A824A41-A45C-4A74-BFBB-AE84D6633796}" type="presOf" srcId="{E527DF91-8269-47C0-8443-B92A933E55C7}" destId="{B7D94DD8-4746-4DB5-A9B7-87F44BD7DA33}" srcOrd="0" destOrd="0" presId="urn:microsoft.com/office/officeart/2005/8/layout/radial6"/>
    <dgm:cxn modelId="{C17784BD-7342-487C-8A02-14AC262D400B}" type="presOf" srcId="{8EBA43C8-9012-4EA0-B106-6FE159AD46CF}" destId="{BD6582BC-7D62-4B6F-A5D1-0AE57EEA3EFD}" srcOrd="0" destOrd="0" presId="urn:microsoft.com/office/officeart/2005/8/layout/radial6"/>
    <dgm:cxn modelId="{046EE6C8-6533-4DC3-AC55-CB490BF1FD4E}" srcId="{CD789EEF-4B5E-43DD-B856-0213893032FF}" destId="{E527DF91-8269-47C0-8443-B92A933E55C7}" srcOrd="4" destOrd="0" parTransId="{F9853749-1C9C-42A6-BCB2-7AB574DF6415}" sibTransId="{163C7DFC-4527-47BF-B087-0E294A8FBDC1}"/>
    <dgm:cxn modelId="{887CFEAE-0E98-4C08-8433-22BA48B278A5}" type="presOf" srcId="{82641D75-9AAE-4A95-A785-B579F086A951}" destId="{4F208FBD-60FE-4384-9727-45010A37DD1D}" srcOrd="0" destOrd="0" presId="urn:microsoft.com/office/officeart/2005/8/layout/radial6"/>
    <dgm:cxn modelId="{ACBC723A-18D7-4142-9D5F-CD2F387AEC14}" type="presOf" srcId="{37AB307F-421F-4976-BC33-C87760AA27EE}" destId="{C093E4FB-CA0B-4CA5-854F-D3A5B8D8DFC5}" srcOrd="0" destOrd="0" presId="urn:microsoft.com/office/officeart/2005/8/layout/radial6"/>
    <dgm:cxn modelId="{A3CEBA6A-62B0-4152-88BC-36BE9F2BCC85}" type="presOf" srcId="{C7474056-A669-41A1-9F48-B88110691BE1}" destId="{DC030C27-AB42-45BF-B2DF-982193F9A192}" srcOrd="0" destOrd="0" presId="urn:microsoft.com/office/officeart/2005/8/layout/radial6"/>
    <dgm:cxn modelId="{366DF206-2DA6-46BD-99EA-F423AF9B940C}" type="presOf" srcId="{CD789EEF-4B5E-43DD-B856-0213893032FF}" destId="{4D5002D5-010C-429B-8E83-03E155A5B707}" srcOrd="0" destOrd="0" presId="urn:microsoft.com/office/officeart/2005/8/layout/radial6"/>
    <dgm:cxn modelId="{71378B65-85CF-42D5-8B77-29B0B2D592AB}" type="presOf" srcId="{163C7DFC-4527-47BF-B087-0E294A8FBDC1}" destId="{31F06B5A-2195-4E59-80BD-B28AD7D69EF8}" srcOrd="0" destOrd="0" presId="urn:microsoft.com/office/officeart/2005/8/layout/radial6"/>
    <dgm:cxn modelId="{C5A1B725-DA11-4EDD-BD11-552FCD0B6DD7}" type="presParOf" srcId="{027325E2-23C6-4C06-858B-81D8D052A85E}" destId="{4D5002D5-010C-429B-8E83-03E155A5B707}" srcOrd="0" destOrd="0" presId="urn:microsoft.com/office/officeart/2005/8/layout/radial6"/>
    <dgm:cxn modelId="{05AE4889-9F30-477B-A036-F4CFCB606ED5}" type="presParOf" srcId="{027325E2-23C6-4C06-858B-81D8D052A85E}" destId="{BD6582BC-7D62-4B6F-A5D1-0AE57EEA3EFD}" srcOrd="1" destOrd="0" presId="urn:microsoft.com/office/officeart/2005/8/layout/radial6"/>
    <dgm:cxn modelId="{1E2DFD92-9C20-434E-968D-36982BBFDEFE}" type="presParOf" srcId="{027325E2-23C6-4C06-858B-81D8D052A85E}" destId="{2E112B4B-4AC3-4523-B3DE-6ACAE9149B68}" srcOrd="2" destOrd="0" presId="urn:microsoft.com/office/officeart/2005/8/layout/radial6"/>
    <dgm:cxn modelId="{9D2DBEBE-6F81-43C2-9B57-841997A5668B}" type="presParOf" srcId="{027325E2-23C6-4C06-858B-81D8D052A85E}" destId="{15FB489D-4744-42DD-8ABC-D9C0418A6E88}" srcOrd="3" destOrd="0" presId="urn:microsoft.com/office/officeart/2005/8/layout/radial6"/>
    <dgm:cxn modelId="{A8EE7C8C-AED8-4913-9AC3-B9D3F66C1D2C}" type="presParOf" srcId="{027325E2-23C6-4C06-858B-81D8D052A85E}" destId="{4F208FBD-60FE-4384-9727-45010A37DD1D}" srcOrd="4" destOrd="0" presId="urn:microsoft.com/office/officeart/2005/8/layout/radial6"/>
    <dgm:cxn modelId="{CDAF6FE2-FB5A-4A2F-8F54-CC977F15E242}" type="presParOf" srcId="{027325E2-23C6-4C06-858B-81D8D052A85E}" destId="{BBC2EDEE-32E3-4BDB-B215-605DDF0C74F0}" srcOrd="5" destOrd="0" presId="urn:microsoft.com/office/officeart/2005/8/layout/radial6"/>
    <dgm:cxn modelId="{1048E33C-3F1F-417D-B47F-46D7D865FAA2}" type="presParOf" srcId="{027325E2-23C6-4C06-858B-81D8D052A85E}" destId="{C093E4FB-CA0B-4CA5-854F-D3A5B8D8DFC5}" srcOrd="6" destOrd="0" presId="urn:microsoft.com/office/officeart/2005/8/layout/radial6"/>
    <dgm:cxn modelId="{C9437109-8928-4643-9035-299595C11F37}" type="presParOf" srcId="{027325E2-23C6-4C06-858B-81D8D052A85E}" destId="{FF229A38-1AD7-44F4-818D-55664DCF5242}" srcOrd="7" destOrd="0" presId="urn:microsoft.com/office/officeart/2005/8/layout/radial6"/>
    <dgm:cxn modelId="{38A2F5A7-CF39-4B26-95DF-0BB16A38F6B5}" type="presParOf" srcId="{027325E2-23C6-4C06-858B-81D8D052A85E}" destId="{8B428C5B-150E-44FD-B8B4-7158DA1B7141}" srcOrd="8" destOrd="0" presId="urn:microsoft.com/office/officeart/2005/8/layout/radial6"/>
    <dgm:cxn modelId="{5F8E813D-C817-4E3B-ACA1-78BB12E46AA9}" type="presParOf" srcId="{027325E2-23C6-4C06-858B-81D8D052A85E}" destId="{6B86BB38-5679-48E8-8951-EDD853F0E7B8}" srcOrd="9" destOrd="0" presId="urn:microsoft.com/office/officeart/2005/8/layout/radial6"/>
    <dgm:cxn modelId="{E48EF6F4-9142-4ED0-9B1E-89D7622D043D}" type="presParOf" srcId="{027325E2-23C6-4C06-858B-81D8D052A85E}" destId="{DC030C27-AB42-45BF-B2DF-982193F9A192}" srcOrd="10" destOrd="0" presId="urn:microsoft.com/office/officeart/2005/8/layout/radial6"/>
    <dgm:cxn modelId="{06B11BE8-DF6E-489C-A48F-008FB3DECDC0}" type="presParOf" srcId="{027325E2-23C6-4C06-858B-81D8D052A85E}" destId="{EC3429CE-1A64-4638-A200-EB5FECF30DC3}" srcOrd="11" destOrd="0" presId="urn:microsoft.com/office/officeart/2005/8/layout/radial6"/>
    <dgm:cxn modelId="{E6B40703-260E-4527-815C-2117765486EB}" type="presParOf" srcId="{027325E2-23C6-4C06-858B-81D8D052A85E}" destId="{4C8687BF-3B60-454E-93A6-C5DAA9CF81B5}" srcOrd="12" destOrd="0" presId="urn:microsoft.com/office/officeart/2005/8/layout/radial6"/>
    <dgm:cxn modelId="{C1A6F952-D88A-4670-8055-7B5C6A439228}" type="presParOf" srcId="{027325E2-23C6-4C06-858B-81D8D052A85E}" destId="{B7D94DD8-4746-4DB5-A9B7-87F44BD7DA33}" srcOrd="13" destOrd="0" presId="urn:microsoft.com/office/officeart/2005/8/layout/radial6"/>
    <dgm:cxn modelId="{4DADB740-59AF-47B8-9D87-1CC8890D7471}" type="presParOf" srcId="{027325E2-23C6-4C06-858B-81D8D052A85E}" destId="{56C84233-446D-4539-836F-DEBC1E093A99}" srcOrd="14" destOrd="0" presId="urn:microsoft.com/office/officeart/2005/8/layout/radial6"/>
    <dgm:cxn modelId="{EB89EDF9-DCF5-460B-B027-BA936580B8ED}" type="presParOf" srcId="{027325E2-23C6-4C06-858B-81D8D052A85E}" destId="{31F06B5A-2195-4E59-80BD-B28AD7D69EF8}" srcOrd="15"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A783D-F5B2-4DCC-BA2E-5640D044789F}">
      <dsp:nvSpPr>
        <dsp:cNvPr id="0" name=""/>
        <dsp:cNvSpPr/>
      </dsp:nvSpPr>
      <dsp:spPr>
        <a:xfrm>
          <a:off x="447811" y="1149688"/>
          <a:ext cx="3557361" cy="3557361"/>
        </a:xfrm>
        <a:prstGeom prst="blockArc">
          <a:avLst>
            <a:gd name="adj1" fmla="val 11880000"/>
            <a:gd name="adj2" fmla="val 1620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737C0B-BD58-4229-A1C3-E2A44E868CB9}">
      <dsp:nvSpPr>
        <dsp:cNvPr id="0" name=""/>
        <dsp:cNvSpPr/>
      </dsp:nvSpPr>
      <dsp:spPr>
        <a:xfrm>
          <a:off x="447811" y="1149688"/>
          <a:ext cx="3557361" cy="3557361"/>
        </a:xfrm>
        <a:prstGeom prst="blockArc">
          <a:avLst>
            <a:gd name="adj1" fmla="val 7560000"/>
            <a:gd name="adj2" fmla="val 1188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135DF5-940B-4C44-AE4E-4B8EFD0CF830}">
      <dsp:nvSpPr>
        <dsp:cNvPr id="0" name=""/>
        <dsp:cNvSpPr/>
      </dsp:nvSpPr>
      <dsp:spPr>
        <a:xfrm>
          <a:off x="447811" y="1149688"/>
          <a:ext cx="3557361" cy="3557361"/>
        </a:xfrm>
        <a:prstGeom prst="blockArc">
          <a:avLst>
            <a:gd name="adj1" fmla="val 3240000"/>
            <a:gd name="adj2" fmla="val 756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56FDDB-B44E-4281-A5F3-2F52349AD1BA}">
      <dsp:nvSpPr>
        <dsp:cNvPr id="0" name=""/>
        <dsp:cNvSpPr/>
      </dsp:nvSpPr>
      <dsp:spPr>
        <a:xfrm>
          <a:off x="447811" y="1149688"/>
          <a:ext cx="3557361" cy="3557361"/>
        </a:xfrm>
        <a:prstGeom prst="blockArc">
          <a:avLst>
            <a:gd name="adj1" fmla="val 20520000"/>
            <a:gd name="adj2" fmla="val 324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FB489D-4744-42DD-8ABC-D9C0418A6E88}">
      <dsp:nvSpPr>
        <dsp:cNvPr id="0" name=""/>
        <dsp:cNvSpPr/>
      </dsp:nvSpPr>
      <dsp:spPr>
        <a:xfrm>
          <a:off x="447811" y="1149688"/>
          <a:ext cx="3557361" cy="3557361"/>
        </a:xfrm>
        <a:prstGeom prst="blockArc">
          <a:avLst>
            <a:gd name="adj1" fmla="val 16200000"/>
            <a:gd name="adj2" fmla="val 2052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5002D5-010C-429B-8E83-03E155A5B707}">
      <dsp:nvSpPr>
        <dsp:cNvPr id="0" name=""/>
        <dsp:cNvSpPr/>
      </dsp:nvSpPr>
      <dsp:spPr>
        <a:xfrm>
          <a:off x="1454068" y="2188175"/>
          <a:ext cx="1544848" cy="1480389"/>
        </a:xfrm>
        <a:prstGeom prst="ellipse">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Snowstorms</a:t>
          </a:r>
          <a:endParaRPr lang="en-US" sz="1400" kern="1200" dirty="0"/>
        </a:p>
      </dsp:txBody>
      <dsp:txXfrm>
        <a:off x="1680306" y="2404973"/>
        <a:ext cx="1092372" cy="1046793"/>
      </dsp:txXfrm>
    </dsp:sp>
    <dsp:sp modelId="{BD6582BC-7D62-4B6F-A5D1-0AE57EEA3EFD}">
      <dsp:nvSpPr>
        <dsp:cNvPr id="0" name=""/>
        <dsp:cNvSpPr/>
      </dsp:nvSpPr>
      <dsp:spPr>
        <a:xfrm>
          <a:off x="1653453" y="617908"/>
          <a:ext cx="1146078" cy="1146078"/>
        </a:xfrm>
        <a:prstGeom prst="ellipse">
          <a:avLst/>
        </a:prstGeom>
        <a:solidFill>
          <a:schemeClr val="lt1">
            <a:hueOff val="0"/>
            <a:satOff val="0"/>
            <a:lumOff val="0"/>
            <a:alphaOff val="0"/>
          </a:schemeClr>
        </a:solidFill>
        <a:ln w="38100" cap="rnd"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Power Outages</a:t>
          </a:r>
          <a:endParaRPr lang="en-US" sz="1000" kern="1200" dirty="0"/>
        </a:p>
      </dsp:txBody>
      <dsp:txXfrm>
        <a:off x="1821292" y="785747"/>
        <a:ext cx="810400" cy="810400"/>
      </dsp:txXfrm>
    </dsp:sp>
    <dsp:sp modelId="{FD270AAC-50A3-4636-B194-94E1C3F6E757}">
      <dsp:nvSpPr>
        <dsp:cNvPr id="0" name=""/>
        <dsp:cNvSpPr/>
      </dsp:nvSpPr>
      <dsp:spPr>
        <a:xfrm>
          <a:off x="3305839" y="1818437"/>
          <a:ext cx="1146078" cy="1146078"/>
        </a:xfrm>
        <a:prstGeom prst="ellipse">
          <a:avLst/>
        </a:prstGeom>
        <a:solidFill>
          <a:schemeClr val="lt1">
            <a:hueOff val="0"/>
            <a:satOff val="0"/>
            <a:lumOff val="0"/>
            <a:alphaOff val="0"/>
          </a:schemeClr>
        </a:solidFill>
        <a:ln w="38100" cap="rnd"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School closures</a:t>
          </a:r>
          <a:endParaRPr lang="en-US" sz="1000" kern="1200" dirty="0"/>
        </a:p>
      </dsp:txBody>
      <dsp:txXfrm>
        <a:off x="3473678" y="1986276"/>
        <a:ext cx="810400" cy="810400"/>
      </dsp:txXfrm>
    </dsp:sp>
    <dsp:sp modelId="{576F2E31-E1D2-4D59-ACBC-B39B4834365C}">
      <dsp:nvSpPr>
        <dsp:cNvPr id="0" name=""/>
        <dsp:cNvSpPr/>
      </dsp:nvSpPr>
      <dsp:spPr>
        <a:xfrm>
          <a:off x="2674684" y="3760934"/>
          <a:ext cx="1146078" cy="1146078"/>
        </a:xfrm>
        <a:prstGeom prst="ellipse">
          <a:avLst/>
        </a:prstGeom>
        <a:solidFill>
          <a:schemeClr val="lt1">
            <a:hueOff val="0"/>
            <a:satOff val="0"/>
            <a:lumOff val="0"/>
            <a:alphaOff val="0"/>
          </a:schemeClr>
        </a:solidFill>
        <a:ln w="38100" cap="rnd"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Road clos</a:t>
          </a:r>
          <a:r>
            <a:rPr lang="en-US" sz="900" kern="1200" dirty="0" smtClean="0"/>
            <a:t>ures</a:t>
          </a:r>
        </a:p>
      </dsp:txBody>
      <dsp:txXfrm>
        <a:off x="2842523" y="3928773"/>
        <a:ext cx="810400" cy="810400"/>
      </dsp:txXfrm>
    </dsp:sp>
    <dsp:sp modelId="{6F810E4F-8574-42C0-86A4-A217C02538AB}">
      <dsp:nvSpPr>
        <dsp:cNvPr id="0" name=""/>
        <dsp:cNvSpPr/>
      </dsp:nvSpPr>
      <dsp:spPr>
        <a:xfrm>
          <a:off x="583519" y="3740843"/>
          <a:ext cx="1243483" cy="1186259"/>
        </a:xfrm>
        <a:prstGeom prst="ellipse">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Limited access to necessary resources</a:t>
          </a:r>
          <a:endParaRPr lang="en-US" sz="1000" kern="1200" dirty="0"/>
        </a:p>
      </dsp:txBody>
      <dsp:txXfrm>
        <a:off x="765623" y="3914567"/>
        <a:ext cx="879275" cy="838811"/>
      </dsp:txXfrm>
    </dsp:sp>
    <dsp:sp modelId="{65D72103-F6CF-452C-9010-CFD11BA6E749}">
      <dsp:nvSpPr>
        <dsp:cNvPr id="0" name=""/>
        <dsp:cNvSpPr/>
      </dsp:nvSpPr>
      <dsp:spPr>
        <a:xfrm>
          <a:off x="1066" y="1818437"/>
          <a:ext cx="1146078" cy="1146078"/>
        </a:xfrm>
        <a:prstGeom prst="ellipse">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Building collapses</a:t>
          </a:r>
          <a:endParaRPr lang="en-US" sz="1000" kern="1200" dirty="0"/>
        </a:p>
      </dsp:txBody>
      <dsp:txXfrm>
        <a:off x="168905" y="1986276"/>
        <a:ext cx="810400" cy="810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F06B5A-2195-4E59-80BD-B28AD7D69EF8}">
      <dsp:nvSpPr>
        <dsp:cNvPr id="0" name=""/>
        <dsp:cNvSpPr/>
      </dsp:nvSpPr>
      <dsp:spPr>
        <a:xfrm>
          <a:off x="421105" y="1248137"/>
          <a:ext cx="3390040" cy="3390040"/>
        </a:xfrm>
        <a:prstGeom prst="blockArc">
          <a:avLst>
            <a:gd name="adj1" fmla="val 11844232"/>
            <a:gd name="adj2" fmla="val 16410398"/>
            <a:gd name="adj3" fmla="val 4639"/>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8687BF-3B60-454E-93A6-C5DAA9CF81B5}">
      <dsp:nvSpPr>
        <dsp:cNvPr id="0" name=""/>
        <dsp:cNvSpPr/>
      </dsp:nvSpPr>
      <dsp:spPr>
        <a:xfrm>
          <a:off x="415867" y="1264548"/>
          <a:ext cx="3390040" cy="3390040"/>
        </a:xfrm>
        <a:prstGeom prst="blockArc">
          <a:avLst>
            <a:gd name="adj1" fmla="val 7560000"/>
            <a:gd name="adj2" fmla="val 11880000"/>
            <a:gd name="adj3" fmla="val 4639"/>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86BB38-5679-48E8-8951-EDD853F0E7B8}">
      <dsp:nvSpPr>
        <dsp:cNvPr id="0" name=""/>
        <dsp:cNvSpPr/>
      </dsp:nvSpPr>
      <dsp:spPr>
        <a:xfrm>
          <a:off x="415867" y="1264548"/>
          <a:ext cx="3390040" cy="3390040"/>
        </a:xfrm>
        <a:prstGeom prst="blockArc">
          <a:avLst>
            <a:gd name="adj1" fmla="val 3240000"/>
            <a:gd name="adj2" fmla="val 7560000"/>
            <a:gd name="adj3" fmla="val 4639"/>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93E4FB-CA0B-4CA5-854F-D3A5B8D8DFC5}">
      <dsp:nvSpPr>
        <dsp:cNvPr id="0" name=""/>
        <dsp:cNvSpPr/>
      </dsp:nvSpPr>
      <dsp:spPr>
        <a:xfrm>
          <a:off x="415867" y="1057060"/>
          <a:ext cx="3390040" cy="3805015"/>
        </a:xfrm>
        <a:prstGeom prst="blockArc">
          <a:avLst>
            <a:gd name="adj1" fmla="val 20520000"/>
            <a:gd name="adj2" fmla="val 3240000"/>
            <a:gd name="adj3" fmla="val 4639"/>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FB489D-4744-42DD-8ABC-D9C0418A6E88}">
      <dsp:nvSpPr>
        <dsp:cNvPr id="0" name=""/>
        <dsp:cNvSpPr/>
      </dsp:nvSpPr>
      <dsp:spPr>
        <a:xfrm>
          <a:off x="410413" y="1247447"/>
          <a:ext cx="3390040" cy="3390040"/>
        </a:xfrm>
        <a:prstGeom prst="blockArc">
          <a:avLst>
            <a:gd name="adj1" fmla="val 16432644"/>
            <a:gd name="adj2" fmla="val 20557269"/>
            <a:gd name="adj3" fmla="val 4639"/>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5002D5-010C-429B-8E83-03E155A5B707}">
      <dsp:nvSpPr>
        <dsp:cNvPr id="0" name=""/>
        <dsp:cNvSpPr/>
      </dsp:nvSpPr>
      <dsp:spPr>
        <a:xfrm>
          <a:off x="1330765" y="2179445"/>
          <a:ext cx="1560246" cy="1560246"/>
        </a:xfrm>
        <a:prstGeom prst="ellips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Flooding</a:t>
          </a:r>
          <a:endParaRPr lang="en-US" sz="1400" kern="1200" dirty="0"/>
        </a:p>
      </dsp:txBody>
      <dsp:txXfrm>
        <a:off x="1559258" y="2407938"/>
        <a:ext cx="1103260" cy="1103260"/>
      </dsp:txXfrm>
    </dsp:sp>
    <dsp:sp modelId="{BD6582BC-7D62-4B6F-A5D1-0AE57EEA3EFD}">
      <dsp:nvSpPr>
        <dsp:cNvPr id="0" name=""/>
        <dsp:cNvSpPr/>
      </dsp:nvSpPr>
      <dsp:spPr>
        <a:xfrm>
          <a:off x="1331960" y="744469"/>
          <a:ext cx="1770870" cy="1092172"/>
        </a:xfrm>
        <a:prstGeom prst="ellips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Water contamination</a:t>
          </a:r>
          <a:endParaRPr lang="en-US" sz="1000" kern="1200" dirty="0"/>
        </a:p>
      </dsp:txBody>
      <dsp:txXfrm>
        <a:off x="1591298" y="904414"/>
        <a:ext cx="1252194" cy="772282"/>
      </dsp:txXfrm>
    </dsp:sp>
    <dsp:sp modelId="{4F208FBD-60FE-4384-9727-45010A37DD1D}">
      <dsp:nvSpPr>
        <dsp:cNvPr id="0" name=""/>
        <dsp:cNvSpPr/>
      </dsp:nvSpPr>
      <dsp:spPr>
        <a:xfrm>
          <a:off x="3081321" y="1901842"/>
          <a:ext cx="1208466" cy="1092172"/>
        </a:xfrm>
        <a:prstGeom prst="ellipse">
          <a:avLst/>
        </a:prstGeom>
        <a:solidFill>
          <a:schemeClr val="lt1">
            <a:hueOff val="0"/>
            <a:satOff val="0"/>
            <a:lumOff val="0"/>
            <a:alphaOff val="0"/>
          </a:schemeClr>
        </a:solidFill>
        <a:ln w="19050" cap="rnd"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Road and bridge damage </a:t>
          </a:r>
          <a:endParaRPr lang="en-US" sz="1000" kern="1200" dirty="0"/>
        </a:p>
      </dsp:txBody>
      <dsp:txXfrm>
        <a:off x="3258297" y="2061787"/>
        <a:ext cx="854514" cy="772282"/>
      </dsp:txXfrm>
    </dsp:sp>
    <dsp:sp modelId="{FF229A38-1AD7-44F4-818D-55664DCF5242}">
      <dsp:nvSpPr>
        <dsp:cNvPr id="0" name=""/>
        <dsp:cNvSpPr/>
      </dsp:nvSpPr>
      <dsp:spPr>
        <a:xfrm>
          <a:off x="2537999" y="3752973"/>
          <a:ext cx="1092172" cy="1092172"/>
        </a:xfrm>
        <a:prstGeom prst="ellipse">
          <a:avLst/>
        </a:prstGeom>
        <a:solidFill>
          <a:schemeClr val="lt1">
            <a:hueOff val="0"/>
            <a:satOff val="0"/>
            <a:lumOff val="0"/>
            <a:alphaOff val="0"/>
          </a:schemeClr>
        </a:solidFill>
        <a:ln w="38100" cap="rnd"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School closures</a:t>
          </a:r>
          <a:endParaRPr lang="en-US" sz="1000" kern="1200" dirty="0"/>
        </a:p>
      </dsp:txBody>
      <dsp:txXfrm>
        <a:off x="2697944" y="3912918"/>
        <a:ext cx="772282" cy="772282"/>
      </dsp:txXfrm>
    </dsp:sp>
    <dsp:sp modelId="{DC030C27-AB42-45BF-B2DF-982193F9A192}">
      <dsp:nvSpPr>
        <dsp:cNvPr id="0" name=""/>
        <dsp:cNvSpPr/>
      </dsp:nvSpPr>
      <dsp:spPr>
        <a:xfrm>
          <a:off x="591604" y="3752973"/>
          <a:ext cx="1092172" cy="1092172"/>
        </a:xfrm>
        <a:prstGeom prst="ellipse">
          <a:avLst/>
        </a:prstGeom>
        <a:solidFill>
          <a:schemeClr val="lt1">
            <a:hueOff val="0"/>
            <a:satOff val="0"/>
            <a:lumOff val="0"/>
            <a:alphaOff val="0"/>
          </a:schemeClr>
        </a:solidFill>
        <a:ln w="38100" cap="rnd"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Road closures</a:t>
          </a:r>
        </a:p>
      </dsp:txBody>
      <dsp:txXfrm>
        <a:off x="751549" y="3912918"/>
        <a:ext cx="772282" cy="772282"/>
      </dsp:txXfrm>
    </dsp:sp>
    <dsp:sp modelId="{B7D94DD8-4746-4DB5-A9B7-87F44BD7DA33}">
      <dsp:nvSpPr>
        <dsp:cNvPr id="0" name=""/>
        <dsp:cNvSpPr/>
      </dsp:nvSpPr>
      <dsp:spPr>
        <a:xfrm>
          <a:off x="-46249" y="1901842"/>
          <a:ext cx="1164943" cy="1092172"/>
        </a:xfrm>
        <a:prstGeom prst="ellipse">
          <a:avLst/>
        </a:prstGeom>
        <a:solidFill>
          <a:schemeClr val="lt1">
            <a:hueOff val="0"/>
            <a:satOff val="0"/>
            <a:lumOff val="0"/>
            <a:alphaOff val="0"/>
          </a:schemeClr>
        </a:solidFill>
        <a:ln w="28575" cap="rnd"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Power Outages</a:t>
          </a:r>
          <a:endParaRPr lang="en-US" sz="1000" kern="1200" dirty="0"/>
        </a:p>
      </dsp:txBody>
      <dsp:txXfrm>
        <a:off x="124353" y="2061787"/>
        <a:ext cx="823739" cy="77228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6D5AE437-8082-4048-BB58-98DFD5CEA7F1}" type="datetimeFigureOut">
              <a:rPr lang="en-US" smtClean="0"/>
              <a:t>5/23/2018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871807A-1D52-4AE6-807D-EA96E85320EB}" type="slidenum">
              <a:rPr lang="en-US" smtClean="0"/>
              <a:t>‹#›</a:t>
            </a:fld>
            <a:endParaRPr lang="en-US"/>
          </a:p>
        </p:txBody>
      </p:sp>
    </p:spTree>
    <p:extLst>
      <p:ext uri="{BB962C8B-B14F-4D97-AF65-F5344CB8AC3E}">
        <p14:creationId xmlns:p14="http://schemas.microsoft.com/office/powerpoint/2010/main" val="273874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5/23/2018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5/23/2018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5/23/2018</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5/23/2018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jp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780" y="4313978"/>
            <a:ext cx="2043333" cy="2044346"/>
          </a:xfrm>
          <a:prstGeom prst="rect">
            <a:avLst/>
          </a:prstGeom>
        </p:spPr>
      </p:pic>
      <p:sp>
        <p:nvSpPr>
          <p:cNvPr id="4" name="Rectangle 3"/>
          <p:cNvSpPr/>
          <p:nvPr/>
        </p:nvSpPr>
        <p:spPr>
          <a:xfrm>
            <a:off x="2142226" y="3179737"/>
            <a:ext cx="6096000" cy="774571"/>
          </a:xfrm>
          <a:prstGeom prst="rect">
            <a:avLst/>
          </a:prstGeom>
        </p:spPr>
        <p:txBody>
          <a:bodyPr>
            <a:spAutoFit/>
          </a:bodyPr>
          <a:lstStyle/>
          <a:p>
            <a:pPr lvl="0" algn="ctr">
              <a:spcBef>
                <a:spcPts val="1000"/>
              </a:spcBef>
              <a:buClr>
                <a:srgbClr val="CFA54B"/>
              </a:buClr>
              <a:buSzPct val="80000"/>
            </a:pPr>
            <a:r>
              <a:rPr lang="en-US" dirty="0">
                <a:solidFill>
                  <a:prstClr val="black">
                    <a:lumMod val="50000"/>
                    <a:lumOff val="50000"/>
                  </a:prstClr>
                </a:solidFill>
              </a:rPr>
              <a:t>Idaho Office of Emergency Management</a:t>
            </a:r>
          </a:p>
          <a:p>
            <a:pPr lvl="0" algn="ctr">
              <a:spcBef>
                <a:spcPts val="1000"/>
              </a:spcBef>
              <a:buClr>
                <a:srgbClr val="CFA54B"/>
              </a:buClr>
              <a:buSzPct val="80000"/>
            </a:pPr>
            <a:r>
              <a:rPr lang="en-US" dirty="0">
                <a:solidFill>
                  <a:prstClr val="black">
                    <a:lumMod val="50000"/>
                    <a:lumOff val="50000"/>
                  </a:prstClr>
                </a:solidFill>
              </a:rPr>
              <a:t>Director Brad Richy</a:t>
            </a:r>
          </a:p>
        </p:txBody>
      </p:sp>
      <p:sp>
        <p:nvSpPr>
          <p:cNvPr id="5" name="TextBox 4"/>
          <p:cNvSpPr txBox="1"/>
          <p:nvPr/>
        </p:nvSpPr>
        <p:spPr>
          <a:xfrm>
            <a:off x="1708030" y="1984075"/>
            <a:ext cx="7418718" cy="1107996"/>
          </a:xfrm>
          <a:prstGeom prst="rect">
            <a:avLst/>
          </a:prstGeom>
          <a:noFill/>
        </p:spPr>
        <p:txBody>
          <a:bodyPr wrap="square" rtlCol="0">
            <a:spAutoFit/>
          </a:bodyPr>
          <a:lstStyle/>
          <a:p>
            <a:r>
              <a:rPr lang="en-US" sz="6600" dirty="0">
                <a:solidFill>
                  <a:schemeClr val="accent1"/>
                </a:solidFill>
                <a:latin typeface="+mj-lt"/>
                <a:ea typeface="+mj-ea"/>
                <a:cs typeface="+mj-cs"/>
              </a:rPr>
              <a:t>Are </a:t>
            </a:r>
            <a:r>
              <a:rPr lang="en-US" sz="6600" dirty="0" smtClean="0">
                <a:solidFill>
                  <a:schemeClr val="accent1"/>
                </a:solidFill>
                <a:latin typeface="+mj-lt"/>
                <a:ea typeface="+mj-ea"/>
                <a:cs typeface="+mj-cs"/>
              </a:rPr>
              <a:t>We Prepared?</a:t>
            </a:r>
            <a:endParaRPr lang="en-US" sz="6600" dirty="0">
              <a:solidFill>
                <a:schemeClr val="accent1"/>
              </a:solidFill>
              <a:latin typeface="+mj-lt"/>
              <a:ea typeface="+mj-ea"/>
              <a:cs typeface="+mj-cs"/>
            </a:endParaRPr>
          </a:p>
        </p:txBody>
      </p:sp>
    </p:spTree>
    <p:extLst>
      <p:ext uri="{BB962C8B-B14F-4D97-AF65-F5344CB8AC3E}">
        <p14:creationId xmlns:p14="http://schemas.microsoft.com/office/powerpoint/2010/main" val="153551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Bef>
                <a:spcPts val="0"/>
              </a:spcBef>
            </a:pPr>
            <a:r>
              <a:rPr lang="en-US" sz="5300" dirty="0">
                <a:solidFill>
                  <a:srgbClr val="CFA54B"/>
                </a:solidFill>
                <a:ea typeface="+mn-ea"/>
                <a:cs typeface="+mn-cs"/>
              </a:rPr>
              <a:t>Are We Prepared?</a:t>
            </a:r>
            <a:r>
              <a:rPr lang="en-US" sz="6600" dirty="0">
                <a:solidFill>
                  <a:srgbClr val="CFA54B"/>
                </a:solidFill>
                <a:ea typeface="+mn-ea"/>
                <a:cs typeface="+mn-cs"/>
              </a:rPr>
              <a:t/>
            </a:r>
            <a:br>
              <a:rPr lang="en-US" sz="6600" dirty="0">
                <a:solidFill>
                  <a:srgbClr val="CFA54B"/>
                </a:solidFill>
                <a:ea typeface="+mn-ea"/>
                <a:cs typeface="+mn-cs"/>
              </a:rPr>
            </a:b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223" y="1644453"/>
            <a:ext cx="7741233" cy="4206835"/>
          </a:xfrm>
          <a:prstGeom prst="rect">
            <a:avLst/>
          </a:prstGeom>
          <a:ln>
            <a:noFill/>
          </a:ln>
          <a:effectLst>
            <a:softEdge rad="112500"/>
          </a:effectLst>
        </p:spPr>
      </p:pic>
      <p:sp>
        <p:nvSpPr>
          <p:cNvPr id="4" name="TextBox 3"/>
          <p:cNvSpPr txBox="1"/>
          <p:nvPr/>
        </p:nvSpPr>
        <p:spPr>
          <a:xfrm>
            <a:off x="4070095" y="6115792"/>
            <a:ext cx="2119491" cy="584775"/>
          </a:xfrm>
          <a:prstGeom prst="rect">
            <a:avLst/>
          </a:prstGeom>
          <a:noFill/>
        </p:spPr>
        <p:txBody>
          <a:bodyPr wrap="none" rtlCol="0">
            <a:spAutoFit/>
          </a:bodyPr>
          <a:lstStyle/>
          <a:p>
            <a:r>
              <a:rPr lang="en-US" sz="3200" dirty="0">
                <a:solidFill>
                  <a:srgbClr val="CFA54B"/>
                </a:solidFill>
                <a:ea typeface="+mj-ea"/>
                <a:cs typeface="+mj-cs"/>
              </a:rPr>
              <a:t>Questions?</a:t>
            </a:r>
            <a:endParaRPr lang="en-US" dirty="0"/>
          </a:p>
        </p:txBody>
      </p:sp>
    </p:spTree>
    <p:extLst>
      <p:ext uri="{BB962C8B-B14F-4D97-AF65-F5344CB8AC3E}">
        <p14:creationId xmlns:p14="http://schemas.microsoft.com/office/powerpoint/2010/main" val="5944678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FA54B"/>
                </a:solidFill>
              </a:rPr>
              <a:t>Impacts of 2017 Idaho Disasters</a:t>
            </a:r>
            <a:endParaRPr lang="en-US" dirty="0"/>
          </a:p>
        </p:txBody>
      </p:sp>
      <p:pic>
        <p:nvPicPr>
          <p:cNvPr id="6" name="Picture 5"/>
          <p:cNvPicPr>
            <a:picLocks noChangeAspect="1"/>
          </p:cNvPicPr>
          <p:nvPr/>
        </p:nvPicPr>
        <p:blipFill>
          <a:blip r:embed="rId2"/>
          <a:stretch>
            <a:fillRect/>
          </a:stretch>
        </p:blipFill>
        <p:spPr>
          <a:xfrm>
            <a:off x="1016140" y="1610291"/>
            <a:ext cx="3839342" cy="50517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67797" y="3953179"/>
            <a:ext cx="2182013" cy="2776470"/>
          </a:xfrm>
          <a:prstGeom prst="rect">
            <a:avLst/>
          </a:prstGeom>
          <a:ln>
            <a:noFill/>
          </a:ln>
          <a:effectLst>
            <a:softEdge rad="112500"/>
          </a:effectLst>
        </p:spPr>
      </p:pic>
      <p:sp>
        <p:nvSpPr>
          <p:cNvPr id="10" name="TextBox 9"/>
          <p:cNvSpPr txBox="1"/>
          <p:nvPr/>
        </p:nvSpPr>
        <p:spPr>
          <a:xfrm>
            <a:off x="5320144" y="1930400"/>
            <a:ext cx="4410452" cy="2185214"/>
          </a:xfrm>
          <a:prstGeom prst="rect">
            <a:avLst/>
          </a:prstGeom>
          <a:noFill/>
        </p:spPr>
        <p:txBody>
          <a:bodyPr wrap="square" rtlCol="0">
            <a:spAutoFit/>
          </a:bodyPr>
          <a:lstStyle/>
          <a:p>
            <a:r>
              <a:rPr lang="en-US" dirty="0" smtClean="0"/>
              <a:t>Federal Funded </a:t>
            </a:r>
          </a:p>
          <a:p>
            <a:endParaRPr lang="en-US" dirty="0"/>
          </a:p>
          <a:p>
            <a:pPr marL="285750" indent="-285750">
              <a:buFont typeface="Wingdings" panose="05000000000000000000" pitchFamily="2" charset="2"/>
              <a:buChar char="Ø"/>
            </a:pPr>
            <a:r>
              <a:rPr lang="en-US" sz="1400" dirty="0" smtClean="0"/>
              <a:t>325 Projects, estimated cost $29,000,000</a:t>
            </a:r>
          </a:p>
          <a:p>
            <a:endParaRPr lang="en-US" dirty="0" smtClean="0"/>
          </a:p>
          <a:p>
            <a:r>
              <a:rPr lang="en-US" dirty="0" smtClean="0"/>
              <a:t>State </a:t>
            </a:r>
            <a:r>
              <a:rPr lang="en-US" dirty="0">
                <a:solidFill>
                  <a:prstClr val="black"/>
                </a:solidFill>
              </a:rPr>
              <a:t>Emergency Relief </a:t>
            </a:r>
            <a:r>
              <a:rPr lang="en-US" dirty="0" smtClean="0"/>
              <a:t>Funded</a:t>
            </a:r>
          </a:p>
          <a:p>
            <a:endParaRPr lang="en-US" dirty="0"/>
          </a:p>
          <a:p>
            <a:pPr marL="285750" indent="-285750">
              <a:buFont typeface="Wingdings" panose="05000000000000000000" pitchFamily="2" charset="2"/>
              <a:buChar char="Ø"/>
            </a:pPr>
            <a:r>
              <a:rPr lang="en-US" sz="1400" dirty="0" smtClean="0"/>
              <a:t>Over 500 </a:t>
            </a:r>
            <a:r>
              <a:rPr lang="en-US" sz="1400" dirty="0" smtClean="0"/>
              <a:t>Projects, estimated cost $42,000,000</a:t>
            </a:r>
          </a:p>
          <a:p>
            <a:pPr marL="285750"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22658923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126" y="1939109"/>
            <a:ext cx="2965865" cy="1977243"/>
          </a:xfrm>
          <a:prstGeom prst="rect">
            <a:avLst/>
          </a:prstGeom>
          <a:ln>
            <a:noFill/>
          </a:ln>
          <a:effectLst>
            <a:softEdge rad="112500"/>
          </a:effectLst>
        </p:spPr>
      </p:pic>
      <p:sp>
        <p:nvSpPr>
          <p:cNvPr id="2" name="Title 1"/>
          <p:cNvSpPr>
            <a:spLocks noGrp="1"/>
          </p:cNvSpPr>
          <p:nvPr>
            <p:ph type="title"/>
          </p:nvPr>
        </p:nvSpPr>
        <p:spPr/>
        <p:txBody>
          <a:bodyPr/>
          <a:lstStyle/>
          <a:p>
            <a:r>
              <a:rPr lang="en-US" dirty="0">
                <a:solidFill>
                  <a:srgbClr val="CFA54B"/>
                </a:solidFill>
              </a:rPr>
              <a:t>Impacts of 2017 Idaho Disasters</a:t>
            </a:r>
            <a:endParaRPr lang="en-US" dirty="0"/>
          </a:p>
        </p:txBody>
      </p:sp>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9000"/>
                    </a14:imgEffect>
                    <a14:imgEffect>
                      <a14:colorTemperature colorTemp="6780"/>
                    </a14:imgEffect>
                    <a14:imgEffect>
                      <a14:saturation sat="400000"/>
                    </a14:imgEffect>
                  </a14:imgLayer>
                </a14:imgProps>
              </a:ext>
            </a:extLst>
          </a:blip>
          <a:stretch>
            <a:fillRect/>
          </a:stretch>
        </p:blipFill>
        <p:spPr>
          <a:xfrm>
            <a:off x="1622885" y="2476657"/>
            <a:ext cx="6705565" cy="3881437"/>
          </a:xfrm>
          <a:prstGeom prst="rect">
            <a:avLst/>
          </a:prstGeom>
          <a:effectLst>
            <a:outerShdw blurRad="50800" dist="50800" dir="5400000" sx="7000" sy="7000" algn="ctr" rotWithShape="0">
              <a:schemeClr val="accent1"/>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7264" y="1998352"/>
            <a:ext cx="3273488" cy="1909291"/>
          </a:xfrm>
          <a:prstGeom prst="rect">
            <a:avLst/>
          </a:prstGeom>
          <a:ln>
            <a:noFill/>
          </a:ln>
          <a:effectLst>
            <a:softEdge rad="112500"/>
          </a:effectLst>
        </p:spPr>
      </p:pic>
    </p:spTree>
    <p:extLst>
      <p:ext uri="{BB962C8B-B14F-4D97-AF65-F5344CB8AC3E}">
        <p14:creationId xmlns:p14="http://schemas.microsoft.com/office/powerpoint/2010/main" val="39713629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CFA54B"/>
                </a:solidFill>
              </a:rPr>
              <a:t>Impacts of 2017 Idaho Disasters</a:t>
            </a:r>
            <a:endParaRPr lang="en-US" dirty="0"/>
          </a:p>
        </p:txBody>
      </p:sp>
      <p:grpSp>
        <p:nvGrpSpPr>
          <p:cNvPr id="10" name="Group 9" descr="Three separate radial cycle charts showing the relationship between 4 or 5 tasks in a group"/>
          <p:cNvGrpSpPr/>
          <p:nvPr/>
        </p:nvGrpSpPr>
        <p:grpSpPr>
          <a:xfrm>
            <a:off x="322254" y="899733"/>
            <a:ext cx="9017689" cy="5628554"/>
            <a:chOff x="303212" y="647700"/>
            <a:chExt cx="7772099" cy="5612831"/>
          </a:xfrm>
        </p:grpSpPr>
        <p:graphicFrame>
          <p:nvGraphicFramePr>
            <p:cNvPr id="5" name="Diagram 4" descr="Radial cycle shows the relationship between 4 tasks in a group"/>
            <p:cNvGraphicFramePr/>
            <p:nvPr>
              <p:extLst>
                <p:ext uri="{D42A27DB-BD31-4B8C-83A1-F6EECF244321}">
                  <p14:modId xmlns:p14="http://schemas.microsoft.com/office/powerpoint/2010/main" val="3530292065"/>
                </p:ext>
              </p:extLst>
            </p:nvPr>
          </p:nvGraphicFramePr>
          <p:xfrm>
            <a:off x="303212" y="685800"/>
            <a:ext cx="3837906" cy="5536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descr="Radial cycle shows the relationship between 4 tasks in a group"/>
            <p:cNvGraphicFramePr/>
            <p:nvPr>
              <p:extLst>
                <p:ext uri="{D42A27DB-BD31-4B8C-83A1-F6EECF244321}">
                  <p14:modId xmlns:p14="http://schemas.microsoft.com/office/powerpoint/2010/main" val="1166234435"/>
                </p:ext>
              </p:extLst>
            </p:nvPr>
          </p:nvGraphicFramePr>
          <p:xfrm>
            <a:off x="4417922" y="647700"/>
            <a:ext cx="3657389" cy="56128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spTree>
    <p:extLst>
      <p:ext uri="{BB962C8B-B14F-4D97-AF65-F5344CB8AC3E}">
        <p14:creationId xmlns:p14="http://schemas.microsoft.com/office/powerpoint/2010/main" val="153624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 Unprecedented Year</a:t>
            </a:r>
            <a:endParaRPr lang="en-US" dirty="0"/>
          </a:p>
        </p:txBody>
      </p:sp>
      <p:sp>
        <p:nvSpPr>
          <p:cNvPr id="3" name="Content Placeholder 2"/>
          <p:cNvSpPr>
            <a:spLocks noGrp="1"/>
          </p:cNvSpPr>
          <p:nvPr>
            <p:ph idx="1"/>
          </p:nvPr>
        </p:nvSpPr>
        <p:spPr>
          <a:xfrm>
            <a:off x="463578" y="1613085"/>
            <a:ext cx="9424198" cy="4386860"/>
          </a:xfrm>
        </p:spPr>
        <p:txBody>
          <a:bodyPr/>
          <a:lstStyle/>
          <a:p>
            <a:pPr lvl="0">
              <a:buClr>
                <a:srgbClr val="CFA54B"/>
              </a:buClr>
            </a:pPr>
            <a:r>
              <a:rPr lang="en-US" dirty="0">
                <a:solidFill>
                  <a:prstClr val="black">
                    <a:lumMod val="75000"/>
                    <a:lumOff val="25000"/>
                  </a:prstClr>
                </a:solidFill>
              </a:rPr>
              <a:t>Storms, Fires, Floods, Heat = over $300 billion in damages</a:t>
            </a:r>
          </a:p>
          <a:p>
            <a:r>
              <a:rPr lang="en-US" dirty="0" smtClean="0"/>
              <a:t>48 States Responding</a:t>
            </a:r>
          </a:p>
          <a:p>
            <a:r>
              <a:rPr lang="en-US" dirty="0" smtClean="0"/>
              <a:t>32 Federal Agencies – all supporting:</a:t>
            </a:r>
          </a:p>
          <a:p>
            <a:pPr lvl="1"/>
            <a:r>
              <a:rPr lang="en-US" dirty="0" smtClean="0"/>
              <a:t>46.9 million people affected by Harvey, Irma, Maria and Wildfires – 15% of our population</a:t>
            </a:r>
          </a:p>
          <a:p>
            <a:pPr lvl="2"/>
            <a:r>
              <a:rPr lang="en-US" sz="1600" dirty="0" smtClean="0"/>
              <a:t>$9.6 billion NFIP claims for calendar year 2017</a:t>
            </a:r>
          </a:p>
          <a:p>
            <a:pPr lvl="2"/>
            <a:r>
              <a:rPr lang="en-US" sz="1600" dirty="0" smtClean="0"/>
              <a:t>2.4+ million home inspections completed</a:t>
            </a:r>
          </a:p>
          <a:p>
            <a:pPr lvl="2"/>
            <a:r>
              <a:rPr lang="en-US" sz="1600" dirty="0" smtClean="0"/>
              <a:t>4.8+ million hotel stays</a:t>
            </a:r>
          </a:p>
          <a:p>
            <a:pPr lvl="2"/>
            <a:r>
              <a:rPr lang="en-US" sz="1600" dirty="0" smtClean="0"/>
              <a:t>5.6+ million calls</a:t>
            </a:r>
          </a:p>
          <a:p>
            <a:pPr lvl="2"/>
            <a:r>
              <a:rPr lang="en-US" sz="1600" dirty="0" smtClean="0"/>
              <a:t>4.8+ million registrations</a:t>
            </a:r>
          </a:p>
          <a:p>
            <a:pPr lvl="2"/>
            <a:r>
              <a:rPr lang="en-US" sz="1600" dirty="0" smtClean="0"/>
              <a:t>2000+ contract actions</a:t>
            </a:r>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2543" y="3913390"/>
            <a:ext cx="3973649" cy="2724918"/>
          </a:xfrm>
          <a:prstGeom prst="rect">
            <a:avLst/>
          </a:prstGeom>
          <a:ln>
            <a:noFill/>
          </a:ln>
          <a:effectLst>
            <a:softEdge rad="112500"/>
          </a:effectLst>
        </p:spPr>
      </p:pic>
    </p:spTree>
    <p:extLst>
      <p:ext uri="{BB962C8B-B14F-4D97-AF65-F5344CB8AC3E}">
        <p14:creationId xmlns:p14="http://schemas.microsoft.com/office/powerpoint/2010/main" val="29999169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7334" y="609600"/>
            <a:ext cx="8596668" cy="900023"/>
          </a:xfrm>
        </p:spPr>
        <p:txBody>
          <a:bodyPr/>
          <a:lstStyle/>
          <a:p>
            <a:r>
              <a:rPr lang="en-US" dirty="0" smtClean="0"/>
              <a:t>FEMA Challenges from 2017</a:t>
            </a:r>
            <a:endParaRPr lang="en-US" dirty="0"/>
          </a:p>
        </p:txBody>
      </p:sp>
      <p:sp>
        <p:nvSpPr>
          <p:cNvPr id="5" name="Rectangle 4"/>
          <p:cNvSpPr/>
          <p:nvPr/>
        </p:nvSpPr>
        <p:spPr>
          <a:xfrm>
            <a:off x="534830" y="2658191"/>
            <a:ext cx="8324491" cy="3816429"/>
          </a:xfrm>
          <a:prstGeom prst="rect">
            <a:avLst/>
          </a:prstGeom>
        </p:spPr>
        <p:txBody>
          <a:bodyPr wrap="square">
            <a:spAutoFit/>
          </a:bodyPr>
          <a:lstStyle/>
          <a:p>
            <a:pPr algn="ctr"/>
            <a:r>
              <a:rPr lang="en-US" b="1" dirty="0"/>
              <a:t>FEMA by the </a:t>
            </a:r>
            <a:r>
              <a:rPr lang="en-US" b="1" dirty="0" smtClean="0"/>
              <a:t>Numbers</a:t>
            </a:r>
            <a:endParaRPr lang="en-US" dirty="0"/>
          </a:p>
          <a:p>
            <a:r>
              <a:rPr lang="en-US" sz="1400" dirty="0" smtClean="0"/>
              <a:t>21,095 Staff</a:t>
            </a:r>
          </a:p>
          <a:p>
            <a:pPr marL="742950" lvl="1" indent="-285750">
              <a:buFont typeface="Arial" panose="020B0604020202020204" pitchFamily="34" charset="0"/>
              <a:buChar char="•"/>
            </a:pPr>
            <a:r>
              <a:rPr lang="en-US" sz="1400" dirty="0" smtClean="0"/>
              <a:t>Across </a:t>
            </a:r>
            <a:r>
              <a:rPr lang="en-US" sz="1400" dirty="0"/>
              <a:t>10 Geographic Regions</a:t>
            </a:r>
          </a:p>
          <a:p>
            <a:pPr marL="742950" lvl="1" indent="-285750">
              <a:buFont typeface="Arial" panose="020B0604020202020204" pitchFamily="34" charset="0"/>
              <a:buChar char="•"/>
            </a:pPr>
            <a:r>
              <a:rPr lang="en-US" sz="1400" dirty="0" smtClean="0"/>
              <a:t>Serving </a:t>
            </a:r>
            <a:r>
              <a:rPr lang="en-US" sz="1400" dirty="0"/>
              <a:t>54 States &amp; Territories and 573 Tribes</a:t>
            </a:r>
          </a:p>
          <a:p>
            <a:pPr marL="742950" lvl="1" indent="-285750">
              <a:buFont typeface="Arial" panose="020B0604020202020204" pitchFamily="34" charset="0"/>
              <a:buChar char="•"/>
            </a:pPr>
            <a:r>
              <a:rPr lang="en-US" sz="1400" dirty="0" smtClean="0"/>
              <a:t>Managing </a:t>
            </a:r>
            <a:r>
              <a:rPr lang="en-US" sz="1400" dirty="0"/>
              <a:t>a $14.9B (FY ‘18 budget</a:t>
            </a:r>
            <a:r>
              <a:rPr lang="en-US" sz="1400" dirty="0" smtClean="0"/>
              <a:t>)</a:t>
            </a:r>
          </a:p>
          <a:p>
            <a:pPr lvl="1"/>
            <a:endParaRPr lang="en-US" sz="1400" dirty="0"/>
          </a:p>
          <a:p>
            <a:r>
              <a:rPr lang="en-US" sz="1400" dirty="0"/>
              <a:t>$</a:t>
            </a:r>
            <a:r>
              <a:rPr lang="en-US" sz="1400" dirty="0" smtClean="0"/>
              <a:t>20B Spent in 2017</a:t>
            </a:r>
            <a:endParaRPr lang="en-US" sz="1400" dirty="0"/>
          </a:p>
          <a:p>
            <a:pPr marL="742950" lvl="1" indent="-285750">
              <a:buFont typeface="Arial" panose="020B0604020202020204" pitchFamily="34" charset="0"/>
              <a:buChar char="•"/>
            </a:pPr>
            <a:r>
              <a:rPr lang="en-US" sz="1400" dirty="0" smtClean="0"/>
              <a:t>On 59 Major Declarations</a:t>
            </a:r>
          </a:p>
          <a:p>
            <a:pPr marL="742950" lvl="1" indent="-285750">
              <a:buFont typeface="Arial" panose="020B0604020202020204" pitchFamily="34" charset="0"/>
              <a:buChar char="•"/>
            </a:pPr>
            <a:r>
              <a:rPr lang="en-US" sz="1400" dirty="0" smtClean="0"/>
              <a:t>16 Emergency Declarations</a:t>
            </a:r>
          </a:p>
          <a:p>
            <a:pPr marL="742950" lvl="1" indent="-285750">
              <a:buFont typeface="Arial" panose="020B0604020202020204" pitchFamily="34" charset="0"/>
              <a:buChar char="•"/>
            </a:pPr>
            <a:r>
              <a:rPr lang="en-US" sz="1400" dirty="0" smtClean="0"/>
              <a:t>62 FMAGs</a:t>
            </a:r>
          </a:p>
          <a:p>
            <a:pPr marL="742950" lvl="1" indent="-285750">
              <a:buFont typeface="Arial" panose="020B0604020202020204" pitchFamily="34" charset="0"/>
              <a:buChar char="•"/>
            </a:pPr>
            <a:r>
              <a:rPr lang="en-US" sz="1400" dirty="0" smtClean="0"/>
              <a:t>In 34 states and 4 Tribes</a:t>
            </a:r>
          </a:p>
          <a:p>
            <a:endParaRPr lang="en-US" sz="1400" dirty="0" smtClean="0"/>
          </a:p>
          <a:p>
            <a:r>
              <a:rPr lang="en-US" sz="1400" dirty="0" smtClean="0"/>
              <a:t>Today</a:t>
            </a:r>
          </a:p>
          <a:p>
            <a:pPr marL="742950" lvl="1" indent="-285750">
              <a:buFont typeface="Arial" panose="020B0604020202020204" pitchFamily="34" charset="0"/>
              <a:buChar char="•"/>
            </a:pPr>
            <a:r>
              <a:rPr lang="en-US" sz="1400" dirty="0" smtClean="0"/>
              <a:t>16 </a:t>
            </a:r>
            <a:r>
              <a:rPr lang="en-US" sz="1400" dirty="0"/>
              <a:t>JFO’s</a:t>
            </a:r>
          </a:p>
          <a:p>
            <a:pPr marL="742950" lvl="1" indent="-285750">
              <a:buFont typeface="Arial" panose="020B0604020202020204" pitchFamily="34" charset="0"/>
              <a:buChar char="•"/>
            </a:pPr>
            <a:r>
              <a:rPr lang="en-US" sz="1400" dirty="0" smtClean="0"/>
              <a:t>Managing </a:t>
            </a:r>
            <a:r>
              <a:rPr lang="en-US" sz="1400" dirty="0"/>
              <a:t>32 Disasters in 14 States</a:t>
            </a:r>
          </a:p>
          <a:p>
            <a:pPr marL="742950" lvl="1" indent="-285750">
              <a:buFont typeface="Arial" panose="020B0604020202020204" pitchFamily="34" charset="0"/>
              <a:buChar char="•"/>
            </a:pPr>
            <a:r>
              <a:rPr lang="en-US" sz="1400" dirty="0" smtClean="0"/>
              <a:t>16 </a:t>
            </a:r>
            <a:r>
              <a:rPr lang="en-US" sz="1400" dirty="0"/>
              <a:t>Fire FMAGs (FY 18)</a:t>
            </a:r>
          </a:p>
          <a:p>
            <a:pPr marL="742950" lvl="1" indent="-285750">
              <a:buFont typeface="Arial" panose="020B0604020202020204" pitchFamily="34" charset="0"/>
              <a:buChar char="•"/>
            </a:pPr>
            <a:r>
              <a:rPr lang="en-US" sz="1400" dirty="0" smtClean="0"/>
              <a:t>5 </a:t>
            </a:r>
            <a:r>
              <a:rPr lang="en-US" sz="1400" dirty="0"/>
              <a:t>Million NFIP Policies with $1.3 Trillion Exposure (2/21)</a:t>
            </a:r>
          </a:p>
        </p:txBody>
      </p:sp>
      <p:sp>
        <p:nvSpPr>
          <p:cNvPr id="6" name="TextBox 5"/>
          <p:cNvSpPr txBox="1"/>
          <p:nvPr/>
        </p:nvSpPr>
        <p:spPr>
          <a:xfrm>
            <a:off x="534830" y="1372873"/>
            <a:ext cx="8966998" cy="1200329"/>
          </a:xfrm>
          <a:prstGeom prst="rect">
            <a:avLst/>
          </a:prstGeom>
          <a:noFill/>
        </p:spPr>
        <p:txBody>
          <a:bodyPr wrap="square" rtlCol="0">
            <a:spAutoFit/>
          </a:bodyPr>
          <a:lstStyle/>
          <a:p>
            <a:r>
              <a:rPr lang="en-US" dirty="0" smtClean="0"/>
              <a:t>FEMA sent nearly 100 employees to Idaho to help communities recovery from the snow and flood disasters. However, when bigger disasters hit, and lives were at stake, FEMA withdrew from Idaho and deployed all their assets to the hurricane devastated states. </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0833" y="3121606"/>
            <a:ext cx="4607691" cy="2889601"/>
          </a:xfrm>
          <a:prstGeom prst="rect">
            <a:avLst/>
          </a:prstGeom>
          <a:ln>
            <a:noFill/>
          </a:ln>
          <a:effectLst>
            <a:softEdge rad="112500"/>
          </a:effectLst>
        </p:spPr>
      </p:pic>
    </p:spTree>
    <p:extLst>
      <p:ext uri="{BB962C8B-B14F-4D97-AF65-F5344CB8AC3E}">
        <p14:creationId xmlns:p14="http://schemas.microsoft.com/office/powerpoint/2010/main" val="26694396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Your Community Prepared?</a:t>
            </a:r>
            <a:endParaRPr lang="en-US" dirty="0"/>
          </a:p>
        </p:txBody>
      </p:sp>
      <p:sp>
        <p:nvSpPr>
          <p:cNvPr id="3" name="Content Placeholder 2"/>
          <p:cNvSpPr>
            <a:spLocks noGrp="1"/>
          </p:cNvSpPr>
          <p:nvPr>
            <p:ph idx="1"/>
          </p:nvPr>
        </p:nvSpPr>
        <p:spPr>
          <a:xfrm>
            <a:off x="677334" y="1504810"/>
            <a:ext cx="5430168" cy="3880773"/>
          </a:xfrm>
        </p:spPr>
        <p:txBody>
          <a:bodyPr/>
          <a:lstStyle/>
          <a:p>
            <a:r>
              <a:rPr lang="en-US" dirty="0" smtClean="0"/>
              <a:t>To be 100% without power and communications for an extended period of time?</a:t>
            </a:r>
          </a:p>
          <a:p>
            <a:r>
              <a:rPr lang="en-US" dirty="0" smtClean="0"/>
              <a:t>To shelter evacuees for weeks or months?</a:t>
            </a:r>
          </a:p>
          <a:p>
            <a:pPr marL="0" indent="0">
              <a:buNone/>
            </a:pPr>
            <a:endParaRPr lang="en-US" dirty="0" smtClean="0"/>
          </a:p>
          <a:p>
            <a:endParaRPr lang="en-US" dirty="0" smtClean="0"/>
          </a:p>
          <a:p>
            <a:endParaRPr lang="en-US" dirty="0" smtClean="0"/>
          </a:p>
        </p:txBody>
      </p:sp>
      <p:pic>
        <p:nvPicPr>
          <p:cNvPr id="4" name="Picture 3"/>
          <p:cNvPicPr>
            <a:picLocks noChangeAspect="1"/>
          </p:cNvPicPr>
          <p:nvPr/>
        </p:nvPicPr>
        <p:blipFill>
          <a:blip r:embed="rId2"/>
          <a:stretch>
            <a:fillRect/>
          </a:stretch>
        </p:blipFill>
        <p:spPr>
          <a:xfrm>
            <a:off x="492635" y="2697802"/>
            <a:ext cx="5709758" cy="3798867"/>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0007" y="1578698"/>
            <a:ext cx="3273524" cy="4917971"/>
          </a:xfrm>
          <a:prstGeom prst="rect">
            <a:avLst/>
          </a:prstGeom>
          <a:ln>
            <a:noFill/>
          </a:ln>
          <a:effectLst>
            <a:softEdge rad="112500"/>
          </a:effectLst>
        </p:spPr>
      </p:pic>
    </p:spTree>
    <p:extLst>
      <p:ext uri="{BB962C8B-B14F-4D97-AF65-F5344CB8AC3E}">
        <p14:creationId xmlns:p14="http://schemas.microsoft.com/office/powerpoint/2010/main" val="27232141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061462"/>
          </a:xfrm>
        </p:spPr>
        <p:txBody>
          <a:bodyPr>
            <a:normAutofit/>
          </a:bodyPr>
          <a:lstStyle/>
          <a:p>
            <a:r>
              <a:rPr lang="en-US" dirty="0"/>
              <a:t>Response and Recovery</a:t>
            </a:r>
          </a:p>
        </p:txBody>
      </p:sp>
      <p:sp>
        <p:nvSpPr>
          <p:cNvPr id="3" name="Content Placeholder 2"/>
          <p:cNvSpPr>
            <a:spLocks noGrp="1"/>
          </p:cNvSpPr>
          <p:nvPr>
            <p:ph idx="1"/>
          </p:nvPr>
        </p:nvSpPr>
        <p:spPr>
          <a:xfrm>
            <a:off x="677333" y="1308753"/>
            <a:ext cx="9890024" cy="865104"/>
          </a:xfrm>
        </p:spPr>
        <p:txBody>
          <a:bodyPr/>
          <a:lstStyle/>
          <a:p>
            <a:pPr algn="just"/>
            <a:r>
              <a:rPr lang="en-US" dirty="0" smtClean="0"/>
              <a:t>When the “Whole Community” arrives to help, are you prepared?</a:t>
            </a:r>
          </a:p>
          <a:p>
            <a:pPr lvl="1" algn="just"/>
            <a:r>
              <a:rPr lang="en-US" dirty="0"/>
              <a:t>The Joint Field Office in Puerto Rico has 2000 FEMA workers.</a:t>
            </a:r>
          </a:p>
          <a:p>
            <a:pPr marL="0" indent="0" algn="just">
              <a:buNone/>
            </a:pPr>
            <a:endParaRPr lang="en-US" dirty="0"/>
          </a:p>
        </p:txBody>
      </p:sp>
      <p:pic>
        <p:nvPicPr>
          <p:cNvPr id="4" name="Walmart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92392" y="2091906"/>
            <a:ext cx="6096000" cy="4572000"/>
          </a:xfrm>
          <a:prstGeom prst="rect">
            <a:avLst/>
          </a:prstGeom>
        </p:spPr>
      </p:pic>
    </p:spTree>
    <p:extLst>
      <p:ext uri="{BB962C8B-B14F-4D97-AF65-F5344CB8AC3E}">
        <p14:creationId xmlns:p14="http://schemas.microsoft.com/office/powerpoint/2010/main" val="3819956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Are You Prepared?</a:t>
            </a:r>
            <a:br>
              <a:rPr lang="en-US" dirty="0" smtClean="0"/>
            </a:br>
            <a:r>
              <a:rPr lang="en-US" sz="2700" dirty="0" smtClean="0"/>
              <a:t>Consider the following initiatives to improve resiliency:</a:t>
            </a:r>
            <a:endParaRPr lang="en-US" sz="2700" dirty="0"/>
          </a:p>
        </p:txBody>
      </p:sp>
      <p:sp>
        <p:nvSpPr>
          <p:cNvPr id="3" name="Content Placeholder 2"/>
          <p:cNvSpPr>
            <a:spLocks noGrp="1"/>
          </p:cNvSpPr>
          <p:nvPr>
            <p:ph idx="1"/>
          </p:nvPr>
        </p:nvSpPr>
        <p:spPr/>
        <p:txBody>
          <a:bodyPr/>
          <a:lstStyle/>
          <a:p>
            <a:r>
              <a:rPr lang="en-US" dirty="0" smtClean="0"/>
              <a:t>428 Mitigation</a:t>
            </a:r>
          </a:p>
          <a:p>
            <a:pPr lvl="1"/>
            <a:r>
              <a:rPr lang="en-US" dirty="0" smtClean="0"/>
              <a:t>How would your community take advantage of this funding?</a:t>
            </a:r>
          </a:p>
          <a:p>
            <a:r>
              <a:rPr lang="en-US" dirty="0" smtClean="0"/>
              <a:t>Create a disaster reserve fund similar to a rainy day fund.</a:t>
            </a:r>
          </a:p>
          <a:p>
            <a:r>
              <a:rPr lang="en-US" dirty="0" smtClean="0"/>
              <a:t>Ensure communications capabilities.</a:t>
            </a:r>
          </a:p>
          <a:p>
            <a:r>
              <a:rPr lang="en-US" dirty="0" smtClean="0"/>
              <a:t>Develop a continuity program.</a:t>
            </a:r>
          </a:p>
          <a:p>
            <a:r>
              <a:rPr lang="en-US" dirty="0" smtClean="0"/>
              <a:t>Build capabilities to meet the housing needs of large numbers of displaced individuals and families.</a:t>
            </a:r>
          </a:p>
          <a:p>
            <a:r>
              <a:rPr lang="en-US" dirty="0" smtClean="0"/>
              <a:t>Take advantage of vendor-managed inventory and scalable standby contracts for staffing, commodities, and debris removal.</a:t>
            </a:r>
            <a:endParaRPr lang="en-US" dirty="0"/>
          </a:p>
        </p:txBody>
      </p:sp>
    </p:spTree>
    <p:extLst>
      <p:ext uri="{BB962C8B-B14F-4D97-AF65-F5344CB8AC3E}">
        <p14:creationId xmlns:p14="http://schemas.microsoft.com/office/powerpoint/2010/main" val="19065575"/>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Custom 1">
      <a:dk1>
        <a:sysClr val="windowText" lastClr="000000"/>
      </a:dk1>
      <a:lt1>
        <a:sysClr val="window" lastClr="FFFFFF"/>
      </a:lt1>
      <a:dk2>
        <a:srgbClr val="2C3C43"/>
      </a:dk2>
      <a:lt2>
        <a:srgbClr val="EBEBEB"/>
      </a:lt2>
      <a:accent1>
        <a:srgbClr val="CFA54B"/>
      </a:accent1>
      <a:accent2>
        <a:srgbClr val="283891"/>
      </a:accent2>
      <a:accent3>
        <a:srgbClr val="530525"/>
      </a:accent3>
      <a:accent4>
        <a:srgbClr val="5A5B5C"/>
      </a:accent4>
      <a:accent5>
        <a:srgbClr val="959697"/>
      </a:accent5>
      <a:accent6>
        <a:srgbClr val="C2C2C2"/>
      </a:accent6>
      <a:hlink>
        <a:srgbClr val="6878D6"/>
      </a:hlink>
      <a:folHlink>
        <a:srgbClr val="E2C99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1488</TotalTime>
  <Words>412</Words>
  <Application>Microsoft Office PowerPoint</Application>
  <PresentationFormat>Widescreen</PresentationFormat>
  <Paragraphs>72</Paragraphs>
  <Slides>10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Trebuchet MS</vt:lpstr>
      <vt:lpstr>Wingdings</vt:lpstr>
      <vt:lpstr>Wingdings 3</vt:lpstr>
      <vt:lpstr>Facet</vt:lpstr>
      <vt:lpstr>PowerPoint Presentation</vt:lpstr>
      <vt:lpstr>Impacts of 2017 Idaho Disasters</vt:lpstr>
      <vt:lpstr>Impacts of 2017 Idaho Disasters</vt:lpstr>
      <vt:lpstr>Impacts of 2017 Idaho Disasters</vt:lpstr>
      <vt:lpstr>2017 Unprecedented Year</vt:lpstr>
      <vt:lpstr>FEMA Challenges from 2017</vt:lpstr>
      <vt:lpstr>Is Your Community Prepared?</vt:lpstr>
      <vt:lpstr>Response and Recovery</vt:lpstr>
      <vt:lpstr>Are You Prepared? Consider the following initiatives to improve resiliency:</vt:lpstr>
      <vt:lpstr>Are We Prepared?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Idaho Office of  Emergency Management</dc:title>
  <dc:creator>Brad Richy</dc:creator>
  <cp:lastModifiedBy>Luna Teresa</cp:lastModifiedBy>
  <cp:revision>62</cp:revision>
  <cp:lastPrinted>2016-09-08T15:21:00Z</cp:lastPrinted>
  <dcterms:created xsi:type="dcterms:W3CDTF">2016-08-25T21:23:48Z</dcterms:created>
  <dcterms:modified xsi:type="dcterms:W3CDTF">2018-05-23T16:29:44Z</dcterms:modified>
</cp:coreProperties>
</file>