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4"/>
  </p:sldMasterIdLst>
  <p:notesMasterIdLst>
    <p:notesMasterId r:id="rId33"/>
  </p:notesMasterIdLst>
  <p:sldIdLst>
    <p:sldId id="256" r:id="rId5"/>
    <p:sldId id="269" r:id="rId6"/>
    <p:sldId id="270" r:id="rId7"/>
    <p:sldId id="271" r:id="rId8"/>
    <p:sldId id="272" r:id="rId9"/>
    <p:sldId id="273" r:id="rId10"/>
    <p:sldId id="274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57" r:id="rId20"/>
    <p:sldId id="258" r:id="rId21"/>
    <p:sldId id="259" r:id="rId22"/>
    <p:sldId id="260" r:id="rId23"/>
    <p:sldId id="261" r:id="rId24"/>
    <p:sldId id="262" r:id="rId25"/>
    <p:sldId id="263" r:id="rId26"/>
    <p:sldId id="264" r:id="rId27"/>
    <p:sldId id="265" r:id="rId28"/>
    <p:sldId id="266" r:id="rId29"/>
    <p:sldId id="267" r:id="rId30"/>
    <p:sldId id="268" r:id="rId31"/>
    <p:sldId id="284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548"/>
    <a:srgbClr val="000000"/>
    <a:srgbClr val="16806C"/>
    <a:srgbClr val="1991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othy Sturges" userId="04fd1d01-d342-4132-a907-2b96e4046803" providerId="ADAL" clId="{77701CAC-F8A9-453E-AE63-3EA5E4B392C9}"/>
    <pc:docChg chg="custSel modSld sldOrd">
      <pc:chgData name="Timothy Sturges" userId="04fd1d01-d342-4132-a907-2b96e4046803" providerId="ADAL" clId="{77701CAC-F8A9-453E-AE63-3EA5E4B392C9}" dt="2026-07-27T22:02:57.819" v="1018" actId="20577"/>
      <pc:docMkLst>
        <pc:docMk/>
      </pc:docMkLst>
      <pc:sldChg chg="ord">
        <pc:chgData name="Timothy Sturges" userId="04fd1d01-d342-4132-a907-2b96e4046803" providerId="ADAL" clId="{77701CAC-F8A9-453E-AE63-3EA5E4B392C9}" dt="2026-07-27T20:42:25.916" v="3"/>
        <pc:sldMkLst>
          <pc:docMk/>
          <pc:sldMk cId="2357944172" sldId="257"/>
        </pc:sldMkLst>
      </pc:sldChg>
      <pc:sldChg chg="ord">
        <pc:chgData name="Timothy Sturges" userId="04fd1d01-d342-4132-a907-2b96e4046803" providerId="ADAL" clId="{77701CAC-F8A9-453E-AE63-3EA5E4B392C9}" dt="2026-07-27T20:42:25.916" v="3"/>
        <pc:sldMkLst>
          <pc:docMk/>
          <pc:sldMk cId="899077782" sldId="258"/>
        </pc:sldMkLst>
      </pc:sldChg>
      <pc:sldChg chg="ord">
        <pc:chgData name="Timothy Sturges" userId="04fd1d01-d342-4132-a907-2b96e4046803" providerId="ADAL" clId="{77701CAC-F8A9-453E-AE63-3EA5E4B392C9}" dt="2026-07-27T20:42:25.916" v="3"/>
        <pc:sldMkLst>
          <pc:docMk/>
          <pc:sldMk cId="3604765279" sldId="259"/>
        </pc:sldMkLst>
      </pc:sldChg>
      <pc:sldChg chg="ord">
        <pc:chgData name="Timothy Sturges" userId="04fd1d01-d342-4132-a907-2b96e4046803" providerId="ADAL" clId="{77701CAC-F8A9-453E-AE63-3EA5E4B392C9}" dt="2026-07-27T20:42:25.916" v="3"/>
        <pc:sldMkLst>
          <pc:docMk/>
          <pc:sldMk cId="443331465" sldId="260"/>
        </pc:sldMkLst>
      </pc:sldChg>
      <pc:sldChg chg="ord">
        <pc:chgData name="Timothy Sturges" userId="04fd1d01-d342-4132-a907-2b96e4046803" providerId="ADAL" clId="{77701CAC-F8A9-453E-AE63-3EA5E4B392C9}" dt="2026-07-27T20:42:25.916" v="3"/>
        <pc:sldMkLst>
          <pc:docMk/>
          <pc:sldMk cId="707026151" sldId="261"/>
        </pc:sldMkLst>
      </pc:sldChg>
      <pc:sldChg chg="ord">
        <pc:chgData name="Timothy Sturges" userId="04fd1d01-d342-4132-a907-2b96e4046803" providerId="ADAL" clId="{77701CAC-F8A9-453E-AE63-3EA5E4B392C9}" dt="2026-07-27T20:42:25.916" v="3"/>
        <pc:sldMkLst>
          <pc:docMk/>
          <pc:sldMk cId="2806846673" sldId="262"/>
        </pc:sldMkLst>
      </pc:sldChg>
      <pc:sldChg chg="ord">
        <pc:chgData name="Timothy Sturges" userId="04fd1d01-d342-4132-a907-2b96e4046803" providerId="ADAL" clId="{77701CAC-F8A9-453E-AE63-3EA5E4B392C9}" dt="2026-07-27T20:42:25.916" v="3"/>
        <pc:sldMkLst>
          <pc:docMk/>
          <pc:sldMk cId="1081031099" sldId="263"/>
        </pc:sldMkLst>
      </pc:sldChg>
      <pc:sldChg chg="ord">
        <pc:chgData name="Timothy Sturges" userId="04fd1d01-d342-4132-a907-2b96e4046803" providerId="ADAL" clId="{77701CAC-F8A9-453E-AE63-3EA5E4B392C9}" dt="2026-07-27T20:42:25.916" v="3"/>
        <pc:sldMkLst>
          <pc:docMk/>
          <pc:sldMk cId="2626834239" sldId="264"/>
        </pc:sldMkLst>
      </pc:sldChg>
      <pc:sldChg chg="ord">
        <pc:chgData name="Timothy Sturges" userId="04fd1d01-d342-4132-a907-2b96e4046803" providerId="ADAL" clId="{77701CAC-F8A9-453E-AE63-3EA5E4B392C9}" dt="2026-07-27T20:42:25.916" v="3"/>
        <pc:sldMkLst>
          <pc:docMk/>
          <pc:sldMk cId="1219002478" sldId="265"/>
        </pc:sldMkLst>
      </pc:sldChg>
      <pc:sldChg chg="ord">
        <pc:chgData name="Timothy Sturges" userId="04fd1d01-d342-4132-a907-2b96e4046803" providerId="ADAL" clId="{77701CAC-F8A9-453E-AE63-3EA5E4B392C9}" dt="2026-07-27T20:42:25.916" v="3"/>
        <pc:sldMkLst>
          <pc:docMk/>
          <pc:sldMk cId="273811185" sldId="266"/>
        </pc:sldMkLst>
      </pc:sldChg>
      <pc:sldChg chg="ord">
        <pc:chgData name="Timothy Sturges" userId="04fd1d01-d342-4132-a907-2b96e4046803" providerId="ADAL" clId="{77701CAC-F8A9-453E-AE63-3EA5E4B392C9}" dt="2026-07-27T20:42:25.916" v="3"/>
        <pc:sldMkLst>
          <pc:docMk/>
          <pc:sldMk cId="4093816335" sldId="267"/>
        </pc:sldMkLst>
      </pc:sldChg>
      <pc:sldChg chg="ord">
        <pc:chgData name="Timothy Sturges" userId="04fd1d01-d342-4132-a907-2b96e4046803" providerId="ADAL" clId="{77701CAC-F8A9-453E-AE63-3EA5E4B392C9}" dt="2026-07-27T20:42:49.484" v="5"/>
        <pc:sldMkLst>
          <pc:docMk/>
          <pc:sldMk cId="1806455888" sldId="268"/>
        </pc:sldMkLst>
      </pc:sldChg>
      <pc:sldChg chg="modNotesTx">
        <pc:chgData name="Timothy Sturges" userId="04fd1d01-d342-4132-a907-2b96e4046803" providerId="ADAL" clId="{77701CAC-F8A9-453E-AE63-3EA5E4B392C9}" dt="2026-07-27T21:20:08.967" v="386" actId="20577"/>
        <pc:sldMkLst>
          <pc:docMk/>
          <pc:sldMk cId="1549126402" sldId="271"/>
        </pc:sldMkLst>
      </pc:sldChg>
      <pc:sldChg chg="modNotesTx">
        <pc:chgData name="Timothy Sturges" userId="04fd1d01-d342-4132-a907-2b96e4046803" providerId="ADAL" clId="{77701CAC-F8A9-453E-AE63-3EA5E4B392C9}" dt="2026-07-27T21:49:29.172" v="699" actId="20577"/>
        <pc:sldMkLst>
          <pc:docMk/>
          <pc:sldMk cId="3141748185" sldId="272"/>
        </pc:sldMkLst>
      </pc:sldChg>
      <pc:sldChg chg="modNotesTx">
        <pc:chgData name="Timothy Sturges" userId="04fd1d01-d342-4132-a907-2b96e4046803" providerId="ADAL" clId="{77701CAC-F8A9-453E-AE63-3EA5E4B392C9}" dt="2026-07-27T21:51:15.435" v="784" actId="20577"/>
        <pc:sldMkLst>
          <pc:docMk/>
          <pc:sldMk cId="146498851" sldId="273"/>
        </pc:sldMkLst>
      </pc:sldChg>
      <pc:sldChg chg="modNotesTx">
        <pc:chgData name="Timothy Sturges" userId="04fd1d01-d342-4132-a907-2b96e4046803" providerId="ADAL" clId="{77701CAC-F8A9-453E-AE63-3EA5E4B392C9}" dt="2026-07-27T21:52:32.305" v="823" actId="20577"/>
        <pc:sldMkLst>
          <pc:docMk/>
          <pc:sldMk cId="1382532723" sldId="274"/>
        </pc:sldMkLst>
      </pc:sldChg>
      <pc:sldChg chg="modNotesTx">
        <pc:chgData name="Timothy Sturges" userId="04fd1d01-d342-4132-a907-2b96e4046803" providerId="ADAL" clId="{77701CAC-F8A9-453E-AE63-3EA5E4B392C9}" dt="2026-07-27T21:59:58.132" v="982" actId="20577"/>
        <pc:sldMkLst>
          <pc:docMk/>
          <pc:sldMk cId="1896253684" sldId="277"/>
        </pc:sldMkLst>
      </pc:sldChg>
      <pc:sldChg chg="modNotesTx">
        <pc:chgData name="Timothy Sturges" userId="04fd1d01-d342-4132-a907-2b96e4046803" providerId="ADAL" clId="{77701CAC-F8A9-453E-AE63-3EA5E4B392C9}" dt="2026-07-27T22:02:57.819" v="1018" actId="20577"/>
        <pc:sldMkLst>
          <pc:docMk/>
          <pc:sldMk cId="42626770" sldId="28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94C39-3086-40CD-B253-CA9610A1D73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86D79-CD44-4448-AD54-F28DE54D2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50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B86D79-CD44-4448-AD54-F28DE54D23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939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en-US" dirty="0"/>
              <a:t>Balanced by Fund</a:t>
            </a:r>
          </a:p>
          <a:p>
            <a:pPr marL="228600" indent="-228600">
              <a:buAutoNum type="arabicParenR"/>
            </a:pPr>
            <a:r>
              <a:rPr lang="en-US" dirty="0"/>
              <a:t>By department, ongoing revenue should be = to ongoing expense.  Adjust property tax allocation to balance.</a:t>
            </a:r>
          </a:p>
          <a:p>
            <a:pPr marL="685800" lvl="1" indent="-228600">
              <a:buAutoNum type="arabicParenR"/>
            </a:pPr>
            <a:r>
              <a:rPr lang="en-US" dirty="0"/>
              <a:t>Be aware of various revenue sources, by department</a:t>
            </a:r>
          </a:p>
          <a:p>
            <a:pPr marL="685800" lvl="1" indent="-228600">
              <a:buAutoNum type="arabicParenR"/>
            </a:pPr>
            <a:r>
              <a:rPr lang="en-US" dirty="0"/>
              <a:t>Departmental revenues should be used to support that particular department</a:t>
            </a:r>
          </a:p>
          <a:p>
            <a:pPr marL="228600" indent="-228600">
              <a:buAutoNum type="arabicParenR"/>
            </a:pPr>
            <a:r>
              <a:rPr lang="en-US" dirty="0"/>
              <a:t>Use of one-time revenues and fund balance should only be used to support one-time expenditures</a:t>
            </a:r>
          </a:p>
          <a:p>
            <a:pPr marL="228600" indent="-228600">
              <a:buAutoNum type="arabicParenR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B86D79-CD44-4448-AD54-F28DE54D23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656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Cash basis – enough cash reserves on hand, by fund, until large tax turn in January</a:t>
            </a:r>
          </a:p>
          <a:p>
            <a:r>
              <a:rPr lang="en-US" dirty="0"/>
              <a:t>Budget Stabilization – 15% of previous FY revenues</a:t>
            </a:r>
          </a:p>
          <a:p>
            <a:r>
              <a:rPr lang="en-US" dirty="0"/>
              <a:t>27</a:t>
            </a:r>
            <a:r>
              <a:rPr lang="en-US" baseline="30000" dirty="0"/>
              <a:t>th</a:t>
            </a:r>
            <a:r>
              <a:rPr lang="en-US" dirty="0"/>
              <a:t> Pay Period</a:t>
            </a:r>
          </a:p>
          <a:p>
            <a:r>
              <a:rPr lang="en-US" dirty="0"/>
              <a:t>Available Fund Balance for ensuing budget year</a:t>
            </a:r>
          </a:p>
          <a:p>
            <a:endParaRPr lang="en-US" dirty="0"/>
          </a:p>
          <a:p>
            <a:r>
              <a:rPr lang="en-US" dirty="0"/>
              <a:t>Ada’s ratio – 41.5%</a:t>
            </a:r>
          </a:p>
          <a:p>
            <a:endParaRPr lang="en-US" dirty="0"/>
          </a:p>
          <a:p>
            <a:r>
              <a:rPr lang="en-US" dirty="0"/>
              <a:t>Recommend performing a cash basis analysis and budget stabilization by fund’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B86D79-CD44-4448-AD54-F28DE54D23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476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Opioid $</a:t>
            </a:r>
          </a:p>
          <a:p>
            <a:r>
              <a:rPr lang="en-US" dirty="0"/>
              <a:t>Grants (some are ongoing)</a:t>
            </a:r>
          </a:p>
          <a:p>
            <a:r>
              <a:rPr lang="en-US" dirty="0"/>
              <a:t>	Example – ARPA used for court cases during Covid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B86D79-CD44-4448-AD54-F28DE54D23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5987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Review executive summary in budget book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B86D79-CD44-4448-AD54-F28DE54D23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577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Adopted by BOCC</a:t>
            </a:r>
          </a:p>
          <a:p>
            <a:r>
              <a:rPr lang="en-US" dirty="0"/>
              <a:t>Ongoing concern</a:t>
            </a:r>
          </a:p>
          <a:p>
            <a:r>
              <a:rPr lang="en-US" dirty="0" err="1"/>
              <a:t>Interperiod</a:t>
            </a:r>
            <a:r>
              <a:rPr lang="en-US" dirty="0"/>
              <a:t> equity</a:t>
            </a:r>
          </a:p>
          <a:p>
            <a:r>
              <a:rPr lang="en-US" dirty="0"/>
              <a:t>FY 10-12, 2009 downturn.  August 2009 first time economy contracted since great depression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B86D79-CD44-4448-AD54-F28DE54D23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963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Monthly update</a:t>
            </a:r>
          </a:p>
          <a:p>
            <a:r>
              <a:rPr lang="en-US" dirty="0"/>
              <a:t>	Departments to watch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B86D79-CD44-4448-AD54-F28DE54D23E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87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8130" y="1077630"/>
            <a:ext cx="7850714" cy="2387600"/>
          </a:xfrm>
          <a:prstGeom prst="rect">
            <a:avLst/>
          </a:prstGeom>
        </p:spPr>
        <p:txBody>
          <a:bodyPr anchor="b"/>
          <a:lstStyle>
            <a:lvl1pPr algn="l">
              <a:defRPr sz="6000" b="0" baseline="0">
                <a:solidFill>
                  <a:schemeClr val="accent4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Enter Title Here</a:t>
            </a:r>
            <a:br>
              <a:rPr lang="en-US" dirty="0"/>
            </a:br>
            <a:r>
              <a:rPr lang="en-US" dirty="0"/>
              <a:t>Tahoma Font</a:t>
            </a:r>
            <a:br>
              <a:rPr lang="en-US" dirty="0"/>
            </a:br>
            <a:r>
              <a:rPr lang="en-US" dirty="0"/>
              <a:t>Size 60</a:t>
            </a:r>
          </a:p>
        </p:txBody>
      </p:sp>
      <p:sp>
        <p:nvSpPr>
          <p:cNvPr id="10" name="Rectangle 17"/>
          <p:cNvSpPr>
            <a:spLocks noChangeArrowheads="1"/>
          </p:cNvSpPr>
          <p:nvPr userDrawn="1"/>
        </p:nvSpPr>
        <p:spPr bwMode="auto">
          <a:xfrm rot="10800000">
            <a:off x="2008632" y="5913195"/>
            <a:ext cx="10183368" cy="45234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8"/>
          <p:cNvSpPr>
            <a:spLocks noChangeArrowheads="1"/>
          </p:cNvSpPr>
          <p:nvPr userDrawn="1"/>
        </p:nvSpPr>
        <p:spPr bwMode="auto">
          <a:xfrm flipV="1">
            <a:off x="2008632" y="6040863"/>
            <a:ext cx="298273" cy="324670"/>
          </a:xfrm>
          <a:prstGeom prst="rtTriangl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20"/>
          <p:cNvSpPr>
            <a:spLocks noChangeArrowheads="1"/>
          </p:cNvSpPr>
          <p:nvPr userDrawn="1"/>
        </p:nvSpPr>
        <p:spPr bwMode="auto">
          <a:xfrm rot="10800000">
            <a:off x="0" y="5596562"/>
            <a:ext cx="2306904" cy="44430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DEAC2566-7083-4AC4-A10F-61DC490874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538" y="2858619"/>
            <a:ext cx="5433167" cy="284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362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in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6"/>
            <a:ext cx="10515600" cy="76154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134156"/>
            <a:ext cx="10515600" cy="56401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1926771"/>
            <a:ext cx="10515600" cy="426289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enter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Rectangle 17"/>
          <p:cNvSpPr>
            <a:spLocks noChangeArrowheads="1"/>
          </p:cNvSpPr>
          <p:nvPr/>
        </p:nvSpPr>
        <p:spPr bwMode="auto">
          <a:xfrm rot="10800000">
            <a:off x="2008632" y="5913195"/>
            <a:ext cx="7532924" cy="45234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18"/>
          <p:cNvSpPr>
            <a:spLocks noChangeArrowheads="1"/>
          </p:cNvSpPr>
          <p:nvPr/>
        </p:nvSpPr>
        <p:spPr bwMode="auto">
          <a:xfrm flipV="1">
            <a:off x="2008632" y="6040863"/>
            <a:ext cx="298273" cy="324670"/>
          </a:xfrm>
          <a:prstGeom prst="rtTriangl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Rectangle 20"/>
          <p:cNvSpPr>
            <a:spLocks noChangeArrowheads="1"/>
          </p:cNvSpPr>
          <p:nvPr/>
        </p:nvSpPr>
        <p:spPr bwMode="auto">
          <a:xfrm rot="10800000">
            <a:off x="0" y="5596562"/>
            <a:ext cx="2306904" cy="44430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Rectangle 22"/>
          <p:cNvSpPr>
            <a:spLocks noChangeArrowheads="1"/>
          </p:cNvSpPr>
          <p:nvPr userDrawn="1"/>
        </p:nvSpPr>
        <p:spPr bwMode="auto">
          <a:xfrm rot="10800000">
            <a:off x="11355388" y="5913195"/>
            <a:ext cx="1175608" cy="45233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929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enter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36738"/>
            <a:ext cx="10515600" cy="4359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enter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4286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enter title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838200" y="1792968"/>
            <a:ext cx="10515600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i="0" baseline="0"/>
            </a:lvl1pPr>
          </a:lstStyle>
          <a:p>
            <a:r>
              <a:rPr lang="en-US" dirty="0"/>
              <a:t>Graphics go here</a:t>
            </a:r>
          </a:p>
          <a:p>
            <a:r>
              <a:rPr lang="en-US" i="1" dirty="0"/>
              <a:t>Replace this box with your own graphic or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308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4079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0" y="5596562"/>
            <a:ext cx="9541556" cy="768973"/>
            <a:chOff x="0" y="5596562"/>
            <a:chExt cx="9541556" cy="768973"/>
          </a:xfrm>
          <a:solidFill>
            <a:schemeClr val="tx1"/>
          </a:solidFill>
        </p:grpSpPr>
        <p:sp>
          <p:nvSpPr>
            <p:cNvPr id="12" name="Rectangle 17"/>
            <p:cNvSpPr>
              <a:spLocks noChangeArrowheads="1"/>
            </p:cNvSpPr>
            <p:nvPr userDrawn="1"/>
          </p:nvSpPr>
          <p:spPr bwMode="auto">
            <a:xfrm rot="10800000">
              <a:off x="2008632" y="5913195"/>
              <a:ext cx="7532924" cy="45234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39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AutoShape 18"/>
            <p:cNvSpPr>
              <a:spLocks noChangeArrowheads="1"/>
            </p:cNvSpPr>
            <p:nvPr userDrawn="1"/>
          </p:nvSpPr>
          <p:spPr bwMode="auto">
            <a:xfrm flipV="1">
              <a:off x="2008632" y="6040863"/>
              <a:ext cx="298273" cy="324670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19917A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Rectangle 20"/>
            <p:cNvSpPr>
              <a:spLocks noChangeArrowheads="1"/>
            </p:cNvSpPr>
            <p:nvPr userDrawn="1"/>
          </p:nvSpPr>
          <p:spPr bwMode="auto">
            <a:xfrm rot="10800000">
              <a:off x="0" y="5596562"/>
              <a:ext cx="2306904" cy="444302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39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" name="Rectangle 22"/>
          <p:cNvSpPr>
            <a:spLocks noChangeArrowheads="1"/>
          </p:cNvSpPr>
          <p:nvPr userDrawn="1"/>
        </p:nvSpPr>
        <p:spPr bwMode="auto">
          <a:xfrm rot="10800000">
            <a:off x="11355388" y="5913195"/>
            <a:ext cx="1175608" cy="45233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535CE884-F371-48F5-BE2C-60453CA1C2C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173" y="5688436"/>
            <a:ext cx="1724598" cy="90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72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66" r:id="rId4"/>
    <p:sldLayoutId id="214748367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4">
            <a:extLst>
              <a:ext uri="{FF2B5EF4-FFF2-40B4-BE49-F238E27FC236}">
                <a16:creationId xmlns:a16="http://schemas.microsoft.com/office/drawing/2014/main" id="{64153D1E-CEE6-4329-22B8-2624EB7CB2E8}"/>
              </a:ext>
            </a:extLst>
          </p:cNvPr>
          <p:cNvSpPr/>
          <p:nvPr/>
        </p:nvSpPr>
        <p:spPr>
          <a:xfrm>
            <a:off x="646043" y="1361661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200" dirty="0">
                <a:solidFill>
                  <a:srgbClr val="93403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FINANCE &amp; BUDGET FUNDAMENTALS</a:t>
            </a:r>
            <a:endParaRPr lang="en-US" sz="1500" dirty="0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19A3B6D0-B3DA-39EE-9741-2FD0E7A1BE01}"/>
              </a:ext>
            </a:extLst>
          </p:cNvPr>
          <p:cNvSpPr/>
          <p:nvPr/>
        </p:nvSpPr>
        <p:spPr>
          <a:xfrm>
            <a:off x="646043" y="1677726"/>
            <a:ext cx="8229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400" dirty="0">
                <a:solidFill>
                  <a:srgbClr val="62626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For County Clerks</a:t>
            </a:r>
            <a:endParaRPr lang="en-US" sz="54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0E85681B-1AA3-9C0E-1CBA-D8B26E981A8D}"/>
              </a:ext>
            </a:extLst>
          </p:cNvPr>
          <p:cNvSpPr/>
          <p:nvPr/>
        </p:nvSpPr>
        <p:spPr>
          <a:xfrm>
            <a:off x="646043" y="2796873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Practical Financial Insights for Everyday Financial Management</a:t>
            </a:r>
            <a:endParaRPr lang="en-US" sz="17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492D4843-6F96-FE93-A1C7-8A44C78362BB}"/>
              </a:ext>
            </a:extLst>
          </p:cNvPr>
          <p:cNvSpPr/>
          <p:nvPr/>
        </p:nvSpPr>
        <p:spPr>
          <a:xfrm>
            <a:off x="646043" y="503914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Tim Sturges</a:t>
            </a:r>
            <a:r>
              <a:rPr lang="en-US" sz="15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   |   Director of Finance &amp; Budget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929452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36354C27-22CB-7CC6-728A-3DF9AD1AB75B}"/>
              </a:ext>
            </a:extLst>
          </p:cNvPr>
          <p:cNvSpPr/>
          <p:nvPr/>
        </p:nvSpPr>
        <p:spPr>
          <a:xfrm>
            <a:off x="82109" y="72779"/>
            <a:ext cx="12006072" cy="6675120"/>
          </a:xfrm>
          <a:prstGeom prst="rect">
            <a:avLst/>
          </a:prstGeom>
          <a:ln w="28575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86B8A336-653D-FE74-5779-7B008C49EA3A}"/>
              </a:ext>
            </a:extLst>
          </p:cNvPr>
          <p:cNvSpPr/>
          <p:nvPr/>
        </p:nvSpPr>
        <p:spPr>
          <a:xfrm>
            <a:off x="493589" y="328811"/>
            <a:ext cx="9601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93403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FINANCIAL POLICY &amp; GOVERNANCE</a:t>
            </a:r>
            <a:endParaRPr lang="en-US" sz="120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5ED88A99-78F2-460D-5563-F1C05EEA9FB1}"/>
              </a:ext>
            </a:extLst>
          </p:cNvPr>
          <p:cNvSpPr/>
          <p:nvPr/>
        </p:nvSpPr>
        <p:spPr>
          <a:xfrm>
            <a:off x="493589" y="584843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Build a Simple 5-Year Forecast</a:t>
            </a:r>
            <a:endParaRPr lang="en-US" sz="2600" dirty="0"/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8056E128-CDC9-09A5-D149-7703A67DC686}"/>
              </a:ext>
            </a:extLst>
          </p:cNvPr>
          <p:cNvSpPr/>
          <p:nvPr/>
        </p:nvSpPr>
        <p:spPr>
          <a:xfrm>
            <a:off x="813629" y="2221619"/>
            <a:ext cx="10515600" cy="0"/>
          </a:xfrm>
          <a:prstGeom prst="line">
            <a:avLst/>
          </a:prstGeom>
          <a:noFill/>
          <a:ln w="38100">
            <a:solidFill>
              <a:srgbClr val="D6D6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5">
            <a:extLst>
              <a:ext uri="{FF2B5EF4-FFF2-40B4-BE49-F238E27FC236}">
                <a16:creationId xmlns:a16="http://schemas.microsoft.com/office/drawing/2014/main" id="{C454D2F7-93DE-5B5F-2D20-AED396589034}"/>
              </a:ext>
            </a:extLst>
          </p:cNvPr>
          <p:cNvSpPr/>
          <p:nvPr/>
        </p:nvSpPr>
        <p:spPr>
          <a:xfrm>
            <a:off x="703901" y="2111891"/>
            <a:ext cx="219456" cy="219456"/>
          </a:xfrm>
          <a:prstGeom prst="ellipse">
            <a:avLst/>
          </a:prstGeom>
          <a:solidFill>
            <a:srgbClr val="93403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D50D88D9-B1A2-FD70-552D-4C59A3D97E61}"/>
              </a:ext>
            </a:extLst>
          </p:cNvPr>
          <p:cNvSpPr/>
          <p:nvPr/>
        </p:nvSpPr>
        <p:spPr>
          <a:xfrm>
            <a:off x="264989" y="2422787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YEAR 1</a:t>
            </a:r>
            <a:endParaRPr lang="en-US" sz="1100" dirty="0"/>
          </a:p>
        </p:txBody>
      </p:sp>
      <p:sp>
        <p:nvSpPr>
          <p:cNvPr id="15" name="Shape 7">
            <a:extLst>
              <a:ext uri="{FF2B5EF4-FFF2-40B4-BE49-F238E27FC236}">
                <a16:creationId xmlns:a16="http://schemas.microsoft.com/office/drawing/2014/main" id="{6A61F4A1-26AC-2A21-30C4-1E47593DF701}"/>
              </a:ext>
            </a:extLst>
          </p:cNvPr>
          <p:cNvSpPr/>
          <p:nvPr/>
        </p:nvSpPr>
        <p:spPr>
          <a:xfrm>
            <a:off x="3332801" y="2111891"/>
            <a:ext cx="219456" cy="219456"/>
          </a:xfrm>
          <a:prstGeom prst="ellipse">
            <a:avLst/>
          </a:prstGeom>
          <a:solidFill>
            <a:srgbClr val="3C465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D0F6B72C-B988-364F-5F63-B1A9EFC692CC}"/>
              </a:ext>
            </a:extLst>
          </p:cNvPr>
          <p:cNvSpPr/>
          <p:nvPr/>
        </p:nvSpPr>
        <p:spPr>
          <a:xfrm>
            <a:off x="2893889" y="2422787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YEAR 2</a:t>
            </a:r>
            <a:endParaRPr lang="en-US" sz="1100" dirty="0"/>
          </a:p>
        </p:txBody>
      </p:sp>
      <p:sp>
        <p:nvSpPr>
          <p:cNvPr id="19" name="Shape 9">
            <a:extLst>
              <a:ext uri="{FF2B5EF4-FFF2-40B4-BE49-F238E27FC236}">
                <a16:creationId xmlns:a16="http://schemas.microsoft.com/office/drawing/2014/main" id="{AFA1A4BB-4A79-4263-411E-66AD511D684B}"/>
              </a:ext>
            </a:extLst>
          </p:cNvPr>
          <p:cNvSpPr/>
          <p:nvPr/>
        </p:nvSpPr>
        <p:spPr>
          <a:xfrm>
            <a:off x="5961701" y="2111891"/>
            <a:ext cx="219456" cy="219456"/>
          </a:xfrm>
          <a:prstGeom prst="ellipse">
            <a:avLst/>
          </a:prstGeom>
          <a:solidFill>
            <a:srgbClr val="3C465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0">
            <a:extLst>
              <a:ext uri="{FF2B5EF4-FFF2-40B4-BE49-F238E27FC236}">
                <a16:creationId xmlns:a16="http://schemas.microsoft.com/office/drawing/2014/main" id="{4F8883C7-4182-5845-7CE9-6D95F5DF97C0}"/>
              </a:ext>
            </a:extLst>
          </p:cNvPr>
          <p:cNvSpPr/>
          <p:nvPr/>
        </p:nvSpPr>
        <p:spPr>
          <a:xfrm>
            <a:off x="5522789" y="2422787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YEAR 3</a:t>
            </a:r>
            <a:endParaRPr lang="en-US" sz="1100" dirty="0"/>
          </a:p>
        </p:txBody>
      </p:sp>
      <p:sp>
        <p:nvSpPr>
          <p:cNvPr id="23" name="Shape 11">
            <a:extLst>
              <a:ext uri="{FF2B5EF4-FFF2-40B4-BE49-F238E27FC236}">
                <a16:creationId xmlns:a16="http://schemas.microsoft.com/office/drawing/2014/main" id="{6EABBADA-7EEB-103A-2E43-9E0C334D9CD0}"/>
              </a:ext>
            </a:extLst>
          </p:cNvPr>
          <p:cNvSpPr/>
          <p:nvPr/>
        </p:nvSpPr>
        <p:spPr>
          <a:xfrm>
            <a:off x="8590601" y="2111891"/>
            <a:ext cx="219456" cy="219456"/>
          </a:xfrm>
          <a:prstGeom prst="ellipse">
            <a:avLst/>
          </a:prstGeom>
          <a:solidFill>
            <a:srgbClr val="3C465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9470E862-3817-9829-94D6-08B457024EC2}"/>
              </a:ext>
            </a:extLst>
          </p:cNvPr>
          <p:cNvSpPr/>
          <p:nvPr/>
        </p:nvSpPr>
        <p:spPr>
          <a:xfrm>
            <a:off x="8151689" y="2422787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YEAR 4</a:t>
            </a:r>
            <a:endParaRPr lang="en-US" sz="1100" dirty="0"/>
          </a:p>
        </p:txBody>
      </p:sp>
      <p:sp>
        <p:nvSpPr>
          <p:cNvPr id="27" name="Shape 13">
            <a:extLst>
              <a:ext uri="{FF2B5EF4-FFF2-40B4-BE49-F238E27FC236}">
                <a16:creationId xmlns:a16="http://schemas.microsoft.com/office/drawing/2014/main" id="{4EBBDCB4-F378-CC8F-EA0E-EA086EBA8E61}"/>
              </a:ext>
            </a:extLst>
          </p:cNvPr>
          <p:cNvSpPr/>
          <p:nvPr/>
        </p:nvSpPr>
        <p:spPr>
          <a:xfrm>
            <a:off x="11219501" y="2111891"/>
            <a:ext cx="219456" cy="219456"/>
          </a:xfrm>
          <a:prstGeom prst="ellipse">
            <a:avLst/>
          </a:prstGeom>
          <a:solidFill>
            <a:srgbClr val="3C465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14">
            <a:extLst>
              <a:ext uri="{FF2B5EF4-FFF2-40B4-BE49-F238E27FC236}">
                <a16:creationId xmlns:a16="http://schemas.microsoft.com/office/drawing/2014/main" id="{CA95A28B-9B45-414C-B9B6-BD0FB789DE72}"/>
              </a:ext>
            </a:extLst>
          </p:cNvPr>
          <p:cNvSpPr/>
          <p:nvPr/>
        </p:nvSpPr>
        <p:spPr>
          <a:xfrm>
            <a:off x="10780589" y="2422787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YEAR 5</a:t>
            </a:r>
            <a:endParaRPr lang="en-US" sz="1100" dirty="0"/>
          </a:p>
        </p:txBody>
      </p:sp>
      <p:sp>
        <p:nvSpPr>
          <p:cNvPr id="31" name="Text 15">
            <a:extLst>
              <a:ext uri="{FF2B5EF4-FFF2-40B4-BE49-F238E27FC236}">
                <a16:creationId xmlns:a16="http://schemas.microsoft.com/office/drawing/2014/main" id="{2B93D14F-AE82-46CC-DF88-38B6C5CDCDBC}"/>
              </a:ext>
            </a:extLst>
          </p:cNvPr>
          <p:cNvSpPr/>
          <p:nvPr/>
        </p:nvSpPr>
        <p:spPr>
          <a:xfrm>
            <a:off x="813629" y="2861699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Even a basic spreadsheet extrapolation surfaces known step-changes before they become a budget-cycle surprise.</a:t>
            </a:r>
            <a:endParaRPr lang="en-US" sz="1400" dirty="0"/>
          </a:p>
        </p:txBody>
      </p:sp>
      <p:sp>
        <p:nvSpPr>
          <p:cNvPr id="33" name="Shape 16">
            <a:extLst>
              <a:ext uri="{FF2B5EF4-FFF2-40B4-BE49-F238E27FC236}">
                <a16:creationId xmlns:a16="http://schemas.microsoft.com/office/drawing/2014/main" id="{4DA2DF4B-9C20-1CA7-DD7D-3A1269BC47E0}"/>
              </a:ext>
            </a:extLst>
          </p:cNvPr>
          <p:cNvSpPr/>
          <p:nvPr/>
        </p:nvSpPr>
        <p:spPr>
          <a:xfrm>
            <a:off x="539309" y="3730379"/>
            <a:ext cx="3429000" cy="1965960"/>
          </a:xfrm>
          <a:prstGeom prst="roundRect">
            <a:avLst>
              <a:gd name="adj" fmla="val 2791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Shape 17">
            <a:extLst>
              <a:ext uri="{FF2B5EF4-FFF2-40B4-BE49-F238E27FC236}">
                <a16:creationId xmlns:a16="http://schemas.microsoft.com/office/drawing/2014/main" id="{FFD2A68B-00CE-DD8B-83ED-968BBC221A37}"/>
              </a:ext>
            </a:extLst>
          </p:cNvPr>
          <p:cNvSpPr/>
          <p:nvPr/>
        </p:nvSpPr>
        <p:spPr>
          <a:xfrm>
            <a:off x="859349" y="3958979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7" name="Image 1" descr="/home/claude/pptx/icons/calendar_rust.png">
            <a:extLst>
              <a:ext uri="{FF2B5EF4-FFF2-40B4-BE49-F238E27FC236}">
                <a16:creationId xmlns:a16="http://schemas.microsoft.com/office/drawing/2014/main" id="{28406F41-0B66-B518-5867-D36AA4F32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968" y="4112598"/>
            <a:ext cx="332842" cy="332842"/>
          </a:xfrm>
          <a:prstGeom prst="rect">
            <a:avLst/>
          </a:prstGeom>
        </p:spPr>
      </p:pic>
      <p:sp>
        <p:nvSpPr>
          <p:cNvPr id="39" name="Text 18">
            <a:extLst>
              <a:ext uri="{FF2B5EF4-FFF2-40B4-BE49-F238E27FC236}">
                <a16:creationId xmlns:a16="http://schemas.microsoft.com/office/drawing/2014/main" id="{67A54FF5-9DD0-387C-99DA-78838D36BE6F}"/>
              </a:ext>
            </a:extLst>
          </p:cNvPr>
          <p:cNvSpPr/>
          <p:nvPr/>
        </p:nvSpPr>
        <p:spPr>
          <a:xfrm>
            <a:off x="813629" y="4690499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27th Pay Period</a:t>
            </a:r>
            <a:endParaRPr lang="en-US" sz="1400" dirty="0"/>
          </a:p>
        </p:txBody>
      </p:sp>
      <p:sp>
        <p:nvSpPr>
          <p:cNvPr id="41" name="Text 19">
            <a:extLst>
              <a:ext uri="{FF2B5EF4-FFF2-40B4-BE49-F238E27FC236}">
                <a16:creationId xmlns:a16="http://schemas.microsoft.com/office/drawing/2014/main" id="{54F2B1BB-C3F4-D4A3-4E86-30F81E69DB4A}"/>
              </a:ext>
            </a:extLst>
          </p:cNvPr>
          <p:cNvSpPr/>
          <p:nvPr/>
        </p:nvSpPr>
        <p:spPr>
          <a:xfrm>
            <a:off x="813629" y="5056259"/>
            <a:ext cx="2880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Every ~11 years, biweekly payroll adds an extra cycle.</a:t>
            </a:r>
            <a:endParaRPr lang="en-US" sz="1150" dirty="0"/>
          </a:p>
        </p:txBody>
      </p:sp>
      <p:sp>
        <p:nvSpPr>
          <p:cNvPr id="43" name="Shape 20">
            <a:extLst>
              <a:ext uri="{FF2B5EF4-FFF2-40B4-BE49-F238E27FC236}">
                <a16:creationId xmlns:a16="http://schemas.microsoft.com/office/drawing/2014/main" id="{B68E290F-F365-3921-BB51-3400CDD048AC}"/>
              </a:ext>
            </a:extLst>
          </p:cNvPr>
          <p:cNvSpPr/>
          <p:nvPr/>
        </p:nvSpPr>
        <p:spPr>
          <a:xfrm>
            <a:off x="4288349" y="3730379"/>
            <a:ext cx="3429000" cy="1965960"/>
          </a:xfrm>
          <a:prstGeom prst="roundRect">
            <a:avLst>
              <a:gd name="adj" fmla="val 2791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Shape 21">
            <a:extLst>
              <a:ext uri="{FF2B5EF4-FFF2-40B4-BE49-F238E27FC236}">
                <a16:creationId xmlns:a16="http://schemas.microsoft.com/office/drawing/2014/main" id="{0EE199F5-171D-BB2E-2A1E-4CDF8C9DF957}"/>
              </a:ext>
            </a:extLst>
          </p:cNvPr>
          <p:cNvSpPr/>
          <p:nvPr/>
        </p:nvSpPr>
        <p:spPr>
          <a:xfrm>
            <a:off x="4608389" y="3958979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7" name="Image 2" descr="/home/claude/pptx/icons/fileAlt_rust.png">
            <a:extLst>
              <a:ext uri="{FF2B5EF4-FFF2-40B4-BE49-F238E27FC236}">
                <a16:creationId xmlns:a16="http://schemas.microsoft.com/office/drawing/2014/main" id="{30664A5D-2A6C-837D-26BF-0ACB0659C1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008" y="4112598"/>
            <a:ext cx="332842" cy="332842"/>
          </a:xfrm>
          <a:prstGeom prst="rect">
            <a:avLst/>
          </a:prstGeom>
        </p:spPr>
      </p:pic>
      <p:sp>
        <p:nvSpPr>
          <p:cNvPr id="49" name="Text 22">
            <a:extLst>
              <a:ext uri="{FF2B5EF4-FFF2-40B4-BE49-F238E27FC236}">
                <a16:creationId xmlns:a16="http://schemas.microsoft.com/office/drawing/2014/main" id="{5E470D49-B842-889F-A5C9-1C52491284E9}"/>
              </a:ext>
            </a:extLst>
          </p:cNvPr>
          <p:cNvSpPr/>
          <p:nvPr/>
        </p:nvSpPr>
        <p:spPr>
          <a:xfrm>
            <a:off x="4562669" y="4690499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Contract Renewal</a:t>
            </a:r>
            <a:endParaRPr lang="en-US" sz="1400" dirty="0"/>
          </a:p>
        </p:txBody>
      </p:sp>
      <p:sp>
        <p:nvSpPr>
          <p:cNvPr id="51" name="Text 23">
            <a:extLst>
              <a:ext uri="{FF2B5EF4-FFF2-40B4-BE49-F238E27FC236}">
                <a16:creationId xmlns:a16="http://schemas.microsoft.com/office/drawing/2014/main" id="{C9B90F9D-AF01-161C-162B-E9786A067DA0}"/>
              </a:ext>
            </a:extLst>
          </p:cNvPr>
          <p:cNvSpPr/>
          <p:nvPr/>
        </p:nvSpPr>
        <p:spPr>
          <a:xfrm>
            <a:off x="4562669" y="5056259"/>
            <a:ext cx="2880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Known multi-year agreements with built-in escalators.</a:t>
            </a:r>
            <a:endParaRPr lang="en-US" sz="1150" dirty="0"/>
          </a:p>
        </p:txBody>
      </p:sp>
      <p:sp>
        <p:nvSpPr>
          <p:cNvPr id="53" name="Shape 24">
            <a:extLst>
              <a:ext uri="{FF2B5EF4-FFF2-40B4-BE49-F238E27FC236}">
                <a16:creationId xmlns:a16="http://schemas.microsoft.com/office/drawing/2014/main" id="{207AC24E-37EE-1D0D-AA96-940D57A17004}"/>
              </a:ext>
            </a:extLst>
          </p:cNvPr>
          <p:cNvSpPr/>
          <p:nvPr/>
        </p:nvSpPr>
        <p:spPr>
          <a:xfrm>
            <a:off x="8037389" y="3730379"/>
            <a:ext cx="3429000" cy="1965960"/>
          </a:xfrm>
          <a:prstGeom prst="roundRect">
            <a:avLst>
              <a:gd name="adj" fmla="val 2791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5" name="Shape 25">
            <a:extLst>
              <a:ext uri="{FF2B5EF4-FFF2-40B4-BE49-F238E27FC236}">
                <a16:creationId xmlns:a16="http://schemas.microsoft.com/office/drawing/2014/main" id="{8DACEB31-DA84-862A-F38D-4795AFCFD575}"/>
              </a:ext>
            </a:extLst>
          </p:cNvPr>
          <p:cNvSpPr/>
          <p:nvPr/>
        </p:nvSpPr>
        <p:spPr>
          <a:xfrm>
            <a:off x="8357429" y="3958979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7" name="Image 3" descr="/home/claude/pptx/icons/coins_rust.png">
            <a:extLst>
              <a:ext uri="{FF2B5EF4-FFF2-40B4-BE49-F238E27FC236}">
                <a16:creationId xmlns:a16="http://schemas.microsoft.com/office/drawing/2014/main" id="{3428AA0E-21DF-2863-3E85-F386947FA3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048" y="4112598"/>
            <a:ext cx="332842" cy="332842"/>
          </a:xfrm>
          <a:prstGeom prst="rect">
            <a:avLst/>
          </a:prstGeom>
        </p:spPr>
      </p:pic>
      <p:sp>
        <p:nvSpPr>
          <p:cNvPr id="59" name="Text 26">
            <a:extLst>
              <a:ext uri="{FF2B5EF4-FFF2-40B4-BE49-F238E27FC236}">
                <a16:creationId xmlns:a16="http://schemas.microsoft.com/office/drawing/2014/main" id="{39BB0F0B-1DD4-7F10-B7C6-B3E3330CFFA3}"/>
              </a:ext>
            </a:extLst>
          </p:cNvPr>
          <p:cNvSpPr/>
          <p:nvPr/>
        </p:nvSpPr>
        <p:spPr>
          <a:xfrm>
            <a:off x="8311709" y="4690499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Capital Purchase</a:t>
            </a:r>
            <a:endParaRPr lang="en-US" sz="1400" dirty="0"/>
          </a:p>
        </p:txBody>
      </p:sp>
      <p:sp>
        <p:nvSpPr>
          <p:cNvPr id="61" name="Text 27">
            <a:extLst>
              <a:ext uri="{FF2B5EF4-FFF2-40B4-BE49-F238E27FC236}">
                <a16:creationId xmlns:a16="http://schemas.microsoft.com/office/drawing/2014/main" id="{C22D934A-7E6B-5EEA-9F58-3BC4AECEABE1}"/>
              </a:ext>
            </a:extLst>
          </p:cNvPr>
          <p:cNvSpPr/>
          <p:nvPr/>
        </p:nvSpPr>
        <p:spPr>
          <a:xfrm>
            <a:off x="8311709" y="5056259"/>
            <a:ext cx="2880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Planned equipment or facility investments.</a:t>
            </a:r>
            <a:endParaRPr lang="en-US" sz="1150" dirty="0"/>
          </a:p>
        </p:txBody>
      </p:sp>
    </p:spTree>
    <p:extLst>
      <p:ext uri="{BB962C8B-B14F-4D97-AF65-F5344CB8AC3E}">
        <p14:creationId xmlns:p14="http://schemas.microsoft.com/office/powerpoint/2010/main" val="1487274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91967B7B-F221-C3C1-4247-9FD4FE8E8160}"/>
              </a:ext>
            </a:extLst>
          </p:cNvPr>
          <p:cNvSpPr/>
          <p:nvPr/>
        </p:nvSpPr>
        <p:spPr>
          <a:xfrm>
            <a:off x="91440" y="91440"/>
            <a:ext cx="12006072" cy="6675120"/>
          </a:xfrm>
          <a:prstGeom prst="rect">
            <a:avLst/>
          </a:prstGeom>
          <a:ln w="28575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AE31954E-6387-6F25-D231-E95039E20610}"/>
              </a:ext>
            </a:extLst>
          </p:cNvPr>
          <p:cNvSpPr/>
          <p:nvPr/>
        </p:nvSpPr>
        <p:spPr>
          <a:xfrm>
            <a:off x="822960" y="1828800"/>
            <a:ext cx="36576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0" b="1" dirty="0">
                <a:solidFill>
                  <a:srgbClr val="4E5964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03</a:t>
            </a:r>
            <a:endParaRPr lang="en-US" sz="12000" dirty="0"/>
          </a:p>
        </p:txBody>
      </p:sp>
      <p:sp>
        <p:nvSpPr>
          <p:cNvPr id="7" name="Shape 2">
            <a:extLst>
              <a:ext uri="{FF2B5EF4-FFF2-40B4-BE49-F238E27FC236}">
                <a16:creationId xmlns:a16="http://schemas.microsoft.com/office/drawing/2014/main" id="{A33C454D-352D-A4ED-2F81-9FA0A0A05DC2}"/>
              </a:ext>
            </a:extLst>
          </p:cNvPr>
          <p:cNvSpPr/>
          <p:nvPr/>
        </p:nvSpPr>
        <p:spPr>
          <a:xfrm>
            <a:off x="914400" y="3200400"/>
            <a:ext cx="822960" cy="54864"/>
          </a:xfrm>
          <a:prstGeom prst="rect">
            <a:avLst/>
          </a:prstGeom>
          <a:solidFill>
            <a:srgbClr val="93403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569755B0-60CC-6DCF-CC13-27F83123CF21}"/>
              </a:ext>
            </a:extLst>
          </p:cNvPr>
          <p:cNvSpPr/>
          <p:nvPr/>
        </p:nvSpPr>
        <p:spPr>
          <a:xfrm>
            <a:off x="914400" y="3383280"/>
            <a:ext cx="98755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Putting It Into</a:t>
            </a:r>
            <a:endParaRPr lang="en-US" sz="3400" dirty="0"/>
          </a:p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Practice</a:t>
            </a:r>
            <a:endParaRPr lang="en-US" sz="3400" dirty="0"/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31486E3E-6665-B826-4419-E82B2234C8E1}"/>
              </a:ext>
            </a:extLst>
          </p:cNvPr>
          <p:cNvSpPr/>
          <p:nvPr/>
        </p:nvSpPr>
        <p:spPr>
          <a:xfrm>
            <a:off x="914400" y="4663440"/>
            <a:ext cx="9418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C7CDD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Two concrete habits you can start using before your next budget cycle.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880568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3ED32467-F4F7-54D3-98D5-D9AA1D070E2A}"/>
              </a:ext>
            </a:extLst>
          </p:cNvPr>
          <p:cNvSpPr/>
          <p:nvPr/>
        </p:nvSpPr>
        <p:spPr>
          <a:xfrm>
            <a:off x="91440" y="91440"/>
            <a:ext cx="12006072" cy="6675120"/>
          </a:xfrm>
          <a:prstGeom prst="rect">
            <a:avLst/>
          </a:prstGeom>
          <a:ln w="28575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A279FD10-FC5C-F8D4-0F51-5B2053BA7503}"/>
              </a:ext>
            </a:extLst>
          </p:cNvPr>
          <p:cNvSpPr/>
          <p:nvPr/>
        </p:nvSpPr>
        <p:spPr>
          <a:xfrm>
            <a:off x="502920" y="347472"/>
            <a:ext cx="9601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93403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PUTTING IT INTO PRACTICE</a:t>
            </a:r>
            <a:endParaRPr lang="en-US" sz="120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6B327E85-E7DC-AAA2-B202-6188B442AC0B}"/>
              </a:ext>
            </a:extLst>
          </p:cNvPr>
          <p:cNvSpPr/>
          <p:nvPr/>
        </p:nvSpPr>
        <p:spPr>
          <a:xfrm>
            <a:off x="502920" y="603504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Know Your Statutory Anchor Dates</a:t>
            </a:r>
            <a:endParaRPr lang="en-US" sz="2600" dirty="0"/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65EBEB72-3ACB-9FEA-5E71-3DD6B23C79B5}"/>
              </a:ext>
            </a:extLst>
          </p:cNvPr>
          <p:cNvSpPr/>
          <p:nvPr/>
        </p:nvSpPr>
        <p:spPr>
          <a:xfrm>
            <a:off x="548640" y="1828800"/>
            <a:ext cx="3429000" cy="3566160"/>
          </a:xfrm>
          <a:prstGeom prst="roundRect">
            <a:avLst>
              <a:gd name="adj" fmla="val 1600"/>
            </a:avLst>
          </a:prstGeom>
          <a:solidFill>
            <a:srgbClr val="3C465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9180B49E-965E-3070-7C95-CA8F2DDDA114}"/>
              </a:ext>
            </a:extLst>
          </p:cNvPr>
          <p:cNvSpPr/>
          <p:nvPr/>
        </p:nvSpPr>
        <p:spPr>
          <a:xfrm>
            <a:off x="822960" y="2029968"/>
            <a:ext cx="731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E8B9A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1</a:t>
            </a:r>
            <a:endParaRPr lang="en-US" sz="2400" dirty="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C63E4A8F-ED7A-03AC-1892-5D232E59B9D9}"/>
              </a:ext>
            </a:extLst>
          </p:cNvPr>
          <p:cNvSpPr/>
          <p:nvPr/>
        </p:nvSpPr>
        <p:spPr>
          <a:xfrm>
            <a:off x="822960" y="260604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April 30</a:t>
            </a:r>
            <a:endParaRPr lang="en-US" sz="1700" dirty="0"/>
          </a:p>
        </p:txBody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5D002021-AD88-E511-DA22-B63DC6A20DB9}"/>
              </a:ext>
            </a:extLst>
          </p:cNvPr>
          <p:cNvSpPr/>
          <p:nvPr/>
        </p:nvSpPr>
        <p:spPr>
          <a:xfrm>
            <a:off x="822960" y="3520440"/>
            <a:ext cx="2880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DCE0E4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Taxing districts notify the county clerk</a:t>
            </a:r>
            <a:endParaRPr lang="en-US" sz="1350" dirty="0"/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7F99D379-FE16-F755-1335-B2CC70C59B3F}"/>
              </a:ext>
            </a:extLst>
          </p:cNvPr>
          <p:cNvSpPr/>
          <p:nvPr/>
        </p:nvSpPr>
        <p:spPr>
          <a:xfrm>
            <a:off x="822960" y="4023360"/>
            <a:ext cx="2880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7CDD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of their budget hearing date &amp; location</a:t>
            </a:r>
            <a:endParaRPr lang="en-US" sz="1200" dirty="0"/>
          </a:p>
        </p:txBody>
      </p:sp>
      <p:sp>
        <p:nvSpPr>
          <p:cNvPr id="19" name="Text 9">
            <a:extLst>
              <a:ext uri="{FF2B5EF4-FFF2-40B4-BE49-F238E27FC236}">
                <a16:creationId xmlns:a16="http://schemas.microsoft.com/office/drawing/2014/main" id="{ACD7ECD1-EE70-398E-2C8F-33509A3D4FE2}"/>
              </a:ext>
            </a:extLst>
          </p:cNvPr>
          <p:cNvSpPr/>
          <p:nvPr/>
        </p:nvSpPr>
        <p:spPr>
          <a:xfrm>
            <a:off x="822960" y="493776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B9A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Idaho Code § 63-802A</a:t>
            </a:r>
            <a:endParaRPr lang="en-US" sz="1100" dirty="0"/>
          </a:p>
        </p:txBody>
      </p:sp>
      <p:sp>
        <p:nvSpPr>
          <p:cNvPr id="21" name="Text 11">
            <a:extLst>
              <a:ext uri="{FF2B5EF4-FFF2-40B4-BE49-F238E27FC236}">
                <a16:creationId xmlns:a16="http://schemas.microsoft.com/office/drawing/2014/main" id="{7220E97D-FA99-7A72-56CF-F891AA384277}"/>
              </a:ext>
            </a:extLst>
          </p:cNvPr>
          <p:cNvSpPr/>
          <p:nvPr/>
        </p:nvSpPr>
        <p:spPr>
          <a:xfrm>
            <a:off x="4572000" y="2029968"/>
            <a:ext cx="731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93403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2</a:t>
            </a:r>
            <a:endParaRPr lang="en-US" sz="2400" dirty="0"/>
          </a:p>
        </p:txBody>
      </p:sp>
      <p:sp>
        <p:nvSpPr>
          <p:cNvPr id="23" name="Text 12">
            <a:extLst>
              <a:ext uri="{FF2B5EF4-FFF2-40B4-BE49-F238E27FC236}">
                <a16:creationId xmlns:a16="http://schemas.microsoft.com/office/drawing/2014/main" id="{3811D3A4-E0C3-C422-8D53-238D316E709D}"/>
              </a:ext>
            </a:extLst>
          </p:cNvPr>
          <p:cNvSpPr/>
          <p:nvPr/>
        </p:nvSpPr>
        <p:spPr>
          <a:xfrm>
            <a:off x="4572000" y="260604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1st Tuesday</a:t>
            </a:r>
            <a:endParaRPr lang="en-US" sz="1700" dirty="0"/>
          </a:p>
          <a:p>
            <a:pPr marL="0" indent="0">
              <a:buNone/>
            </a:pPr>
            <a:r>
              <a:rPr lang="en-US" sz="17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after 1st Monday</a:t>
            </a:r>
            <a:endParaRPr lang="en-US" sz="1700" dirty="0"/>
          </a:p>
          <a:p>
            <a:pPr marL="0" indent="0">
              <a:buNone/>
            </a:pPr>
            <a:r>
              <a:rPr lang="en-US" sz="17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in September</a:t>
            </a:r>
            <a:endParaRPr lang="en-US" sz="1700" dirty="0"/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EBE1F7C3-E31D-9A0E-E2BC-30EC74850DFC}"/>
              </a:ext>
            </a:extLst>
          </p:cNvPr>
          <p:cNvSpPr/>
          <p:nvPr/>
        </p:nvSpPr>
        <p:spPr>
          <a:xfrm>
            <a:off x="4572000" y="3520440"/>
            <a:ext cx="2880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BOCC budget hearing</a:t>
            </a:r>
            <a:endParaRPr lang="en-US" sz="1350" dirty="0"/>
          </a:p>
        </p:txBody>
      </p:sp>
      <p:sp>
        <p:nvSpPr>
          <p:cNvPr id="27" name="Text 14">
            <a:extLst>
              <a:ext uri="{FF2B5EF4-FFF2-40B4-BE49-F238E27FC236}">
                <a16:creationId xmlns:a16="http://schemas.microsoft.com/office/drawing/2014/main" id="{53884358-D94A-C7E1-E890-E08D370AC778}"/>
              </a:ext>
            </a:extLst>
          </p:cNvPr>
          <p:cNvSpPr/>
          <p:nvPr/>
        </p:nvSpPr>
        <p:spPr>
          <a:xfrm>
            <a:off x="4572000" y="4023360"/>
            <a:ext cx="2880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must begin on or before this date</a:t>
            </a:r>
            <a:endParaRPr lang="en-US" sz="1200" dirty="0"/>
          </a:p>
        </p:txBody>
      </p:sp>
      <p:sp>
        <p:nvSpPr>
          <p:cNvPr id="29" name="Text 15">
            <a:extLst>
              <a:ext uri="{FF2B5EF4-FFF2-40B4-BE49-F238E27FC236}">
                <a16:creationId xmlns:a16="http://schemas.microsoft.com/office/drawing/2014/main" id="{9C51E2F1-67F8-93C5-1450-7C4DB9EF6B58}"/>
              </a:ext>
            </a:extLst>
          </p:cNvPr>
          <p:cNvSpPr/>
          <p:nvPr/>
        </p:nvSpPr>
        <p:spPr>
          <a:xfrm>
            <a:off x="4572000" y="493776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Idaho Code § 31-1605</a:t>
            </a:r>
            <a:endParaRPr lang="en-US" sz="1100" dirty="0"/>
          </a:p>
        </p:txBody>
      </p:sp>
      <p:sp>
        <p:nvSpPr>
          <p:cNvPr id="31" name="Shape 16">
            <a:extLst>
              <a:ext uri="{FF2B5EF4-FFF2-40B4-BE49-F238E27FC236}">
                <a16:creationId xmlns:a16="http://schemas.microsoft.com/office/drawing/2014/main" id="{70B56A04-1B2F-6488-A69E-44578718E9AD}"/>
              </a:ext>
            </a:extLst>
          </p:cNvPr>
          <p:cNvSpPr/>
          <p:nvPr/>
        </p:nvSpPr>
        <p:spPr>
          <a:xfrm>
            <a:off x="8046720" y="1828800"/>
            <a:ext cx="3429000" cy="3566160"/>
          </a:xfrm>
          <a:prstGeom prst="roundRect">
            <a:avLst>
              <a:gd name="adj" fmla="val 1600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17">
            <a:extLst>
              <a:ext uri="{FF2B5EF4-FFF2-40B4-BE49-F238E27FC236}">
                <a16:creationId xmlns:a16="http://schemas.microsoft.com/office/drawing/2014/main" id="{88D63BD5-DB2F-240F-B389-72AD87996360}"/>
              </a:ext>
            </a:extLst>
          </p:cNvPr>
          <p:cNvSpPr/>
          <p:nvPr/>
        </p:nvSpPr>
        <p:spPr>
          <a:xfrm>
            <a:off x="8321040" y="2029968"/>
            <a:ext cx="731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93403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3</a:t>
            </a:r>
            <a:endParaRPr lang="en-US" sz="2400" dirty="0"/>
          </a:p>
        </p:txBody>
      </p:sp>
      <p:sp>
        <p:nvSpPr>
          <p:cNvPr id="35" name="Text 18">
            <a:extLst>
              <a:ext uri="{FF2B5EF4-FFF2-40B4-BE49-F238E27FC236}">
                <a16:creationId xmlns:a16="http://schemas.microsoft.com/office/drawing/2014/main" id="{EF0B0A1D-5235-32B0-2133-574FFE220482}"/>
              </a:ext>
            </a:extLst>
          </p:cNvPr>
          <p:cNvSpPr/>
          <p:nvPr/>
        </p:nvSpPr>
        <p:spPr>
          <a:xfrm>
            <a:off x="8321040" y="260604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2nd Monday</a:t>
            </a:r>
            <a:endParaRPr lang="en-US" sz="1700" dirty="0"/>
          </a:p>
          <a:p>
            <a:pPr marL="0" indent="0">
              <a:buNone/>
            </a:pPr>
            <a:r>
              <a:rPr lang="en-US" sz="17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in September</a:t>
            </a:r>
            <a:endParaRPr lang="en-US" sz="1700" dirty="0"/>
          </a:p>
        </p:txBody>
      </p:sp>
      <p:sp>
        <p:nvSpPr>
          <p:cNvPr id="37" name="Text 19">
            <a:extLst>
              <a:ext uri="{FF2B5EF4-FFF2-40B4-BE49-F238E27FC236}">
                <a16:creationId xmlns:a16="http://schemas.microsoft.com/office/drawing/2014/main" id="{9F226853-9A73-10FF-D1F1-56347505CF41}"/>
              </a:ext>
            </a:extLst>
          </p:cNvPr>
          <p:cNvSpPr/>
          <p:nvPr/>
        </p:nvSpPr>
        <p:spPr>
          <a:xfrm>
            <a:off x="8321040" y="3520440"/>
            <a:ext cx="2880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BOCC budget hearing</a:t>
            </a:r>
            <a:endParaRPr lang="en-US" sz="1350" dirty="0"/>
          </a:p>
        </p:txBody>
      </p:sp>
      <p:sp>
        <p:nvSpPr>
          <p:cNvPr id="39" name="Text 20">
            <a:extLst>
              <a:ext uri="{FF2B5EF4-FFF2-40B4-BE49-F238E27FC236}">
                <a16:creationId xmlns:a16="http://schemas.microsoft.com/office/drawing/2014/main" id="{90528675-0A6A-AA0A-4E16-D1E1CD18EB06}"/>
              </a:ext>
            </a:extLst>
          </p:cNvPr>
          <p:cNvSpPr/>
          <p:nvPr/>
        </p:nvSpPr>
        <p:spPr>
          <a:xfrm>
            <a:off x="8321040" y="4023360"/>
            <a:ext cx="2880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must conclude no later than this date</a:t>
            </a:r>
            <a:endParaRPr lang="en-US" sz="1200" dirty="0"/>
          </a:p>
        </p:txBody>
      </p:sp>
      <p:sp>
        <p:nvSpPr>
          <p:cNvPr id="41" name="Text 21">
            <a:extLst>
              <a:ext uri="{FF2B5EF4-FFF2-40B4-BE49-F238E27FC236}">
                <a16:creationId xmlns:a16="http://schemas.microsoft.com/office/drawing/2014/main" id="{1304E10A-C26C-AB03-43F8-913304A9420E}"/>
              </a:ext>
            </a:extLst>
          </p:cNvPr>
          <p:cNvSpPr/>
          <p:nvPr/>
        </p:nvSpPr>
        <p:spPr>
          <a:xfrm>
            <a:off x="8321040" y="493776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Idaho Code § 31-1605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62678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297DD633-5DB3-23D7-497E-C9E3FCE86AA3}"/>
              </a:ext>
            </a:extLst>
          </p:cNvPr>
          <p:cNvSpPr/>
          <p:nvPr/>
        </p:nvSpPr>
        <p:spPr>
          <a:xfrm>
            <a:off x="91440" y="91440"/>
            <a:ext cx="12006072" cy="6675120"/>
          </a:xfrm>
          <a:prstGeom prst="rect">
            <a:avLst/>
          </a:prstGeom>
          <a:ln w="28575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C31E4207-6696-93E6-CF23-70F6F251AD23}"/>
              </a:ext>
            </a:extLst>
          </p:cNvPr>
          <p:cNvSpPr/>
          <p:nvPr/>
        </p:nvSpPr>
        <p:spPr>
          <a:xfrm>
            <a:off x="502920" y="347472"/>
            <a:ext cx="9601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93403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PUTTING IT INTO PRACTICE</a:t>
            </a:r>
            <a:endParaRPr lang="en-US" sz="120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A1B40FD5-72E2-9C2A-088D-E600E817A916}"/>
              </a:ext>
            </a:extLst>
          </p:cNvPr>
          <p:cNvSpPr/>
          <p:nvPr/>
        </p:nvSpPr>
        <p:spPr>
          <a:xfrm>
            <a:off x="502920" y="603504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Use the 50%-by-Month-6 Check</a:t>
            </a:r>
            <a:endParaRPr lang="en-US" sz="2600" dirty="0"/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C5B7080C-04E6-B5D7-C2DB-114B3D6FC8B2}"/>
              </a:ext>
            </a:extLst>
          </p:cNvPr>
          <p:cNvSpPr/>
          <p:nvPr/>
        </p:nvSpPr>
        <p:spPr>
          <a:xfrm>
            <a:off x="822960" y="2286000"/>
            <a:ext cx="6583680" cy="457200"/>
          </a:xfrm>
          <a:prstGeom prst="roundRect">
            <a:avLst>
              <a:gd name="adj" fmla="val 50000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5">
            <a:extLst>
              <a:ext uri="{FF2B5EF4-FFF2-40B4-BE49-F238E27FC236}">
                <a16:creationId xmlns:a16="http://schemas.microsoft.com/office/drawing/2014/main" id="{07C8EAC0-2BD2-8768-65F9-E8C94C5312C1}"/>
              </a:ext>
            </a:extLst>
          </p:cNvPr>
          <p:cNvSpPr/>
          <p:nvPr/>
        </p:nvSpPr>
        <p:spPr>
          <a:xfrm>
            <a:off x="822960" y="2286000"/>
            <a:ext cx="3291840" cy="457200"/>
          </a:xfrm>
          <a:prstGeom prst="roundRect">
            <a:avLst>
              <a:gd name="adj" fmla="val 50000"/>
            </a:avLst>
          </a:prstGeom>
          <a:solidFill>
            <a:srgbClr val="93403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6">
            <a:extLst>
              <a:ext uri="{FF2B5EF4-FFF2-40B4-BE49-F238E27FC236}">
                <a16:creationId xmlns:a16="http://schemas.microsoft.com/office/drawing/2014/main" id="{33533F4E-B528-AA6A-941E-522B0262E721}"/>
              </a:ext>
            </a:extLst>
          </p:cNvPr>
          <p:cNvSpPr/>
          <p:nvPr/>
        </p:nvSpPr>
        <p:spPr>
          <a:xfrm>
            <a:off x="4114800" y="2148840"/>
            <a:ext cx="0" cy="731520"/>
          </a:xfrm>
          <a:prstGeom prst="line">
            <a:avLst/>
          </a:prstGeom>
          <a:noFill/>
          <a:ln w="25400">
            <a:solidFill>
              <a:srgbClr val="3C4650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ACEA65EE-94D1-DD85-3B33-D8B0132A2CB6}"/>
              </a:ext>
            </a:extLst>
          </p:cNvPr>
          <p:cNvSpPr/>
          <p:nvPr/>
        </p:nvSpPr>
        <p:spPr>
          <a:xfrm>
            <a:off x="822960" y="2880360"/>
            <a:ext cx="6583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MONTH 6 — FISCAL YEAR MIDPOINT</a:t>
            </a:r>
            <a:endParaRPr lang="en-US" sz="1100" dirty="0"/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92B95E08-9DDE-F337-A4B2-7795D266BD50}"/>
              </a:ext>
            </a:extLst>
          </p:cNvPr>
          <p:cNvSpPr/>
          <p:nvPr/>
        </p:nvSpPr>
        <p:spPr>
          <a:xfrm>
            <a:off x="7772400" y="1874520"/>
            <a:ext cx="3657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50%</a:t>
            </a:r>
            <a:endParaRPr lang="en-US" sz="5400" dirty="0"/>
          </a:p>
        </p:txBody>
      </p:sp>
      <p:sp>
        <p:nvSpPr>
          <p:cNvPr id="19" name="Text 9">
            <a:extLst>
              <a:ext uri="{FF2B5EF4-FFF2-40B4-BE49-F238E27FC236}">
                <a16:creationId xmlns:a16="http://schemas.microsoft.com/office/drawing/2014/main" id="{0EE8A261-1DAC-DAC7-5979-FF5754B4001B}"/>
              </a:ext>
            </a:extLst>
          </p:cNvPr>
          <p:cNvSpPr/>
          <p:nvPr/>
        </p:nvSpPr>
        <p:spPr>
          <a:xfrm>
            <a:off x="7772400" y="30175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target spend by mid-year</a:t>
            </a:r>
            <a:endParaRPr lang="en-US" sz="1300" dirty="0"/>
          </a:p>
        </p:txBody>
      </p:sp>
      <p:sp>
        <p:nvSpPr>
          <p:cNvPr id="21" name="Shape 10">
            <a:extLst>
              <a:ext uri="{FF2B5EF4-FFF2-40B4-BE49-F238E27FC236}">
                <a16:creationId xmlns:a16="http://schemas.microsoft.com/office/drawing/2014/main" id="{DBE88766-FD45-1B4E-CD99-998217458651}"/>
              </a:ext>
            </a:extLst>
          </p:cNvPr>
          <p:cNvSpPr/>
          <p:nvPr/>
        </p:nvSpPr>
        <p:spPr>
          <a:xfrm>
            <a:off x="822960" y="3794760"/>
            <a:ext cx="10515600" cy="1600200"/>
          </a:xfrm>
          <a:prstGeom prst="roundRect">
            <a:avLst>
              <a:gd name="adj" fmla="val 3429"/>
            </a:avLst>
          </a:prstGeom>
          <a:solidFill>
            <a:srgbClr val="3C465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11">
            <a:extLst>
              <a:ext uri="{FF2B5EF4-FFF2-40B4-BE49-F238E27FC236}">
                <a16:creationId xmlns:a16="http://schemas.microsoft.com/office/drawing/2014/main" id="{B31F37EA-3BF5-D819-4C32-F6C3C0C9A090}"/>
              </a:ext>
            </a:extLst>
          </p:cNvPr>
          <p:cNvSpPr/>
          <p:nvPr/>
        </p:nvSpPr>
        <p:spPr>
          <a:xfrm>
            <a:off x="1188720" y="3794760"/>
            <a:ext cx="97840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At the midpoint of your fiscal year, a department’s spending should generally track close to half its annual appropriation — adjusted for known seasonality. Anything significantly over pace deserves a closer look before it becomes a year-end scramble.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626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9BFBB6-6F1A-B740-B1AE-CF7228386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179" y="135320"/>
            <a:ext cx="10375641" cy="658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737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B43E9634-FD9A-3EA1-4746-8EBDA2CAA6EF}"/>
              </a:ext>
            </a:extLst>
          </p:cNvPr>
          <p:cNvSpPr/>
          <p:nvPr/>
        </p:nvSpPr>
        <p:spPr>
          <a:xfrm>
            <a:off x="82109" y="91440"/>
            <a:ext cx="12006072" cy="6675120"/>
          </a:xfrm>
          <a:prstGeom prst="rect">
            <a:avLst/>
          </a:prstGeom>
          <a:ln w="28575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BE9F396C-AE27-2C53-9206-CBF73CB0554E}"/>
              </a:ext>
            </a:extLst>
          </p:cNvPr>
          <p:cNvSpPr/>
          <p:nvPr/>
        </p:nvSpPr>
        <p:spPr>
          <a:xfrm>
            <a:off x="493589" y="347472"/>
            <a:ext cx="9601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93403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CLOSING</a:t>
            </a:r>
            <a:endParaRPr lang="en-US" sz="120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7DD442A4-A058-4125-6163-07541F6E4DA9}"/>
              </a:ext>
            </a:extLst>
          </p:cNvPr>
          <p:cNvSpPr/>
          <p:nvPr/>
        </p:nvSpPr>
        <p:spPr>
          <a:xfrm>
            <a:off x="493589" y="603504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Key Takeaways</a:t>
            </a:r>
            <a:endParaRPr lang="en-US" sz="2600" dirty="0"/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756CC78D-550F-8B5C-66A9-25576ACB3CCA}"/>
              </a:ext>
            </a:extLst>
          </p:cNvPr>
          <p:cNvSpPr/>
          <p:nvPr/>
        </p:nvSpPr>
        <p:spPr>
          <a:xfrm>
            <a:off x="699329" y="1833372"/>
            <a:ext cx="594360" cy="594360"/>
          </a:xfrm>
          <a:prstGeom prst="ellipse">
            <a:avLst/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/home/claude/pptx/icons/balance_rust.png">
            <a:extLst>
              <a:ext uri="{FF2B5EF4-FFF2-40B4-BE49-F238E27FC236}">
                <a16:creationId xmlns:a16="http://schemas.microsoft.com/office/drawing/2014/main" id="{8F27A5FB-A228-7982-2F82-14305D0F9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975" y="1976018"/>
            <a:ext cx="309067" cy="309067"/>
          </a:xfrm>
          <a:prstGeom prst="rect">
            <a:avLst/>
          </a:prstGeom>
        </p:spPr>
      </p:pic>
      <p:sp>
        <p:nvSpPr>
          <p:cNvPr id="13" name="Text 5">
            <a:extLst>
              <a:ext uri="{FF2B5EF4-FFF2-40B4-BE49-F238E27FC236}">
                <a16:creationId xmlns:a16="http://schemas.microsoft.com/office/drawing/2014/main" id="{4D0DF216-4898-0A37-E304-6C93ADECEB57}"/>
              </a:ext>
            </a:extLst>
          </p:cNvPr>
          <p:cNvSpPr/>
          <p:nvPr/>
        </p:nvSpPr>
        <p:spPr>
          <a:xfrm>
            <a:off x="1499429" y="1783080"/>
            <a:ext cx="9601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Balanced on paper isn’t the same as structurally sound — run the test.</a:t>
            </a:r>
            <a:endParaRPr lang="en-US" sz="1600" dirty="0"/>
          </a:p>
        </p:txBody>
      </p:sp>
      <p:sp>
        <p:nvSpPr>
          <p:cNvPr id="15" name="Shape 6">
            <a:extLst>
              <a:ext uri="{FF2B5EF4-FFF2-40B4-BE49-F238E27FC236}">
                <a16:creationId xmlns:a16="http://schemas.microsoft.com/office/drawing/2014/main" id="{A653CF3C-EB67-ABE1-BCAC-CD25D73C4D39}"/>
              </a:ext>
            </a:extLst>
          </p:cNvPr>
          <p:cNvSpPr/>
          <p:nvPr/>
        </p:nvSpPr>
        <p:spPr>
          <a:xfrm>
            <a:off x="699329" y="2619756"/>
            <a:ext cx="594360" cy="594360"/>
          </a:xfrm>
          <a:prstGeom prst="ellipse">
            <a:avLst/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/home/claude/pptx/icons/coins_rust.png">
            <a:extLst>
              <a:ext uri="{FF2B5EF4-FFF2-40B4-BE49-F238E27FC236}">
                <a16:creationId xmlns:a16="http://schemas.microsoft.com/office/drawing/2014/main" id="{B4771EC8-41E7-1BCD-E6CD-37E651D73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975" y="2762402"/>
            <a:ext cx="309067" cy="309067"/>
          </a:xfrm>
          <a:prstGeom prst="rect">
            <a:avLst/>
          </a:prstGeom>
        </p:spPr>
      </p:pic>
      <p:sp>
        <p:nvSpPr>
          <p:cNvPr id="19" name="Text 7">
            <a:extLst>
              <a:ext uri="{FF2B5EF4-FFF2-40B4-BE49-F238E27FC236}">
                <a16:creationId xmlns:a16="http://schemas.microsoft.com/office/drawing/2014/main" id="{E997410E-7A65-4953-ABA7-4AD9BFE318B3}"/>
              </a:ext>
            </a:extLst>
          </p:cNvPr>
          <p:cNvSpPr/>
          <p:nvPr/>
        </p:nvSpPr>
        <p:spPr>
          <a:xfrm>
            <a:off x="1499429" y="2569464"/>
            <a:ext cx="9601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Know your reserve ratio against GFOA’s 16.7% minimum benchmark.</a:t>
            </a:r>
            <a:endParaRPr lang="en-US" sz="1600" dirty="0"/>
          </a:p>
        </p:txBody>
      </p:sp>
      <p:sp>
        <p:nvSpPr>
          <p:cNvPr id="21" name="Shape 8">
            <a:extLst>
              <a:ext uri="{FF2B5EF4-FFF2-40B4-BE49-F238E27FC236}">
                <a16:creationId xmlns:a16="http://schemas.microsoft.com/office/drawing/2014/main" id="{8E7C98FB-0D20-B403-23B0-F2153D160732}"/>
              </a:ext>
            </a:extLst>
          </p:cNvPr>
          <p:cNvSpPr/>
          <p:nvPr/>
        </p:nvSpPr>
        <p:spPr>
          <a:xfrm>
            <a:off x="699329" y="3406140"/>
            <a:ext cx="594360" cy="594360"/>
          </a:xfrm>
          <a:prstGeom prst="ellipse">
            <a:avLst/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3" descr="/home/claude/pptx/icons/fileSig_rust.png">
            <a:extLst>
              <a:ext uri="{FF2B5EF4-FFF2-40B4-BE49-F238E27FC236}">
                <a16:creationId xmlns:a16="http://schemas.microsoft.com/office/drawing/2014/main" id="{2E6216C6-7B01-A5C8-6C7E-4A145EA204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5" y="3548786"/>
            <a:ext cx="309067" cy="309067"/>
          </a:xfrm>
          <a:prstGeom prst="rect">
            <a:avLst/>
          </a:prstGeom>
        </p:spPr>
      </p:pic>
      <p:sp>
        <p:nvSpPr>
          <p:cNvPr id="25" name="Text 9">
            <a:extLst>
              <a:ext uri="{FF2B5EF4-FFF2-40B4-BE49-F238E27FC236}">
                <a16:creationId xmlns:a16="http://schemas.microsoft.com/office/drawing/2014/main" id="{65C7744A-93E7-B81B-1CDB-CA6DC588EE86}"/>
              </a:ext>
            </a:extLst>
          </p:cNvPr>
          <p:cNvSpPr/>
          <p:nvPr/>
        </p:nvSpPr>
        <p:spPr>
          <a:xfrm>
            <a:off x="1499429" y="3355848"/>
            <a:ext cx="9601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One written policy — starting with fund balance — builds institutional memory.</a:t>
            </a:r>
            <a:endParaRPr lang="en-US" sz="1600" dirty="0"/>
          </a:p>
        </p:txBody>
      </p:sp>
      <p:sp>
        <p:nvSpPr>
          <p:cNvPr id="27" name="Shape 10">
            <a:extLst>
              <a:ext uri="{FF2B5EF4-FFF2-40B4-BE49-F238E27FC236}">
                <a16:creationId xmlns:a16="http://schemas.microsoft.com/office/drawing/2014/main" id="{DEE96494-252E-9E98-6233-C723EABCF26F}"/>
              </a:ext>
            </a:extLst>
          </p:cNvPr>
          <p:cNvSpPr/>
          <p:nvPr/>
        </p:nvSpPr>
        <p:spPr>
          <a:xfrm>
            <a:off x="699329" y="4192524"/>
            <a:ext cx="594360" cy="594360"/>
          </a:xfrm>
          <a:prstGeom prst="ellipse">
            <a:avLst/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9" name="Image 4" descr="/home/claude/pptx/icons/calendar_rust.png">
            <a:extLst>
              <a:ext uri="{FF2B5EF4-FFF2-40B4-BE49-F238E27FC236}">
                <a16:creationId xmlns:a16="http://schemas.microsoft.com/office/drawing/2014/main" id="{3AB7E71C-6091-816F-F2EA-8E0D47DD6A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975" y="4335170"/>
            <a:ext cx="309067" cy="309067"/>
          </a:xfrm>
          <a:prstGeom prst="rect">
            <a:avLst/>
          </a:prstGeom>
        </p:spPr>
      </p:pic>
      <p:sp>
        <p:nvSpPr>
          <p:cNvPr id="31" name="Text 11">
            <a:extLst>
              <a:ext uri="{FF2B5EF4-FFF2-40B4-BE49-F238E27FC236}">
                <a16:creationId xmlns:a16="http://schemas.microsoft.com/office/drawing/2014/main" id="{B991A861-2D69-D1FF-24BC-57F9DE572F3E}"/>
              </a:ext>
            </a:extLst>
          </p:cNvPr>
          <p:cNvSpPr/>
          <p:nvPr/>
        </p:nvSpPr>
        <p:spPr>
          <a:xfrm>
            <a:off x="1499429" y="4142232"/>
            <a:ext cx="9601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Circle April 30 and your September hearing window now.</a:t>
            </a:r>
            <a:endParaRPr lang="en-US" sz="1600" dirty="0"/>
          </a:p>
        </p:txBody>
      </p:sp>
      <p:sp>
        <p:nvSpPr>
          <p:cNvPr id="33" name="Shape 12">
            <a:extLst>
              <a:ext uri="{FF2B5EF4-FFF2-40B4-BE49-F238E27FC236}">
                <a16:creationId xmlns:a16="http://schemas.microsoft.com/office/drawing/2014/main" id="{894E912E-A46A-D17E-86DD-D34C54D0BD6A}"/>
              </a:ext>
            </a:extLst>
          </p:cNvPr>
          <p:cNvSpPr/>
          <p:nvPr/>
        </p:nvSpPr>
        <p:spPr>
          <a:xfrm>
            <a:off x="699329" y="4978908"/>
            <a:ext cx="594360" cy="594360"/>
          </a:xfrm>
          <a:prstGeom prst="ellipse">
            <a:avLst/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5" name="Image 5" descr="/home/claude/pptx/icons/gauge_rust.png">
            <a:extLst>
              <a:ext uri="{FF2B5EF4-FFF2-40B4-BE49-F238E27FC236}">
                <a16:creationId xmlns:a16="http://schemas.microsoft.com/office/drawing/2014/main" id="{A42147D2-5670-181D-28AE-41CB74B587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975" y="5121554"/>
            <a:ext cx="309067" cy="309067"/>
          </a:xfrm>
          <a:prstGeom prst="rect">
            <a:avLst/>
          </a:prstGeom>
        </p:spPr>
      </p:pic>
      <p:sp>
        <p:nvSpPr>
          <p:cNvPr id="37" name="Text 13">
            <a:extLst>
              <a:ext uri="{FF2B5EF4-FFF2-40B4-BE49-F238E27FC236}">
                <a16:creationId xmlns:a16="http://schemas.microsoft.com/office/drawing/2014/main" id="{DF5D5644-B3CE-F851-E0DE-23F768004638}"/>
              </a:ext>
            </a:extLst>
          </p:cNvPr>
          <p:cNvSpPr/>
          <p:nvPr/>
        </p:nvSpPr>
        <p:spPr>
          <a:xfrm>
            <a:off x="1499429" y="4928616"/>
            <a:ext cx="9601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Check spending against the 50%-by-month-6 rule of thumb.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86326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F20A04-3386-B9D4-4DEA-F898F8DD97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53345"/>
            <a:ext cx="10515600" cy="4262892"/>
          </a:xfrm>
        </p:spPr>
        <p:txBody>
          <a:bodyPr/>
          <a:lstStyle/>
          <a:p>
            <a:pPr>
              <a:buNone/>
            </a:pPr>
            <a:r>
              <a:rPr lang="en-US" b="1" dirty="0"/>
              <a:t>Government Finance Officers Association (GFOA)</a:t>
            </a:r>
            <a:endParaRPr lang="en-US" dirty="0"/>
          </a:p>
          <a:p>
            <a:pPr>
              <a:buNone/>
            </a:pPr>
            <a:r>
              <a:rPr lang="en-US" b="1" dirty="0"/>
              <a:t>Benefits &amp; Resources for Idaho County Clerks</a:t>
            </a:r>
          </a:p>
          <a:p>
            <a:pPr marL="0">
              <a:buNone/>
            </a:pPr>
            <a:r>
              <a:rPr lang="en-US" i="1" dirty="0"/>
              <a:t>Professional development, best practices, and networking to strengthen county financial management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944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BF1BAC-16FE-D52B-3EBF-C53B36DB40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7395" y="670465"/>
            <a:ext cx="10515600" cy="4262892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What is GFOA?</a:t>
            </a:r>
          </a:p>
          <a:p>
            <a:pPr marL="0" indent="0">
              <a:buNone/>
            </a:pPr>
            <a:r>
              <a:rPr lang="en-US" b="1" dirty="0"/>
              <a:t>Government Finance Officers Association</a:t>
            </a:r>
          </a:p>
          <a:p>
            <a:r>
              <a:rPr lang="en-US" dirty="0"/>
              <a:t>A professional association for public finance professionals in the U.S. and Canada </a:t>
            </a:r>
          </a:p>
          <a:p>
            <a:r>
              <a:rPr lang="en-US" dirty="0"/>
              <a:t>They support state and local governments with education, guidance, and best practices </a:t>
            </a:r>
          </a:p>
          <a:p>
            <a:r>
              <a:rPr lang="en-US" dirty="0"/>
              <a:t>They provide resources to improve financial management, transparency, and accountability </a:t>
            </a:r>
          </a:p>
          <a:p>
            <a:r>
              <a:rPr lang="en-US" dirty="0"/>
              <a:t>Their organization-based membership allows eligible county employees to access member benefits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077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8021CD-01B2-448E-7142-37E546CE4A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3298" y="447828"/>
            <a:ext cx="10515600" cy="4262892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Their Professional Development Offerings Help</a:t>
            </a:r>
          </a:p>
          <a:p>
            <a:pPr marL="0" indent="0">
              <a:buNone/>
            </a:pPr>
            <a:r>
              <a:rPr lang="en-US" b="1" dirty="0"/>
              <a:t>Build Knowledge &amp; Skills</a:t>
            </a:r>
          </a:p>
          <a:p>
            <a:r>
              <a:rPr lang="en-US" dirty="0"/>
              <a:t>Discounted Annual Conference registration </a:t>
            </a:r>
          </a:p>
          <a:p>
            <a:r>
              <a:rPr lang="en-US" dirty="0"/>
              <a:t>Reduced-cost webinars and training </a:t>
            </a:r>
          </a:p>
          <a:p>
            <a:r>
              <a:rPr lang="en-US" dirty="0"/>
              <a:t>Complimentary educational webinars </a:t>
            </a:r>
          </a:p>
          <a:p>
            <a:r>
              <a:rPr lang="en-US" dirty="0"/>
              <a:t>On-demand learning opportunities </a:t>
            </a:r>
          </a:p>
          <a:p>
            <a:r>
              <a:rPr lang="en-US" dirty="0"/>
              <a:t>Certified Public Finance Officer (CPFO) certification program </a:t>
            </a:r>
          </a:p>
          <a:p>
            <a:pPr marL="0" indent="0">
              <a:buNone/>
            </a:pPr>
            <a:r>
              <a:rPr lang="en-US" b="1" dirty="0"/>
              <a:t>Benefit to Idaho Counties:</a:t>
            </a:r>
            <a:br>
              <a:rPr lang="en-US" dirty="0"/>
            </a:br>
            <a:r>
              <a:rPr lang="en-US" dirty="0"/>
              <a:t>Keeps county clerks and finance staff current on public finance standards and emerging issues.</a:t>
            </a:r>
          </a:p>
        </p:txBody>
      </p:sp>
    </p:spTree>
    <p:extLst>
      <p:ext uri="{BB962C8B-B14F-4D97-AF65-F5344CB8AC3E}">
        <p14:creationId xmlns:p14="http://schemas.microsoft.com/office/powerpoint/2010/main" val="3604765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6BCE5C-B328-EB9D-3C94-CEF966F14B95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838200" y="220942"/>
            <a:ext cx="10515600" cy="6083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1" dirty="0"/>
              <a:t>Their Financial Management Resources Have</a:t>
            </a:r>
          </a:p>
          <a:p>
            <a:pPr marL="0" indent="0">
              <a:buNone/>
            </a:pPr>
            <a:r>
              <a:rPr lang="en-US" b="1" dirty="0"/>
              <a:t>Tools for Better County Operations</a:t>
            </a:r>
          </a:p>
          <a:p>
            <a:pPr marL="0" indent="0">
              <a:buNone/>
            </a:pPr>
            <a:r>
              <a:rPr lang="en-US" dirty="0"/>
              <a:t>Members have access to:</a:t>
            </a:r>
          </a:p>
          <a:p>
            <a:r>
              <a:rPr lang="en-US" sz="2400" dirty="0"/>
              <a:t>Best practice documents </a:t>
            </a:r>
          </a:p>
          <a:p>
            <a:r>
              <a:rPr lang="en-US" sz="2400" dirty="0"/>
              <a:t>Budgeting and financial reporting guidance </a:t>
            </a:r>
          </a:p>
          <a:p>
            <a:r>
              <a:rPr lang="en-US" sz="2400" dirty="0"/>
              <a:t>Accounting resources </a:t>
            </a:r>
          </a:p>
          <a:p>
            <a:r>
              <a:rPr lang="en-US" sz="2400" dirty="0"/>
              <a:t>Grant management tools </a:t>
            </a:r>
          </a:p>
          <a:p>
            <a:r>
              <a:rPr lang="en-US" sz="2400" dirty="0"/>
              <a:t>Internal control guidance </a:t>
            </a:r>
          </a:p>
          <a:p>
            <a:r>
              <a:rPr lang="en-US" sz="2400" dirty="0"/>
              <a:t>Research reports and policy recommendations </a:t>
            </a:r>
          </a:p>
          <a:p>
            <a:pPr marL="0" indent="0">
              <a:buNone/>
            </a:pPr>
            <a:r>
              <a:rPr lang="en-US" b="1" dirty="0"/>
              <a:t>Benefit to Idaho Counties:</a:t>
            </a:r>
            <a:br>
              <a:rPr lang="en-US" dirty="0"/>
            </a:br>
            <a:r>
              <a:rPr lang="en-US" sz="2400" dirty="0"/>
              <a:t>Provides proven templates and guidance instead of creating policies from scratch.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331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2">
            <a:extLst>
              <a:ext uri="{FF2B5EF4-FFF2-40B4-BE49-F238E27FC236}">
                <a16:creationId xmlns:a16="http://schemas.microsoft.com/office/drawing/2014/main" id="{A39EC6DC-8D72-3FB4-9A5A-0818702B7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574530"/>
            <a:ext cx="10515600" cy="3767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93403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TODAY'S ROADMAP</a:t>
            </a:r>
            <a:endParaRPr lang="en-US" sz="12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2E4553-527E-632B-378E-4894EABF0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035028"/>
            <a:ext cx="10515600" cy="564015"/>
          </a:xfrm>
        </p:spPr>
        <p:txBody>
          <a:bodyPr/>
          <a:lstStyle/>
          <a:p>
            <a:r>
              <a:rPr lang="en-US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Three Ways to Think About Fiscal Health</a:t>
            </a:r>
            <a:endParaRPr lang="en-US" dirty="0"/>
          </a:p>
        </p:txBody>
      </p:sp>
      <p:sp>
        <p:nvSpPr>
          <p:cNvPr id="14" name="Shape 4">
            <a:extLst>
              <a:ext uri="{FF2B5EF4-FFF2-40B4-BE49-F238E27FC236}">
                <a16:creationId xmlns:a16="http://schemas.microsoft.com/office/drawing/2014/main" id="{C6569A24-EA4E-4679-1153-E29746DB39C1}"/>
              </a:ext>
            </a:extLst>
          </p:cNvPr>
          <p:cNvSpPr/>
          <p:nvPr/>
        </p:nvSpPr>
        <p:spPr>
          <a:xfrm>
            <a:off x="548640" y="1828800"/>
            <a:ext cx="3429000" cy="3749040"/>
          </a:xfrm>
          <a:prstGeom prst="roundRect">
            <a:avLst>
              <a:gd name="adj" fmla="val 1600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5">
            <a:extLst>
              <a:ext uri="{FF2B5EF4-FFF2-40B4-BE49-F238E27FC236}">
                <a16:creationId xmlns:a16="http://schemas.microsoft.com/office/drawing/2014/main" id="{9745DEE8-EF8E-74C3-E9BB-89B047902D9A}"/>
              </a:ext>
            </a:extLst>
          </p:cNvPr>
          <p:cNvSpPr/>
          <p:nvPr/>
        </p:nvSpPr>
        <p:spPr>
          <a:xfrm>
            <a:off x="1828800" y="2125980"/>
            <a:ext cx="868680" cy="86868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1" descr="/home/claude/pptx/icons/balance_rust.png">
            <a:extLst>
              <a:ext uri="{FF2B5EF4-FFF2-40B4-BE49-F238E27FC236}">
                <a16:creationId xmlns:a16="http://schemas.microsoft.com/office/drawing/2014/main" id="{AF714855-F102-577F-CEB5-502C4203A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283" y="2334463"/>
            <a:ext cx="451714" cy="451714"/>
          </a:xfrm>
          <a:prstGeom prst="rect">
            <a:avLst/>
          </a:prstGeom>
        </p:spPr>
      </p:pic>
      <p:sp>
        <p:nvSpPr>
          <p:cNvPr id="20" name="Text 6">
            <a:extLst>
              <a:ext uri="{FF2B5EF4-FFF2-40B4-BE49-F238E27FC236}">
                <a16:creationId xmlns:a16="http://schemas.microsoft.com/office/drawing/2014/main" id="{D8AB8BCC-EBFA-A4C5-ACDE-76F65AC8473A}"/>
              </a:ext>
            </a:extLst>
          </p:cNvPr>
          <p:cNvSpPr/>
          <p:nvPr/>
        </p:nvSpPr>
        <p:spPr>
          <a:xfrm>
            <a:off x="777240" y="3154680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Budgeting Fundamentals</a:t>
            </a:r>
            <a:endParaRPr lang="en-US" sz="1600" dirty="0"/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640F066F-76F6-7A28-4665-EBF849E6481A}"/>
              </a:ext>
            </a:extLst>
          </p:cNvPr>
          <p:cNvSpPr/>
          <p:nvPr/>
        </p:nvSpPr>
        <p:spPr>
          <a:xfrm>
            <a:off x="777240" y="352044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for Non-Finance Officials</a:t>
            </a:r>
            <a:endParaRPr lang="en-US" sz="1600" dirty="0"/>
          </a:p>
        </p:txBody>
      </p:sp>
      <p:sp>
        <p:nvSpPr>
          <p:cNvPr id="24" name="Text 8">
            <a:extLst>
              <a:ext uri="{FF2B5EF4-FFF2-40B4-BE49-F238E27FC236}">
                <a16:creationId xmlns:a16="http://schemas.microsoft.com/office/drawing/2014/main" id="{DAE3D1D0-27A6-AD10-0AD3-1A270236D2F5}"/>
              </a:ext>
            </a:extLst>
          </p:cNvPr>
          <p:cNvSpPr/>
          <p:nvPr/>
        </p:nvSpPr>
        <p:spPr>
          <a:xfrm>
            <a:off x="868680" y="4023360"/>
            <a:ext cx="2788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Structural balance, reserves, revenue risk, and communicating the budget.</a:t>
            </a:r>
            <a:endParaRPr lang="en-US" sz="1250" dirty="0"/>
          </a:p>
        </p:txBody>
      </p:sp>
      <p:sp>
        <p:nvSpPr>
          <p:cNvPr id="26" name="Shape 9">
            <a:extLst>
              <a:ext uri="{FF2B5EF4-FFF2-40B4-BE49-F238E27FC236}">
                <a16:creationId xmlns:a16="http://schemas.microsoft.com/office/drawing/2014/main" id="{A1878834-24BA-2C0C-3A5C-46E35E0F49E8}"/>
              </a:ext>
            </a:extLst>
          </p:cNvPr>
          <p:cNvSpPr/>
          <p:nvPr/>
        </p:nvSpPr>
        <p:spPr>
          <a:xfrm>
            <a:off x="4297680" y="1828800"/>
            <a:ext cx="3429000" cy="3749040"/>
          </a:xfrm>
          <a:prstGeom prst="roundRect">
            <a:avLst>
              <a:gd name="adj" fmla="val 1600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10">
            <a:extLst>
              <a:ext uri="{FF2B5EF4-FFF2-40B4-BE49-F238E27FC236}">
                <a16:creationId xmlns:a16="http://schemas.microsoft.com/office/drawing/2014/main" id="{B708072A-A7BA-80B9-7708-817AA10CD326}"/>
              </a:ext>
            </a:extLst>
          </p:cNvPr>
          <p:cNvSpPr/>
          <p:nvPr/>
        </p:nvSpPr>
        <p:spPr>
          <a:xfrm>
            <a:off x="5577840" y="2125980"/>
            <a:ext cx="868680" cy="86868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0" name="Image 2" descr="/home/claude/pptx/icons/fileSig_rust.png">
            <a:extLst>
              <a:ext uri="{FF2B5EF4-FFF2-40B4-BE49-F238E27FC236}">
                <a16:creationId xmlns:a16="http://schemas.microsoft.com/office/drawing/2014/main" id="{A17D4320-49E3-B0D4-D70F-4D9A3F298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323" y="2334463"/>
            <a:ext cx="451714" cy="451714"/>
          </a:xfrm>
          <a:prstGeom prst="rect">
            <a:avLst/>
          </a:prstGeom>
        </p:spPr>
      </p:pic>
      <p:sp>
        <p:nvSpPr>
          <p:cNvPr id="32" name="Text 11">
            <a:extLst>
              <a:ext uri="{FF2B5EF4-FFF2-40B4-BE49-F238E27FC236}">
                <a16:creationId xmlns:a16="http://schemas.microsoft.com/office/drawing/2014/main" id="{22DDBA88-812A-210A-A9E2-8AAE97A0A162}"/>
              </a:ext>
            </a:extLst>
          </p:cNvPr>
          <p:cNvSpPr/>
          <p:nvPr/>
        </p:nvSpPr>
        <p:spPr>
          <a:xfrm>
            <a:off x="4526280" y="3154680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Financial Policy</a:t>
            </a:r>
            <a:endParaRPr lang="en-US" sz="1600" dirty="0"/>
          </a:p>
        </p:txBody>
      </p:sp>
      <p:sp>
        <p:nvSpPr>
          <p:cNvPr id="34" name="Text 12">
            <a:extLst>
              <a:ext uri="{FF2B5EF4-FFF2-40B4-BE49-F238E27FC236}">
                <a16:creationId xmlns:a16="http://schemas.microsoft.com/office/drawing/2014/main" id="{02982787-DDF2-6136-642D-6DFCE24CB868}"/>
              </a:ext>
            </a:extLst>
          </p:cNvPr>
          <p:cNvSpPr/>
          <p:nvPr/>
        </p:nvSpPr>
        <p:spPr>
          <a:xfrm>
            <a:off x="4526280" y="352044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&amp; Governance</a:t>
            </a:r>
            <a:endParaRPr lang="en-US" sz="1600" dirty="0"/>
          </a:p>
        </p:txBody>
      </p:sp>
      <p:sp>
        <p:nvSpPr>
          <p:cNvPr id="36" name="Text 13">
            <a:extLst>
              <a:ext uri="{FF2B5EF4-FFF2-40B4-BE49-F238E27FC236}">
                <a16:creationId xmlns:a16="http://schemas.microsoft.com/office/drawing/2014/main" id="{D405DAA9-619F-D8D2-D2C8-7CB528BE9D84}"/>
              </a:ext>
            </a:extLst>
          </p:cNvPr>
          <p:cNvSpPr/>
          <p:nvPr/>
        </p:nvSpPr>
        <p:spPr>
          <a:xfrm>
            <a:off x="4617720" y="4023360"/>
            <a:ext cx="2788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Why written policies matter; and building a long-term financial plan.</a:t>
            </a:r>
            <a:endParaRPr lang="en-US" sz="1250" dirty="0"/>
          </a:p>
        </p:txBody>
      </p:sp>
      <p:sp>
        <p:nvSpPr>
          <p:cNvPr id="38" name="Shape 14">
            <a:extLst>
              <a:ext uri="{FF2B5EF4-FFF2-40B4-BE49-F238E27FC236}">
                <a16:creationId xmlns:a16="http://schemas.microsoft.com/office/drawing/2014/main" id="{992926D1-0B56-A44F-83C5-599CB7560445}"/>
              </a:ext>
            </a:extLst>
          </p:cNvPr>
          <p:cNvSpPr/>
          <p:nvPr/>
        </p:nvSpPr>
        <p:spPr>
          <a:xfrm>
            <a:off x="8046720" y="1828800"/>
            <a:ext cx="3429000" cy="3749040"/>
          </a:xfrm>
          <a:prstGeom prst="roundRect">
            <a:avLst>
              <a:gd name="adj" fmla="val 1600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Shape 15">
            <a:extLst>
              <a:ext uri="{FF2B5EF4-FFF2-40B4-BE49-F238E27FC236}">
                <a16:creationId xmlns:a16="http://schemas.microsoft.com/office/drawing/2014/main" id="{6322B578-C65F-7E67-E1C5-8BFD7B4FF38A}"/>
              </a:ext>
            </a:extLst>
          </p:cNvPr>
          <p:cNvSpPr/>
          <p:nvPr/>
        </p:nvSpPr>
        <p:spPr>
          <a:xfrm>
            <a:off x="9326880" y="2125980"/>
            <a:ext cx="868680" cy="86868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2" name="Image 3" descr="/home/claude/pptx/icons/clipboard_rust.png">
            <a:extLst>
              <a:ext uri="{FF2B5EF4-FFF2-40B4-BE49-F238E27FC236}">
                <a16:creationId xmlns:a16="http://schemas.microsoft.com/office/drawing/2014/main" id="{0A9198A0-DD2E-E73F-206E-43D939CBB9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5363" y="2334463"/>
            <a:ext cx="451714" cy="451714"/>
          </a:xfrm>
          <a:prstGeom prst="rect">
            <a:avLst/>
          </a:prstGeom>
        </p:spPr>
      </p:pic>
      <p:sp>
        <p:nvSpPr>
          <p:cNvPr id="44" name="Text 16">
            <a:extLst>
              <a:ext uri="{FF2B5EF4-FFF2-40B4-BE49-F238E27FC236}">
                <a16:creationId xmlns:a16="http://schemas.microsoft.com/office/drawing/2014/main" id="{5006E6BA-6F2C-DA85-07AD-E553344AA66E}"/>
              </a:ext>
            </a:extLst>
          </p:cNvPr>
          <p:cNvSpPr/>
          <p:nvPr/>
        </p:nvSpPr>
        <p:spPr>
          <a:xfrm>
            <a:off x="8275320" y="3154680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Putting It Into</a:t>
            </a:r>
            <a:endParaRPr lang="en-US" sz="1600" dirty="0"/>
          </a:p>
        </p:txBody>
      </p:sp>
      <p:sp>
        <p:nvSpPr>
          <p:cNvPr id="46" name="Text 17">
            <a:extLst>
              <a:ext uri="{FF2B5EF4-FFF2-40B4-BE49-F238E27FC236}">
                <a16:creationId xmlns:a16="http://schemas.microsoft.com/office/drawing/2014/main" id="{31801BD0-265C-4DA1-992C-3C6C8D8676AE}"/>
              </a:ext>
            </a:extLst>
          </p:cNvPr>
          <p:cNvSpPr/>
          <p:nvPr/>
        </p:nvSpPr>
        <p:spPr>
          <a:xfrm>
            <a:off x="8275320" y="352044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Practice</a:t>
            </a:r>
            <a:endParaRPr lang="en-US" sz="1600" dirty="0"/>
          </a:p>
        </p:txBody>
      </p:sp>
      <p:sp>
        <p:nvSpPr>
          <p:cNvPr id="48" name="Text 18">
            <a:extLst>
              <a:ext uri="{FF2B5EF4-FFF2-40B4-BE49-F238E27FC236}">
                <a16:creationId xmlns:a16="http://schemas.microsoft.com/office/drawing/2014/main" id="{B795B380-2E86-F15C-5968-70E983453C05}"/>
              </a:ext>
            </a:extLst>
          </p:cNvPr>
          <p:cNvSpPr/>
          <p:nvPr/>
        </p:nvSpPr>
        <p:spPr>
          <a:xfrm>
            <a:off x="8366760" y="4023360"/>
            <a:ext cx="2788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Your statutory calendar and a simple habit for mid-year monitoring.</a:t>
            </a:r>
            <a:endParaRPr lang="en-US" sz="1250" dirty="0"/>
          </a:p>
        </p:txBody>
      </p:sp>
    </p:spTree>
    <p:extLst>
      <p:ext uri="{BB962C8B-B14F-4D97-AF65-F5344CB8AC3E}">
        <p14:creationId xmlns:p14="http://schemas.microsoft.com/office/powerpoint/2010/main" val="28645352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35FDAA-0532-F668-27E7-E90B1F2BBA25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649288" y="503238"/>
            <a:ext cx="10515600" cy="4867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Networking &amp; Collaboration Helps</a:t>
            </a:r>
          </a:p>
          <a:p>
            <a:pPr>
              <a:buNone/>
            </a:pPr>
            <a:r>
              <a:rPr lang="en-US" b="1" dirty="0"/>
              <a:t>Connect Clerks with Public Finance Professionals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Online Member Community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Peer-to-peer problem solving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Discussion forums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Affinity groups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Opportunities to learn from counties nationwide </a:t>
            </a:r>
          </a:p>
          <a:p>
            <a:pPr marL="0">
              <a:buNone/>
            </a:pPr>
            <a:r>
              <a:rPr lang="en-US" b="1" dirty="0"/>
              <a:t>Benefit to Idaho Counties:</a:t>
            </a:r>
            <a:br>
              <a:rPr lang="en-US" dirty="0"/>
            </a:br>
            <a:r>
              <a:rPr lang="en-US" dirty="0"/>
              <a:t>Share solutions and learn from other local governments facing similar challenges.</a:t>
            </a:r>
          </a:p>
        </p:txBody>
      </p:sp>
    </p:spTree>
    <p:extLst>
      <p:ext uri="{BB962C8B-B14F-4D97-AF65-F5344CB8AC3E}">
        <p14:creationId xmlns:p14="http://schemas.microsoft.com/office/powerpoint/2010/main" val="707026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050ACC-425D-727C-7524-62619F8C5D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6177" y="718173"/>
            <a:ext cx="10515600" cy="4262892"/>
          </a:xfrm>
        </p:spPr>
        <p:txBody>
          <a:bodyPr/>
          <a:lstStyle/>
          <a:p>
            <a:pPr>
              <a:buNone/>
            </a:pPr>
            <a:r>
              <a:rPr lang="en-US" b="1" dirty="0"/>
              <a:t>Recognition &amp; Leadership Provides </a:t>
            </a:r>
          </a:p>
          <a:p>
            <a:pPr>
              <a:buNone/>
            </a:pPr>
            <a:r>
              <a:rPr lang="en-US" b="1" dirty="0"/>
              <a:t>Opportunities to Grow</a:t>
            </a:r>
          </a:p>
          <a:p>
            <a:r>
              <a:rPr lang="en-US" dirty="0"/>
              <a:t>Budget and financial reporting awards </a:t>
            </a:r>
          </a:p>
          <a:p>
            <a:r>
              <a:rPr lang="en-US" dirty="0"/>
              <a:t>Leadership Academy </a:t>
            </a:r>
          </a:p>
          <a:p>
            <a:r>
              <a:rPr lang="en-US" dirty="0"/>
              <a:t>Committee participation </a:t>
            </a:r>
          </a:p>
          <a:p>
            <a:r>
              <a:rPr lang="en-US" dirty="0"/>
              <a:t>Help in shaping national best practices </a:t>
            </a:r>
          </a:p>
          <a:p>
            <a:pPr marL="0">
              <a:buNone/>
            </a:pPr>
            <a:r>
              <a:rPr lang="en-US" b="1" dirty="0"/>
              <a:t>Benefit to Idaho Counties:</a:t>
            </a:r>
            <a:br>
              <a:rPr lang="en-US" dirty="0"/>
            </a:br>
            <a:r>
              <a:rPr lang="en-US" dirty="0"/>
              <a:t>Promotes professional growth and recognizes excellence in county government.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846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A6C586-90B3-B519-CAFF-C92C2A984B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72900"/>
            <a:ext cx="10515600" cy="4262892"/>
          </a:xfrm>
        </p:spPr>
        <p:txBody>
          <a:bodyPr/>
          <a:lstStyle/>
          <a:p>
            <a:pPr>
              <a:buNone/>
            </a:pPr>
            <a:r>
              <a:rPr lang="en-US" b="1" dirty="0"/>
              <a:t>Publications &amp; Current Information Help You</a:t>
            </a:r>
          </a:p>
          <a:p>
            <a:pPr>
              <a:buNone/>
            </a:pPr>
            <a:r>
              <a:rPr lang="en-US" b="1" dirty="0"/>
              <a:t>Stay Informed</a:t>
            </a:r>
          </a:p>
          <a:p>
            <a:pPr>
              <a:buNone/>
            </a:pPr>
            <a:r>
              <a:rPr lang="en-US" dirty="0"/>
              <a:t>Members receive:</a:t>
            </a:r>
          </a:p>
          <a:p>
            <a:r>
              <a:rPr lang="en-US" dirty="0"/>
              <a:t>Government Finance Review magazine </a:t>
            </a:r>
          </a:p>
          <a:p>
            <a:r>
              <a:rPr lang="en-US" dirty="0"/>
              <a:t>Weekly newsletters </a:t>
            </a:r>
          </a:p>
          <a:p>
            <a:r>
              <a:rPr lang="en-US" dirty="0"/>
              <a:t>Public finance updates </a:t>
            </a:r>
          </a:p>
          <a:p>
            <a:r>
              <a:rPr lang="en-US" dirty="0"/>
              <a:t>New guidance and emerging issues </a:t>
            </a:r>
          </a:p>
          <a:p>
            <a:r>
              <a:rPr lang="en-US" dirty="0"/>
              <a:t>Legislative and regulatory information </a:t>
            </a:r>
          </a:p>
          <a:p>
            <a:pPr marL="0">
              <a:buNone/>
            </a:pPr>
            <a:r>
              <a:rPr lang="en-US" b="1" dirty="0"/>
              <a:t>Benefit to Idaho Counties:</a:t>
            </a:r>
            <a:br>
              <a:rPr lang="en-US" dirty="0"/>
            </a:br>
            <a:r>
              <a:rPr lang="en-US" dirty="0"/>
              <a:t>Helps counties stay informed about changes affecting local government finance.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031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7CBEA4-DD29-E34D-E7C2-07AE2248C1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37267" y="106598"/>
            <a:ext cx="10515600" cy="4262892"/>
          </a:xfrm>
        </p:spPr>
        <p:txBody>
          <a:bodyPr/>
          <a:lstStyle/>
          <a:p>
            <a:pPr>
              <a:buNone/>
            </a:pPr>
            <a:r>
              <a:rPr lang="en-US" b="1" dirty="0"/>
              <a:t>Why GFOA Matters for Idaho County Clerks</a:t>
            </a:r>
          </a:p>
          <a:p>
            <a:pPr>
              <a:buNone/>
            </a:pPr>
            <a:r>
              <a:rPr lang="en-US" b="1" dirty="0"/>
              <a:t>Practical Benefits</a:t>
            </a:r>
          </a:p>
          <a:p>
            <a:pPr>
              <a:buNone/>
            </a:pPr>
            <a:r>
              <a:rPr lang="en-US" dirty="0"/>
              <a:t>GFOA resources help counties:</a:t>
            </a:r>
          </a:p>
          <a:p>
            <a:pPr>
              <a:buNone/>
            </a:pPr>
            <a:r>
              <a:rPr lang="en-US" dirty="0"/>
              <a:t>✓ Improve budgeting</a:t>
            </a:r>
          </a:p>
          <a:p>
            <a:pPr>
              <a:buNone/>
            </a:pPr>
            <a:r>
              <a:rPr lang="en-US" dirty="0"/>
              <a:t>✓ Strengthen financial reporting</a:t>
            </a:r>
          </a:p>
          <a:p>
            <a:pPr>
              <a:buNone/>
            </a:pPr>
            <a:r>
              <a:rPr lang="en-US" dirty="0"/>
              <a:t>✓ Enhance grant management</a:t>
            </a:r>
          </a:p>
          <a:p>
            <a:pPr>
              <a:buNone/>
            </a:pPr>
            <a:r>
              <a:rPr lang="en-US" dirty="0"/>
              <a:t>✓ Improve internal controls</a:t>
            </a:r>
          </a:p>
          <a:p>
            <a:pPr>
              <a:buNone/>
            </a:pPr>
            <a:r>
              <a:rPr lang="en-US" dirty="0"/>
              <a:t>✓ Increase transparency</a:t>
            </a:r>
          </a:p>
          <a:p>
            <a:pPr>
              <a:buNone/>
            </a:pPr>
            <a:r>
              <a:rPr lang="en-US" dirty="0"/>
              <a:t>✓ Stay current with accounting standards</a:t>
            </a:r>
          </a:p>
          <a:p>
            <a:pPr>
              <a:buNone/>
            </a:pPr>
            <a:r>
              <a:rPr lang="en-US" dirty="0"/>
              <a:t>✓ Access proven best practices</a:t>
            </a:r>
          </a:p>
          <a:p>
            <a:pPr>
              <a:buNone/>
            </a:pPr>
            <a:r>
              <a:rPr lang="en-US" dirty="0"/>
              <a:t>✓ Connect with experienced public finance professionals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8342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719B7C-1CAC-00A3-2A66-A33657C6CB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8585" y="796710"/>
            <a:ext cx="10515600" cy="4262892"/>
          </a:xfrm>
        </p:spPr>
        <p:txBody>
          <a:bodyPr/>
          <a:lstStyle/>
          <a:p>
            <a:pPr>
              <a:buNone/>
            </a:pPr>
            <a:r>
              <a:rPr lang="en-US" b="1" dirty="0"/>
              <a:t>Organization-Based Membership</a:t>
            </a:r>
          </a:p>
          <a:p>
            <a:pPr>
              <a:buNone/>
            </a:pPr>
            <a:r>
              <a:rPr lang="en-US" dirty="0"/>
              <a:t>If an Idaho county is a GFOA member:</a:t>
            </a:r>
          </a:p>
          <a:p>
            <a:r>
              <a:rPr lang="en-US" dirty="0"/>
              <a:t>Eligible county employees can activate individual member accounts </a:t>
            </a:r>
          </a:p>
          <a:p>
            <a:r>
              <a:rPr lang="en-US" dirty="0"/>
              <a:t>No separate individual membership fee for eligible staff </a:t>
            </a:r>
          </a:p>
          <a:p>
            <a:r>
              <a:rPr lang="en-US" dirty="0"/>
              <a:t>Access to training, publications, and online resources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0024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C7A3B4-3FE6-BE12-D003-AA6D825F8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08" y="914806"/>
            <a:ext cx="10708106" cy="353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111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4F35143-1AB7-82A8-A2F7-89E468D2F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705" y="360206"/>
            <a:ext cx="7971428" cy="51714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86F634-DAC8-43F4-6C9A-3AE11CAD862B}"/>
              </a:ext>
            </a:extLst>
          </p:cNvPr>
          <p:cNvSpPr txBox="1"/>
          <p:nvPr/>
        </p:nvSpPr>
        <p:spPr>
          <a:xfrm>
            <a:off x="2738251" y="2945920"/>
            <a:ext cx="6097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https://www.gfoa.org/membership</a:t>
            </a:r>
          </a:p>
        </p:txBody>
      </p:sp>
    </p:spTree>
    <p:extLst>
      <p:ext uri="{BB962C8B-B14F-4D97-AF65-F5344CB8AC3E}">
        <p14:creationId xmlns:p14="http://schemas.microsoft.com/office/powerpoint/2010/main" val="40938163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4B094A0-7143-6433-9C21-21C419B4C3F5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744898" y="451654"/>
            <a:ext cx="10515600" cy="499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Key Takeaways:</a:t>
            </a:r>
          </a:p>
          <a:p>
            <a:pPr>
              <a:buNone/>
            </a:pPr>
            <a:r>
              <a:rPr lang="en-US" b="1" dirty="0"/>
              <a:t>GFOA Supports Strong County Government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Professional education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Best-practice guidance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Networking opportunities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Financial management resources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Leadership development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Recognition programs </a:t>
            </a:r>
          </a:p>
          <a:p>
            <a:pPr marL="0">
              <a:buNone/>
            </a:pPr>
            <a:r>
              <a:rPr lang="en-US" b="1" dirty="0"/>
              <a:t>The result:</a:t>
            </a:r>
            <a:r>
              <a:rPr lang="en-US" dirty="0"/>
              <a:t> Better-informed decisions, stronger financial stewardship, and improved service to Idaho</a:t>
            </a:r>
          </a:p>
        </p:txBody>
      </p:sp>
    </p:spTree>
    <p:extLst>
      <p:ext uri="{BB962C8B-B14F-4D97-AF65-F5344CB8AC3E}">
        <p14:creationId xmlns:p14="http://schemas.microsoft.com/office/powerpoint/2010/main" val="18064558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943F8D36-390D-A9EE-B317-CB3D029DF417}"/>
              </a:ext>
            </a:extLst>
          </p:cNvPr>
          <p:cNvSpPr/>
          <p:nvPr/>
        </p:nvSpPr>
        <p:spPr>
          <a:xfrm>
            <a:off x="91440" y="91440"/>
            <a:ext cx="12006072" cy="6675120"/>
          </a:xfrm>
          <a:prstGeom prst="rect">
            <a:avLst/>
          </a:prstGeom>
          <a:solidFill>
            <a:schemeClr val="tx1"/>
          </a:solidFill>
          <a:ln w="28575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6B7F1E3E-92DC-7F7A-2121-9FEF3564C660}"/>
              </a:ext>
            </a:extLst>
          </p:cNvPr>
          <p:cNvSpPr/>
          <p:nvPr/>
        </p:nvSpPr>
        <p:spPr>
          <a:xfrm>
            <a:off x="914400" y="2880360"/>
            <a:ext cx="10360152" cy="1005840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Questions?</a:t>
            </a:r>
            <a:endParaRPr lang="en-US" sz="4400" dirty="0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BAD681B8-91A5-C943-3438-A3A5948C508C}"/>
              </a:ext>
            </a:extLst>
          </p:cNvPr>
          <p:cNvSpPr/>
          <p:nvPr/>
        </p:nvSpPr>
        <p:spPr>
          <a:xfrm>
            <a:off x="914400" y="4114800"/>
            <a:ext cx="10360152" cy="457200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Tim Sturges</a:t>
            </a:r>
            <a:r>
              <a:rPr lang="en-US" sz="1500" dirty="0">
                <a:solidFill>
                  <a:srgbClr val="C7CDD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   |   Director of Finance &amp; Budget, Ada County Clerk's Office</a:t>
            </a:r>
            <a:endParaRPr lang="en-US" sz="1500" dirty="0"/>
          </a:p>
        </p:txBody>
      </p:sp>
      <p:sp>
        <p:nvSpPr>
          <p:cNvPr id="9" name="Shape 3">
            <a:extLst>
              <a:ext uri="{FF2B5EF4-FFF2-40B4-BE49-F238E27FC236}">
                <a16:creationId xmlns:a16="http://schemas.microsoft.com/office/drawing/2014/main" id="{05083D2B-DC02-D0ED-DB66-52EB90CDE832}"/>
              </a:ext>
            </a:extLst>
          </p:cNvPr>
          <p:cNvSpPr/>
          <p:nvPr/>
        </p:nvSpPr>
        <p:spPr>
          <a:xfrm>
            <a:off x="5184648" y="4709160"/>
            <a:ext cx="1828800" cy="36576"/>
          </a:xfrm>
          <a:prstGeom prst="rect">
            <a:avLst/>
          </a:prstGeom>
          <a:solidFill>
            <a:schemeClr val="tx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3">
            <a:extLst>
              <a:ext uri="{FF2B5EF4-FFF2-40B4-BE49-F238E27FC236}">
                <a16:creationId xmlns:a16="http://schemas.microsoft.com/office/drawing/2014/main" id="{ECA1DB72-D14F-24D8-3B39-E7402D23EAA1}"/>
              </a:ext>
            </a:extLst>
          </p:cNvPr>
          <p:cNvSpPr/>
          <p:nvPr/>
        </p:nvSpPr>
        <p:spPr>
          <a:xfrm>
            <a:off x="5184648" y="4841748"/>
            <a:ext cx="1828800" cy="36576"/>
          </a:xfrm>
          <a:prstGeom prst="rect">
            <a:avLst/>
          </a:prstGeom>
          <a:solidFill>
            <a:srgbClr val="934031"/>
          </a:solidFill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9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0">
            <a:extLst>
              <a:ext uri="{FF2B5EF4-FFF2-40B4-BE49-F238E27FC236}">
                <a16:creationId xmlns:a16="http://schemas.microsoft.com/office/drawing/2014/main" id="{F9F5C6AB-7ABC-32B1-4D5C-2A7B9A1E948E}"/>
              </a:ext>
            </a:extLst>
          </p:cNvPr>
          <p:cNvSpPr/>
          <p:nvPr/>
        </p:nvSpPr>
        <p:spPr>
          <a:xfrm>
            <a:off x="91440" y="91440"/>
            <a:ext cx="12006072" cy="6675120"/>
          </a:xfrm>
          <a:prstGeom prst="rect">
            <a:avLst/>
          </a:prstGeom>
          <a:ln w="28575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64E2B447-0DA1-EC8B-691E-617965469422}"/>
              </a:ext>
            </a:extLst>
          </p:cNvPr>
          <p:cNvSpPr/>
          <p:nvPr/>
        </p:nvSpPr>
        <p:spPr>
          <a:xfrm>
            <a:off x="822960" y="1828800"/>
            <a:ext cx="36576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0" b="1" dirty="0">
                <a:solidFill>
                  <a:srgbClr val="4E5964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01</a:t>
            </a:r>
            <a:endParaRPr lang="en-US" sz="12000" dirty="0"/>
          </a:p>
        </p:txBody>
      </p:sp>
      <p:sp>
        <p:nvSpPr>
          <p:cNvPr id="12" name="Shape 2">
            <a:extLst>
              <a:ext uri="{FF2B5EF4-FFF2-40B4-BE49-F238E27FC236}">
                <a16:creationId xmlns:a16="http://schemas.microsoft.com/office/drawing/2014/main" id="{F80D1405-6193-5EF6-AFDC-2B1EA2B3F851}"/>
              </a:ext>
            </a:extLst>
          </p:cNvPr>
          <p:cNvSpPr/>
          <p:nvPr/>
        </p:nvSpPr>
        <p:spPr>
          <a:xfrm>
            <a:off x="914400" y="3200400"/>
            <a:ext cx="822960" cy="54864"/>
          </a:xfrm>
          <a:prstGeom prst="rect">
            <a:avLst/>
          </a:prstGeom>
          <a:solidFill>
            <a:srgbClr val="93403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3">
            <a:extLst>
              <a:ext uri="{FF2B5EF4-FFF2-40B4-BE49-F238E27FC236}">
                <a16:creationId xmlns:a16="http://schemas.microsoft.com/office/drawing/2014/main" id="{3BB0D9D1-6837-679F-8605-20199FE81137}"/>
              </a:ext>
            </a:extLst>
          </p:cNvPr>
          <p:cNvSpPr/>
          <p:nvPr/>
        </p:nvSpPr>
        <p:spPr>
          <a:xfrm>
            <a:off x="914400" y="3383280"/>
            <a:ext cx="98755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Budgeting Fundamentals</a:t>
            </a:r>
            <a:endParaRPr lang="en-US" sz="3400" dirty="0"/>
          </a:p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for Non-Finance Officials</a:t>
            </a:r>
            <a:endParaRPr lang="en-US" sz="3400" dirty="0"/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3FF4E457-FBCD-16BA-AA8F-4425454EDA3C}"/>
              </a:ext>
            </a:extLst>
          </p:cNvPr>
          <p:cNvSpPr/>
          <p:nvPr/>
        </p:nvSpPr>
        <p:spPr>
          <a:xfrm>
            <a:off x="914400" y="4663440"/>
            <a:ext cx="9418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C7CDD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Four concepts that separate a budget that balances on paper from one that's actually healthy.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34917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2">
            <a:extLst>
              <a:ext uri="{FF2B5EF4-FFF2-40B4-BE49-F238E27FC236}">
                <a16:creationId xmlns:a16="http://schemas.microsoft.com/office/drawing/2014/main" id="{B9818118-1B3E-6293-A505-A6974DBF28F4}"/>
              </a:ext>
            </a:extLst>
          </p:cNvPr>
          <p:cNvSpPr/>
          <p:nvPr/>
        </p:nvSpPr>
        <p:spPr>
          <a:xfrm>
            <a:off x="502920" y="466344"/>
            <a:ext cx="9601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93403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BUDGETING FUNDAMENTALS</a:t>
            </a:r>
            <a:endParaRPr lang="en-US" sz="1200" dirty="0"/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288F75BD-781D-5017-6160-F7614048127E}"/>
              </a:ext>
            </a:extLst>
          </p:cNvPr>
          <p:cNvSpPr/>
          <p:nvPr/>
        </p:nvSpPr>
        <p:spPr>
          <a:xfrm>
            <a:off x="502920" y="603504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“Balanced” Isn’t Automatically Healthy</a:t>
            </a:r>
            <a:endParaRPr lang="en-US" sz="2600" dirty="0"/>
          </a:p>
        </p:txBody>
      </p:sp>
      <p:sp>
        <p:nvSpPr>
          <p:cNvPr id="10" name="Shape 4">
            <a:extLst>
              <a:ext uri="{FF2B5EF4-FFF2-40B4-BE49-F238E27FC236}">
                <a16:creationId xmlns:a16="http://schemas.microsoft.com/office/drawing/2014/main" id="{C3F9F530-05A4-F192-00D2-2E591955EC3D}"/>
              </a:ext>
            </a:extLst>
          </p:cNvPr>
          <p:cNvSpPr/>
          <p:nvPr/>
        </p:nvSpPr>
        <p:spPr>
          <a:xfrm>
            <a:off x="502920" y="1511560"/>
            <a:ext cx="5120640" cy="2651760"/>
          </a:xfrm>
          <a:prstGeom prst="roundRect">
            <a:avLst>
              <a:gd name="adj" fmla="val 2069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F20FBEC1-08F2-180C-C0F4-DB40D9B996B4}"/>
              </a:ext>
            </a:extLst>
          </p:cNvPr>
          <p:cNvSpPr/>
          <p:nvPr/>
        </p:nvSpPr>
        <p:spPr>
          <a:xfrm>
            <a:off x="822960" y="178588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STATUTORILY BALANCED</a:t>
            </a:r>
            <a:endParaRPr lang="en-US" sz="1400" dirty="0"/>
          </a:p>
        </p:txBody>
      </p:sp>
      <p:sp>
        <p:nvSpPr>
          <p:cNvPr id="14" name="Text 6">
            <a:extLst>
              <a:ext uri="{FF2B5EF4-FFF2-40B4-BE49-F238E27FC236}">
                <a16:creationId xmlns:a16="http://schemas.microsoft.com/office/drawing/2014/main" id="{1FE4A2F8-F563-586A-AA1F-DAB30BA74C3A}"/>
              </a:ext>
            </a:extLst>
          </p:cNvPr>
          <p:cNvSpPr/>
          <p:nvPr/>
        </p:nvSpPr>
        <p:spPr>
          <a:xfrm>
            <a:off x="822960" y="2288800"/>
            <a:ext cx="44805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Meets the legal requirement. Revenues equal appropriations on paper — the minimum bar.</a:t>
            </a:r>
            <a:endParaRPr lang="en-US" sz="1500" dirty="0"/>
          </a:p>
        </p:txBody>
      </p:sp>
      <p:sp>
        <p:nvSpPr>
          <p:cNvPr id="16" name="Shape 7">
            <a:extLst>
              <a:ext uri="{FF2B5EF4-FFF2-40B4-BE49-F238E27FC236}">
                <a16:creationId xmlns:a16="http://schemas.microsoft.com/office/drawing/2014/main" id="{BD4A0B92-0A98-C45E-E328-6A0413B2385B}"/>
              </a:ext>
            </a:extLst>
          </p:cNvPr>
          <p:cNvSpPr/>
          <p:nvPr/>
        </p:nvSpPr>
        <p:spPr>
          <a:xfrm>
            <a:off x="6248400" y="1511560"/>
            <a:ext cx="5120640" cy="2651760"/>
          </a:xfrm>
          <a:prstGeom prst="roundRect">
            <a:avLst>
              <a:gd name="adj" fmla="val 2069"/>
            </a:avLst>
          </a:prstGeom>
          <a:solidFill>
            <a:srgbClr val="3C465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8">
            <a:extLst>
              <a:ext uri="{FF2B5EF4-FFF2-40B4-BE49-F238E27FC236}">
                <a16:creationId xmlns:a16="http://schemas.microsoft.com/office/drawing/2014/main" id="{16BE8505-22D0-BC1A-FDE5-3623F42551ED}"/>
              </a:ext>
            </a:extLst>
          </p:cNvPr>
          <p:cNvSpPr/>
          <p:nvPr/>
        </p:nvSpPr>
        <p:spPr>
          <a:xfrm>
            <a:off x="6568440" y="178588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E8B9A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STRUCTURALLY BALANCED</a:t>
            </a:r>
            <a:endParaRPr lang="en-US" sz="1400" dirty="0"/>
          </a:p>
        </p:txBody>
      </p:sp>
      <p:sp>
        <p:nvSpPr>
          <p:cNvPr id="20" name="Text 9">
            <a:extLst>
              <a:ext uri="{FF2B5EF4-FFF2-40B4-BE49-F238E27FC236}">
                <a16:creationId xmlns:a16="http://schemas.microsoft.com/office/drawing/2014/main" id="{CE182E04-0C1C-B4E0-1C06-63F2348BDDA0}"/>
              </a:ext>
            </a:extLst>
          </p:cNvPr>
          <p:cNvSpPr/>
          <p:nvPr/>
        </p:nvSpPr>
        <p:spPr>
          <a:xfrm>
            <a:off x="6568440" y="2288800"/>
            <a:ext cx="44805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Ongoing revenue covers ongoing expense. The real test of whether a budget is sustainable.</a:t>
            </a:r>
            <a:endParaRPr lang="en-US" sz="1500" dirty="0"/>
          </a:p>
        </p:txBody>
      </p:sp>
      <p:sp>
        <p:nvSpPr>
          <p:cNvPr id="22" name="Shape 10">
            <a:extLst>
              <a:ext uri="{FF2B5EF4-FFF2-40B4-BE49-F238E27FC236}">
                <a16:creationId xmlns:a16="http://schemas.microsoft.com/office/drawing/2014/main" id="{1A6E8BC8-B802-97AD-007D-D55DA7F658B4}"/>
              </a:ext>
            </a:extLst>
          </p:cNvPr>
          <p:cNvSpPr/>
          <p:nvPr/>
        </p:nvSpPr>
        <p:spPr>
          <a:xfrm>
            <a:off x="585963" y="4294136"/>
            <a:ext cx="10698480" cy="1188720"/>
          </a:xfrm>
          <a:prstGeom prst="roundRect">
            <a:avLst>
              <a:gd name="adj" fmla="val 4615"/>
            </a:avLst>
          </a:prstGeom>
          <a:solidFill>
            <a:srgbClr val="EFE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11">
            <a:extLst>
              <a:ext uri="{FF2B5EF4-FFF2-40B4-BE49-F238E27FC236}">
                <a16:creationId xmlns:a16="http://schemas.microsoft.com/office/drawing/2014/main" id="{97042953-2F9A-789E-862B-FB2939D38ACC}"/>
              </a:ext>
            </a:extLst>
          </p:cNvPr>
          <p:cNvSpPr/>
          <p:nvPr/>
        </p:nvSpPr>
        <p:spPr>
          <a:xfrm>
            <a:off x="906003" y="4294136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Run the test:  </a:t>
            </a:r>
            <a:r>
              <a:rPr lang="en-US" sz="14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Is recurring revenue covering recurring expense — or are one-time sources (fund balance draws, land sales, federal relief) quietly funding ongoing costs like salaries?</a:t>
            </a:r>
            <a:endParaRPr lang="en-US" sz="1400" dirty="0"/>
          </a:p>
        </p:txBody>
      </p:sp>
      <p:sp>
        <p:nvSpPr>
          <p:cNvPr id="26" name="Shape 0">
            <a:extLst>
              <a:ext uri="{FF2B5EF4-FFF2-40B4-BE49-F238E27FC236}">
                <a16:creationId xmlns:a16="http://schemas.microsoft.com/office/drawing/2014/main" id="{1A9BFDA3-7867-CD12-FB10-B0A70C119FCA}"/>
              </a:ext>
            </a:extLst>
          </p:cNvPr>
          <p:cNvSpPr/>
          <p:nvPr/>
        </p:nvSpPr>
        <p:spPr>
          <a:xfrm>
            <a:off x="91440" y="91440"/>
            <a:ext cx="12006072" cy="6675120"/>
          </a:xfrm>
          <a:prstGeom prst="rect">
            <a:avLst/>
          </a:prstGeom>
          <a:ln w="28575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126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2">
            <a:extLst>
              <a:ext uri="{FF2B5EF4-FFF2-40B4-BE49-F238E27FC236}">
                <a16:creationId xmlns:a16="http://schemas.microsoft.com/office/drawing/2014/main" id="{0F7003DE-7CC1-4782-64A4-ED44C71568DE}"/>
              </a:ext>
            </a:extLst>
          </p:cNvPr>
          <p:cNvSpPr/>
          <p:nvPr/>
        </p:nvSpPr>
        <p:spPr>
          <a:xfrm>
            <a:off x="502920" y="347472"/>
            <a:ext cx="9601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93403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BUDGETING FUNDAMENTALS</a:t>
            </a:r>
            <a:endParaRPr lang="en-US" sz="1200" dirty="0"/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90F269EC-F9E9-9A53-4A85-E745E6C2DB75}"/>
              </a:ext>
            </a:extLst>
          </p:cNvPr>
          <p:cNvSpPr/>
          <p:nvPr/>
        </p:nvSpPr>
        <p:spPr>
          <a:xfrm>
            <a:off x="502920" y="603504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Know Your Reserve Number</a:t>
            </a:r>
            <a:endParaRPr lang="en-US" sz="2600" dirty="0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56A6ADA4-00F3-781A-2E18-418063993D09}"/>
              </a:ext>
            </a:extLst>
          </p:cNvPr>
          <p:cNvSpPr/>
          <p:nvPr/>
        </p:nvSpPr>
        <p:spPr>
          <a:xfrm>
            <a:off x="548640" y="1920240"/>
            <a:ext cx="5120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93403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2 MONTHS</a:t>
            </a:r>
            <a:endParaRPr lang="en-US" sz="5400" dirty="0"/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6809BBD0-99CE-4686-6CA0-2C91EA4D645F}"/>
              </a:ext>
            </a:extLst>
          </p:cNvPr>
          <p:cNvSpPr/>
          <p:nvPr/>
        </p:nvSpPr>
        <p:spPr>
          <a:xfrm>
            <a:off x="548640" y="2926080"/>
            <a:ext cx="5120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(about 16.7% of annual operating revenue or expenditures)</a:t>
            </a:r>
            <a:endParaRPr lang="en-US" sz="1300" dirty="0"/>
          </a:p>
        </p:txBody>
      </p:sp>
      <p:sp>
        <p:nvSpPr>
          <p:cNvPr id="14" name="Text 6">
            <a:extLst>
              <a:ext uri="{FF2B5EF4-FFF2-40B4-BE49-F238E27FC236}">
                <a16:creationId xmlns:a16="http://schemas.microsoft.com/office/drawing/2014/main" id="{6C1E13AA-D10A-4BC8-D4BF-F8FA8E113534}"/>
              </a:ext>
            </a:extLst>
          </p:cNvPr>
          <p:cNvSpPr/>
          <p:nvPr/>
        </p:nvSpPr>
        <p:spPr>
          <a:xfrm>
            <a:off x="548640" y="3566160"/>
            <a:ext cx="5120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GFOA’s minimum recommended unrestricted general fund balance — the floor, not necessarily the target.</a:t>
            </a:r>
            <a:endParaRPr lang="en-US" sz="1500" dirty="0"/>
          </a:p>
        </p:txBody>
      </p:sp>
      <p:sp>
        <p:nvSpPr>
          <p:cNvPr id="16" name="Shape 7">
            <a:extLst>
              <a:ext uri="{FF2B5EF4-FFF2-40B4-BE49-F238E27FC236}">
                <a16:creationId xmlns:a16="http://schemas.microsoft.com/office/drawing/2014/main" id="{CFA32710-00BF-9B79-A4B5-96683E63EFCA}"/>
              </a:ext>
            </a:extLst>
          </p:cNvPr>
          <p:cNvSpPr/>
          <p:nvPr/>
        </p:nvSpPr>
        <p:spPr>
          <a:xfrm>
            <a:off x="6309360" y="1920240"/>
            <a:ext cx="5303520" cy="2926080"/>
          </a:xfrm>
          <a:prstGeom prst="roundRect">
            <a:avLst>
              <a:gd name="adj" fmla="val 1875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8">
            <a:extLst>
              <a:ext uri="{FF2B5EF4-FFF2-40B4-BE49-F238E27FC236}">
                <a16:creationId xmlns:a16="http://schemas.microsoft.com/office/drawing/2014/main" id="{92EAF359-E190-9A7D-1BC9-AFC316E13C20}"/>
              </a:ext>
            </a:extLst>
          </p:cNvPr>
          <p:cNvSpPr/>
          <p:nvPr/>
        </p:nvSpPr>
        <p:spPr>
          <a:xfrm>
            <a:off x="6675120" y="21945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CALCULATE YOUR OWN RATIO</a:t>
            </a:r>
            <a:endParaRPr lang="en-US" sz="1300" dirty="0"/>
          </a:p>
        </p:txBody>
      </p:sp>
      <p:sp>
        <p:nvSpPr>
          <p:cNvPr id="20" name="Text 9">
            <a:extLst>
              <a:ext uri="{FF2B5EF4-FFF2-40B4-BE49-F238E27FC236}">
                <a16:creationId xmlns:a16="http://schemas.microsoft.com/office/drawing/2014/main" id="{A45C9D3C-3E1D-E672-4015-4EF455871159}"/>
              </a:ext>
            </a:extLst>
          </p:cNvPr>
          <p:cNvSpPr/>
          <p:nvPr/>
        </p:nvSpPr>
        <p:spPr>
          <a:xfrm>
            <a:off x="6675120" y="2743200"/>
            <a:ext cx="457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Unrestricted General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Fund Balance</a:t>
            </a:r>
            <a:endParaRPr lang="en-US" sz="1500" dirty="0"/>
          </a:p>
        </p:txBody>
      </p:sp>
      <p:sp>
        <p:nvSpPr>
          <p:cNvPr id="22" name="Shape 10">
            <a:extLst>
              <a:ext uri="{FF2B5EF4-FFF2-40B4-BE49-F238E27FC236}">
                <a16:creationId xmlns:a16="http://schemas.microsoft.com/office/drawing/2014/main" id="{BFAE9F19-DC2A-356F-BF98-2C746BE53079}"/>
              </a:ext>
            </a:extLst>
          </p:cNvPr>
          <p:cNvSpPr/>
          <p:nvPr/>
        </p:nvSpPr>
        <p:spPr>
          <a:xfrm>
            <a:off x="7772400" y="3566160"/>
            <a:ext cx="2377440" cy="0"/>
          </a:xfrm>
          <a:prstGeom prst="line">
            <a:avLst/>
          </a:prstGeom>
          <a:noFill/>
          <a:ln w="25400">
            <a:solidFill>
              <a:srgbClr val="3C46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11">
            <a:extLst>
              <a:ext uri="{FF2B5EF4-FFF2-40B4-BE49-F238E27FC236}">
                <a16:creationId xmlns:a16="http://schemas.microsoft.com/office/drawing/2014/main" id="{E2967D67-47A8-B33B-1377-FEFFCBD34EDE}"/>
              </a:ext>
            </a:extLst>
          </p:cNvPr>
          <p:cNvSpPr/>
          <p:nvPr/>
        </p:nvSpPr>
        <p:spPr>
          <a:xfrm>
            <a:off x="6675120" y="3657600"/>
            <a:ext cx="457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Annual Operating Revenue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or Expenditures</a:t>
            </a:r>
            <a:endParaRPr lang="en-US" sz="1500" dirty="0"/>
          </a:p>
        </p:txBody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11F111EC-AD41-9837-8BC9-28184B15F1C5}"/>
              </a:ext>
            </a:extLst>
          </p:cNvPr>
          <p:cNvSpPr/>
          <p:nvPr/>
        </p:nvSpPr>
        <p:spPr>
          <a:xfrm>
            <a:off x="6675120" y="434340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Compare the result to 16.7% before your next budget cycle.</a:t>
            </a:r>
            <a:endParaRPr lang="en-US" sz="1200" dirty="0"/>
          </a:p>
        </p:txBody>
      </p:sp>
      <p:sp>
        <p:nvSpPr>
          <p:cNvPr id="28" name="Shape 0">
            <a:extLst>
              <a:ext uri="{FF2B5EF4-FFF2-40B4-BE49-F238E27FC236}">
                <a16:creationId xmlns:a16="http://schemas.microsoft.com/office/drawing/2014/main" id="{A1C1CDB9-92D6-FCEC-1C2D-62A4A8A136F6}"/>
              </a:ext>
            </a:extLst>
          </p:cNvPr>
          <p:cNvSpPr/>
          <p:nvPr/>
        </p:nvSpPr>
        <p:spPr>
          <a:xfrm>
            <a:off x="91440" y="91440"/>
            <a:ext cx="12006072" cy="6675120"/>
          </a:xfrm>
          <a:prstGeom prst="rect">
            <a:avLst/>
          </a:prstGeom>
          <a:ln w="28575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748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0">
            <a:extLst>
              <a:ext uri="{FF2B5EF4-FFF2-40B4-BE49-F238E27FC236}">
                <a16:creationId xmlns:a16="http://schemas.microsoft.com/office/drawing/2014/main" id="{5C1535DD-1BCA-28FB-42CD-999C413BD10E}"/>
              </a:ext>
            </a:extLst>
          </p:cNvPr>
          <p:cNvSpPr/>
          <p:nvPr/>
        </p:nvSpPr>
        <p:spPr>
          <a:xfrm>
            <a:off x="91440" y="91440"/>
            <a:ext cx="12006072" cy="6675120"/>
          </a:xfrm>
          <a:prstGeom prst="rect">
            <a:avLst/>
          </a:prstGeom>
          <a:ln w="28575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2">
            <a:extLst>
              <a:ext uri="{FF2B5EF4-FFF2-40B4-BE49-F238E27FC236}">
                <a16:creationId xmlns:a16="http://schemas.microsoft.com/office/drawing/2014/main" id="{0A2C03C6-B380-6DAE-FD62-E9CF17CDA2C2}"/>
              </a:ext>
            </a:extLst>
          </p:cNvPr>
          <p:cNvSpPr/>
          <p:nvPr/>
        </p:nvSpPr>
        <p:spPr>
          <a:xfrm>
            <a:off x="502920" y="347472"/>
            <a:ext cx="9601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93403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BUDGETING FUNDAMENTALS</a:t>
            </a:r>
            <a:endParaRPr lang="en-US" sz="1200" dirty="0"/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C968D65B-BDB2-401B-99FB-0B21731AFAA5}"/>
              </a:ext>
            </a:extLst>
          </p:cNvPr>
          <p:cNvSpPr/>
          <p:nvPr/>
        </p:nvSpPr>
        <p:spPr>
          <a:xfrm>
            <a:off x="502920" y="603504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Watch for the One-Time Revenue Trap</a:t>
            </a:r>
            <a:endParaRPr lang="en-US" sz="2600" dirty="0"/>
          </a:p>
        </p:txBody>
      </p:sp>
      <p:sp>
        <p:nvSpPr>
          <p:cNvPr id="14" name="Shape 4">
            <a:extLst>
              <a:ext uri="{FF2B5EF4-FFF2-40B4-BE49-F238E27FC236}">
                <a16:creationId xmlns:a16="http://schemas.microsoft.com/office/drawing/2014/main" id="{C417DBBC-D348-9075-1612-B5FEA97B348A}"/>
              </a:ext>
            </a:extLst>
          </p:cNvPr>
          <p:cNvSpPr/>
          <p:nvPr/>
        </p:nvSpPr>
        <p:spPr>
          <a:xfrm>
            <a:off x="2034540" y="2080260"/>
            <a:ext cx="868680" cy="868680"/>
          </a:xfrm>
          <a:prstGeom prst="ellipse">
            <a:avLst/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1" descr="/home/claude/pptx/icons/coins_rust.png">
            <a:extLst>
              <a:ext uri="{FF2B5EF4-FFF2-40B4-BE49-F238E27FC236}">
                <a16:creationId xmlns:a16="http://schemas.microsoft.com/office/drawing/2014/main" id="{D6B57C67-B23D-29C5-734A-987CD3675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3023" y="2288743"/>
            <a:ext cx="451714" cy="451714"/>
          </a:xfrm>
          <a:prstGeom prst="rect">
            <a:avLst/>
          </a:prstGeom>
        </p:spPr>
      </p:pic>
      <p:sp>
        <p:nvSpPr>
          <p:cNvPr id="18" name="Shape 6">
            <a:extLst>
              <a:ext uri="{FF2B5EF4-FFF2-40B4-BE49-F238E27FC236}">
                <a16:creationId xmlns:a16="http://schemas.microsoft.com/office/drawing/2014/main" id="{7A211E33-730A-DE6F-8648-B8050825B08D}"/>
              </a:ext>
            </a:extLst>
          </p:cNvPr>
          <p:cNvSpPr/>
          <p:nvPr/>
        </p:nvSpPr>
        <p:spPr>
          <a:xfrm>
            <a:off x="5692140" y="2080260"/>
            <a:ext cx="868680" cy="868680"/>
          </a:xfrm>
          <a:prstGeom prst="ellipse">
            <a:avLst/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2" descr="/home/claude/pptx/icons/landmark_rust.png">
            <a:extLst>
              <a:ext uri="{FF2B5EF4-FFF2-40B4-BE49-F238E27FC236}">
                <a16:creationId xmlns:a16="http://schemas.microsoft.com/office/drawing/2014/main" id="{721C5641-B58D-825A-C5C3-47CBD5C9B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0623" y="2288743"/>
            <a:ext cx="451714" cy="451714"/>
          </a:xfrm>
          <a:prstGeom prst="rect">
            <a:avLst/>
          </a:prstGeom>
        </p:spPr>
      </p:pic>
      <p:sp>
        <p:nvSpPr>
          <p:cNvPr id="22" name="Text 7">
            <a:extLst>
              <a:ext uri="{FF2B5EF4-FFF2-40B4-BE49-F238E27FC236}">
                <a16:creationId xmlns:a16="http://schemas.microsoft.com/office/drawing/2014/main" id="{60375593-04DB-5B6A-5865-12AFEA60387F}"/>
              </a:ext>
            </a:extLst>
          </p:cNvPr>
          <p:cNvSpPr/>
          <p:nvPr/>
        </p:nvSpPr>
        <p:spPr>
          <a:xfrm>
            <a:off x="4480560" y="315468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Land Sale Proceeds</a:t>
            </a:r>
            <a:endParaRPr lang="en-US" sz="1500" dirty="0"/>
          </a:p>
        </p:txBody>
      </p:sp>
      <p:sp>
        <p:nvSpPr>
          <p:cNvPr id="24" name="Shape 8">
            <a:extLst>
              <a:ext uri="{FF2B5EF4-FFF2-40B4-BE49-F238E27FC236}">
                <a16:creationId xmlns:a16="http://schemas.microsoft.com/office/drawing/2014/main" id="{40893A72-2773-73CA-BF0E-F28414B5B35A}"/>
              </a:ext>
            </a:extLst>
          </p:cNvPr>
          <p:cNvSpPr/>
          <p:nvPr/>
        </p:nvSpPr>
        <p:spPr>
          <a:xfrm>
            <a:off x="9349740" y="2080260"/>
            <a:ext cx="868680" cy="868680"/>
          </a:xfrm>
          <a:prstGeom prst="ellipse">
            <a:avLst/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6" name="Image 3" descr="/home/claude/pptx/icons/commentsDollar_rust.png">
            <a:extLst>
              <a:ext uri="{FF2B5EF4-FFF2-40B4-BE49-F238E27FC236}">
                <a16:creationId xmlns:a16="http://schemas.microsoft.com/office/drawing/2014/main" id="{76D81B62-B6F4-8633-7898-F28B2F4254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58223" y="2288743"/>
            <a:ext cx="451714" cy="451714"/>
          </a:xfrm>
          <a:prstGeom prst="rect">
            <a:avLst/>
          </a:prstGeom>
        </p:spPr>
      </p:pic>
      <p:sp>
        <p:nvSpPr>
          <p:cNvPr id="28" name="Text 9">
            <a:extLst>
              <a:ext uri="{FF2B5EF4-FFF2-40B4-BE49-F238E27FC236}">
                <a16:creationId xmlns:a16="http://schemas.microsoft.com/office/drawing/2014/main" id="{FCE2A37D-18C7-EADA-B158-EB9422722E54}"/>
              </a:ext>
            </a:extLst>
          </p:cNvPr>
          <p:cNvSpPr/>
          <p:nvPr/>
        </p:nvSpPr>
        <p:spPr>
          <a:xfrm>
            <a:off x="8138160" y="315468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Federal Relief Dollars</a:t>
            </a:r>
            <a:endParaRPr lang="en-US" sz="1500" dirty="0"/>
          </a:p>
        </p:txBody>
      </p:sp>
      <p:sp>
        <p:nvSpPr>
          <p:cNvPr id="30" name="Shape 10">
            <a:extLst>
              <a:ext uri="{FF2B5EF4-FFF2-40B4-BE49-F238E27FC236}">
                <a16:creationId xmlns:a16="http://schemas.microsoft.com/office/drawing/2014/main" id="{2D5014C3-F62E-3E84-2CD5-F07679E66012}"/>
              </a:ext>
            </a:extLst>
          </p:cNvPr>
          <p:cNvSpPr/>
          <p:nvPr/>
        </p:nvSpPr>
        <p:spPr>
          <a:xfrm>
            <a:off x="822960" y="3931920"/>
            <a:ext cx="10607040" cy="1280160"/>
          </a:xfrm>
          <a:prstGeom prst="roundRect">
            <a:avLst>
              <a:gd name="adj" fmla="val 4286"/>
            </a:avLst>
          </a:prstGeom>
          <a:solidFill>
            <a:srgbClr val="3C465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11">
            <a:extLst>
              <a:ext uri="{FF2B5EF4-FFF2-40B4-BE49-F238E27FC236}">
                <a16:creationId xmlns:a16="http://schemas.microsoft.com/office/drawing/2014/main" id="{535EC8A3-C998-F02A-CBBC-E81E684C675C}"/>
              </a:ext>
            </a:extLst>
          </p:cNvPr>
          <p:cNvSpPr/>
          <p:nvPr/>
        </p:nvSpPr>
        <p:spPr>
          <a:xfrm>
            <a:off x="1188720" y="3931920"/>
            <a:ext cx="9875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These are common ways ongoing positions or programs quietly get funded. When the one-time source dries up, the cost it was covering doesn’t disappear with it.</a:t>
            </a:r>
            <a:endParaRPr lang="en-US" sz="1600" dirty="0"/>
          </a:p>
        </p:txBody>
      </p:sp>
      <p:sp>
        <p:nvSpPr>
          <p:cNvPr id="34" name="Text 5">
            <a:extLst>
              <a:ext uri="{FF2B5EF4-FFF2-40B4-BE49-F238E27FC236}">
                <a16:creationId xmlns:a16="http://schemas.microsoft.com/office/drawing/2014/main" id="{1F7EDBCA-0603-75A4-5211-D1C69B66E4FD}"/>
              </a:ext>
            </a:extLst>
          </p:cNvPr>
          <p:cNvSpPr/>
          <p:nvPr/>
        </p:nvSpPr>
        <p:spPr>
          <a:xfrm>
            <a:off x="822960" y="315468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Settlement Funds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46498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0">
            <a:extLst>
              <a:ext uri="{FF2B5EF4-FFF2-40B4-BE49-F238E27FC236}">
                <a16:creationId xmlns:a16="http://schemas.microsoft.com/office/drawing/2014/main" id="{D78A8461-D6D9-CBE5-8893-AF1AD1174CBA}"/>
              </a:ext>
            </a:extLst>
          </p:cNvPr>
          <p:cNvSpPr/>
          <p:nvPr/>
        </p:nvSpPr>
        <p:spPr>
          <a:xfrm>
            <a:off x="91440" y="91440"/>
            <a:ext cx="12006072" cy="6675120"/>
          </a:xfrm>
          <a:prstGeom prst="rect">
            <a:avLst/>
          </a:prstGeom>
          <a:ln w="28575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9B6C6F8A-DBA7-0FA3-EA34-172E7D909724}"/>
              </a:ext>
            </a:extLst>
          </p:cNvPr>
          <p:cNvSpPr/>
          <p:nvPr/>
        </p:nvSpPr>
        <p:spPr>
          <a:xfrm>
            <a:off x="502920" y="347472"/>
            <a:ext cx="9601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93403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BUDGETING FUNDAMENTALS</a:t>
            </a:r>
            <a:endParaRPr lang="en-US" sz="1200" dirty="0"/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3210A4F8-72DC-3F78-E25D-C54B2D546969}"/>
              </a:ext>
            </a:extLst>
          </p:cNvPr>
          <p:cNvSpPr/>
          <p:nvPr/>
        </p:nvSpPr>
        <p:spPr>
          <a:xfrm>
            <a:off x="502920" y="603504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Add a “Budget-in-Brief”</a:t>
            </a:r>
            <a:endParaRPr lang="en-US" sz="2600" dirty="0"/>
          </a:p>
        </p:txBody>
      </p:sp>
      <p:sp>
        <p:nvSpPr>
          <p:cNvPr id="12" name="Shape 4">
            <a:extLst>
              <a:ext uri="{FF2B5EF4-FFF2-40B4-BE49-F238E27FC236}">
                <a16:creationId xmlns:a16="http://schemas.microsoft.com/office/drawing/2014/main" id="{460A81DE-09AB-C291-1D29-2CB70EC9ED30}"/>
              </a:ext>
            </a:extLst>
          </p:cNvPr>
          <p:cNvSpPr/>
          <p:nvPr/>
        </p:nvSpPr>
        <p:spPr>
          <a:xfrm>
            <a:off x="548640" y="1874520"/>
            <a:ext cx="5120640" cy="2971800"/>
          </a:xfrm>
          <a:prstGeom prst="roundRect">
            <a:avLst>
              <a:gd name="adj" fmla="val 1846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277970D9-6614-9F6B-3CCD-592E8A3045C7}"/>
              </a:ext>
            </a:extLst>
          </p:cNvPr>
          <p:cNvSpPr/>
          <p:nvPr/>
        </p:nvSpPr>
        <p:spPr>
          <a:xfrm>
            <a:off x="868680" y="214884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TRADITIONAL BUDGET BOOK</a:t>
            </a:r>
            <a:endParaRPr lang="en-US" sz="1300" dirty="0"/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DBEA6938-035C-AA4D-A178-061C604AA605}"/>
              </a:ext>
            </a:extLst>
          </p:cNvPr>
          <p:cNvSpPr/>
          <p:nvPr/>
        </p:nvSpPr>
        <p:spPr>
          <a:xfrm>
            <a:off x="868680" y="2697480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• Hundreds of pages of line-item detail</a:t>
            </a:r>
            <a:endParaRPr lang="en-US" sz="1400" dirty="0"/>
          </a:p>
        </p:txBody>
      </p:sp>
      <p:sp>
        <p:nvSpPr>
          <p:cNvPr id="18" name="Text 7">
            <a:extLst>
              <a:ext uri="{FF2B5EF4-FFF2-40B4-BE49-F238E27FC236}">
                <a16:creationId xmlns:a16="http://schemas.microsoft.com/office/drawing/2014/main" id="{53C28ADF-CDC0-D1CD-10D3-536736D3B34B}"/>
              </a:ext>
            </a:extLst>
          </p:cNvPr>
          <p:cNvSpPr/>
          <p:nvPr/>
        </p:nvSpPr>
        <p:spPr>
          <a:xfrm>
            <a:off x="868680" y="3246120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• Built for auditors and finance staff</a:t>
            </a:r>
            <a:endParaRPr lang="en-US" sz="1400" dirty="0"/>
          </a:p>
        </p:txBody>
      </p:sp>
      <p:sp>
        <p:nvSpPr>
          <p:cNvPr id="20" name="Text 8">
            <a:extLst>
              <a:ext uri="{FF2B5EF4-FFF2-40B4-BE49-F238E27FC236}">
                <a16:creationId xmlns:a16="http://schemas.microsoft.com/office/drawing/2014/main" id="{B305F062-A2A8-77E6-D71A-615087C2BCF6}"/>
              </a:ext>
            </a:extLst>
          </p:cNvPr>
          <p:cNvSpPr/>
          <p:nvPr/>
        </p:nvSpPr>
        <p:spPr>
          <a:xfrm>
            <a:off x="868680" y="3794760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• Technical vocabulary throughout</a:t>
            </a:r>
            <a:endParaRPr lang="en-US" sz="1400" dirty="0"/>
          </a:p>
        </p:txBody>
      </p:sp>
      <p:sp>
        <p:nvSpPr>
          <p:cNvPr id="22" name="Shape 9">
            <a:extLst>
              <a:ext uri="{FF2B5EF4-FFF2-40B4-BE49-F238E27FC236}">
                <a16:creationId xmlns:a16="http://schemas.microsoft.com/office/drawing/2014/main" id="{019BC280-3C42-5B9E-3A57-42EED9BC6F99}"/>
              </a:ext>
            </a:extLst>
          </p:cNvPr>
          <p:cNvSpPr/>
          <p:nvPr/>
        </p:nvSpPr>
        <p:spPr>
          <a:xfrm>
            <a:off x="6126480" y="1874520"/>
            <a:ext cx="5120640" cy="2971800"/>
          </a:xfrm>
          <a:prstGeom prst="roundRect">
            <a:avLst>
              <a:gd name="adj" fmla="val 1846"/>
            </a:avLst>
          </a:prstGeom>
          <a:solidFill>
            <a:srgbClr val="3C465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20CB0FE0-D676-BFD1-07CA-76946E683EDC}"/>
              </a:ext>
            </a:extLst>
          </p:cNvPr>
          <p:cNvSpPr/>
          <p:nvPr/>
        </p:nvSpPr>
        <p:spPr>
          <a:xfrm>
            <a:off x="6446520" y="214884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E8B9A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BUDGET-IN-BRIEF</a:t>
            </a:r>
            <a:endParaRPr lang="en-US" sz="1300" dirty="0"/>
          </a:p>
        </p:txBody>
      </p:sp>
      <p:sp>
        <p:nvSpPr>
          <p:cNvPr id="26" name="Text 11">
            <a:extLst>
              <a:ext uri="{FF2B5EF4-FFF2-40B4-BE49-F238E27FC236}">
                <a16:creationId xmlns:a16="http://schemas.microsoft.com/office/drawing/2014/main" id="{0BCCD22F-713A-98CD-979B-6794157C784B}"/>
              </a:ext>
            </a:extLst>
          </p:cNvPr>
          <p:cNvSpPr/>
          <p:nvPr/>
        </p:nvSpPr>
        <p:spPr>
          <a:xfrm>
            <a:off x="6446520" y="2697480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• One to two pages, plain language</a:t>
            </a:r>
            <a:endParaRPr lang="en-US" sz="1400" dirty="0"/>
          </a:p>
        </p:txBody>
      </p:sp>
      <p:sp>
        <p:nvSpPr>
          <p:cNvPr id="28" name="Text 12">
            <a:extLst>
              <a:ext uri="{FF2B5EF4-FFF2-40B4-BE49-F238E27FC236}">
                <a16:creationId xmlns:a16="http://schemas.microsoft.com/office/drawing/2014/main" id="{CF35FF90-C6B4-3482-CA09-A39A283A35E4}"/>
              </a:ext>
            </a:extLst>
          </p:cNvPr>
          <p:cNvSpPr/>
          <p:nvPr/>
        </p:nvSpPr>
        <p:spPr>
          <a:xfrm>
            <a:off x="6446520" y="3246120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• Charts and visuals over tables</a:t>
            </a:r>
            <a:endParaRPr lang="en-US" sz="1400" dirty="0"/>
          </a:p>
        </p:txBody>
      </p:sp>
      <p:sp>
        <p:nvSpPr>
          <p:cNvPr id="30" name="Text 13">
            <a:extLst>
              <a:ext uri="{FF2B5EF4-FFF2-40B4-BE49-F238E27FC236}">
                <a16:creationId xmlns:a16="http://schemas.microsoft.com/office/drawing/2014/main" id="{E68D9FFC-4B79-B977-A42E-5441F92ED960}"/>
              </a:ext>
            </a:extLst>
          </p:cNvPr>
          <p:cNvSpPr/>
          <p:nvPr/>
        </p:nvSpPr>
        <p:spPr>
          <a:xfrm>
            <a:off x="6446520" y="3794760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• The page most taxpayers actually read</a:t>
            </a:r>
            <a:endParaRPr lang="en-US" sz="1400" dirty="0"/>
          </a:p>
        </p:txBody>
      </p:sp>
      <p:sp>
        <p:nvSpPr>
          <p:cNvPr id="32" name="Text 14">
            <a:extLst>
              <a:ext uri="{FF2B5EF4-FFF2-40B4-BE49-F238E27FC236}">
                <a16:creationId xmlns:a16="http://schemas.microsoft.com/office/drawing/2014/main" id="{A600356E-034C-EBC7-D047-D0A00409BD4F}"/>
              </a:ext>
            </a:extLst>
          </p:cNvPr>
          <p:cNvSpPr/>
          <p:nvPr/>
        </p:nvSpPr>
        <p:spPr>
          <a:xfrm>
            <a:off x="548640" y="5074920"/>
            <a:ext cx="1069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Weighted in GFOA’s Distinguished Budget Presentation Award criteria.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1382532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" y="91440"/>
            <a:ext cx="12006072" cy="6675120"/>
          </a:xfrm>
          <a:prstGeom prst="rect">
            <a:avLst/>
          </a:prstGeom>
          <a:ln w="28575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1828800"/>
            <a:ext cx="36576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0" b="1" dirty="0">
                <a:solidFill>
                  <a:srgbClr val="4E5964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02</a:t>
            </a:r>
            <a:endParaRPr lang="en-US" sz="12000" dirty="0"/>
          </a:p>
        </p:txBody>
      </p:sp>
      <p:sp>
        <p:nvSpPr>
          <p:cNvPr id="4" name="Shape 2"/>
          <p:cNvSpPr/>
          <p:nvPr/>
        </p:nvSpPr>
        <p:spPr>
          <a:xfrm>
            <a:off x="914400" y="3200400"/>
            <a:ext cx="822960" cy="54864"/>
          </a:xfrm>
          <a:prstGeom prst="rect">
            <a:avLst/>
          </a:prstGeom>
          <a:solidFill>
            <a:srgbClr val="93403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3383280"/>
            <a:ext cx="98755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Financial Policy</a:t>
            </a:r>
            <a:endParaRPr lang="en-US" sz="3400" dirty="0"/>
          </a:p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&amp; Governance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914400" y="4663440"/>
            <a:ext cx="9418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C7CDD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Two habits that build institutional memory beyond any one election cycle.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65F96CE5-3E09-D275-C352-00E640B95DB3}"/>
              </a:ext>
            </a:extLst>
          </p:cNvPr>
          <p:cNvSpPr/>
          <p:nvPr/>
        </p:nvSpPr>
        <p:spPr>
          <a:xfrm>
            <a:off x="91440" y="91440"/>
            <a:ext cx="12006072" cy="6675120"/>
          </a:xfrm>
          <a:prstGeom prst="rect">
            <a:avLst/>
          </a:prstGeom>
          <a:ln w="28575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1CC77483-D8D3-9B4F-B904-BD32AF99F8DF}"/>
              </a:ext>
            </a:extLst>
          </p:cNvPr>
          <p:cNvSpPr/>
          <p:nvPr/>
        </p:nvSpPr>
        <p:spPr>
          <a:xfrm>
            <a:off x="502920" y="347472"/>
            <a:ext cx="9601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93403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FINANCIAL POLICY &amp; GOVERNANCE</a:t>
            </a:r>
            <a:endParaRPr lang="en-US" sz="120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667FBA9F-5B47-8B81-0507-91F4A0755B79}"/>
              </a:ext>
            </a:extLst>
          </p:cNvPr>
          <p:cNvSpPr/>
          <p:nvPr/>
        </p:nvSpPr>
        <p:spPr>
          <a:xfrm>
            <a:off x="502920" y="603504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Start With One Written Policy</a:t>
            </a:r>
            <a:endParaRPr lang="en-US" sz="2600" dirty="0"/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8BC6188C-B6B6-BB7B-316B-40D09E9C31B9}"/>
              </a:ext>
            </a:extLst>
          </p:cNvPr>
          <p:cNvSpPr/>
          <p:nvPr/>
        </p:nvSpPr>
        <p:spPr>
          <a:xfrm>
            <a:off x="548640" y="1783080"/>
            <a:ext cx="4206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0" b="1" dirty="0">
                <a:solidFill>
                  <a:srgbClr val="93403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&lt;50%</a:t>
            </a:r>
            <a:endParaRPr lang="en-US" sz="580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F94CD0D0-8E4C-3857-3844-5AEE15BF1B38}"/>
              </a:ext>
            </a:extLst>
          </p:cNvPr>
          <p:cNvSpPr/>
          <p:nvPr/>
        </p:nvSpPr>
        <p:spPr>
          <a:xfrm>
            <a:off x="548640" y="3063240"/>
            <a:ext cx="42976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of governments have adopted formal written policies in several core areas of public finance, per GFOA surveys.</a:t>
            </a:r>
            <a:endParaRPr lang="en-US" sz="1500" dirty="0"/>
          </a:p>
        </p:txBody>
      </p:sp>
      <p:sp>
        <p:nvSpPr>
          <p:cNvPr id="13" name="Shape 6">
            <a:extLst>
              <a:ext uri="{FF2B5EF4-FFF2-40B4-BE49-F238E27FC236}">
                <a16:creationId xmlns:a16="http://schemas.microsoft.com/office/drawing/2014/main" id="{2592EA49-7DCC-06C0-4153-FD4112FD2D0D}"/>
              </a:ext>
            </a:extLst>
          </p:cNvPr>
          <p:cNvSpPr/>
          <p:nvPr/>
        </p:nvSpPr>
        <p:spPr>
          <a:xfrm>
            <a:off x="5577840" y="1874520"/>
            <a:ext cx="731520" cy="731520"/>
          </a:xfrm>
          <a:prstGeom prst="ellipse">
            <a:avLst/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1" descr="/home/claude/pptx/icons/chartLine_rust.png">
            <a:extLst>
              <a:ext uri="{FF2B5EF4-FFF2-40B4-BE49-F238E27FC236}">
                <a16:creationId xmlns:a16="http://schemas.microsoft.com/office/drawing/2014/main" id="{549E34D8-A8CF-9F1A-CF4F-E3053136F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405" y="2050085"/>
            <a:ext cx="380390" cy="380390"/>
          </a:xfrm>
          <a:prstGeom prst="rect">
            <a:avLst/>
          </a:prstGeom>
        </p:spPr>
      </p:pic>
      <p:sp>
        <p:nvSpPr>
          <p:cNvPr id="17" name="Text 7">
            <a:extLst>
              <a:ext uri="{FF2B5EF4-FFF2-40B4-BE49-F238E27FC236}">
                <a16:creationId xmlns:a16="http://schemas.microsoft.com/office/drawing/2014/main" id="{E020BD79-E2BF-D578-80E0-443D4FDF0BA0}"/>
              </a:ext>
            </a:extLst>
          </p:cNvPr>
          <p:cNvSpPr/>
          <p:nvPr/>
        </p:nvSpPr>
        <p:spPr>
          <a:xfrm>
            <a:off x="6537960" y="1920240"/>
            <a:ext cx="5074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Stronger bond ratings</a:t>
            </a:r>
            <a:endParaRPr lang="en-US" sz="1600" dirty="0"/>
          </a:p>
        </p:txBody>
      </p:sp>
      <p:sp>
        <p:nvSpPr>
          <p:cNvPr id="19" name="Shape 8">
            <a:extLst>
              <a:ext uri="{FF2B5EF4-FFF2-40B4-BE49-F238E27FC236}">
                <a16:creationId xmlns:a16="http://schemas.microsoft.com/office/drawing/2014/main" id="{8F0362F4-F1E8-7A28-EDBF-75E6C02F0197}"/>
              </a:ext>
            </a:extLst>
          </p:cNvPr>
          <p:cNvSpPr/>
          <p:nvPr/>
        </p:nvSpPr>
        <p:spPr>
          <a:xfrm>
            <a:off x="5577840" y="2880360"/>
            <a:ext cx="731520" cy="731520"/>
          </a:xfrm>
          <a:prstGeom prst="ellipse">
            <a:avLst/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2" descr="/home/claude/pptx/icons/balance_rust.png">
            <a:extLst>
              <a:ext uri="{FF2B5EF4-FFF2-40B4-BE49-F238E27FC236}">
                <a16:creationId xmlns:a16="http://schemas.microsoft.com/office/drawing/2014/main" id="{6D9D57CC-59D9-B937-4B0F-A92BCC3FE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3405" y="3055925"/>
            <a:ext cx="380390" cy="380390"/>
          </a:xfrm>
          <a:prstGeom prst="rect">
            <a:avLst/>
          </a:prstGeom>
        </p:spPr>
      </p:pic>
      <p:sp>
        <p:nvSpPr>
          <p:cNvPr id="23" name="Text 9">
            <a:extLst>
              <a:ext uri="{FF2B5EF4-FFF2-40B4-BE49-F238E27FC236}">
                <a16:creationId xmlns:a16="http://schemas.microsoft.com/office/drawing/2014/main" id="{8A9D8252-06F9-8F88-6252-AF7B101D92B6}"/>
              </a:ext>
            </a:extLst>
          </p:cNvPr>
          <p:cNvSpPr/>
          <p:nvPr/>
        </p:nvSpPr>
        <p:spPr>
          <a:xfrm>
            <a:off x="6537960" y="2926080"/>
            <a:ext cx="5074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Reduced financial risk</a:t>
            </a:r>
            <a:endParaRPr lang="en-US" sz="1600" dirty="0"/>
          </a:p>
        </p:txBody>
      </p:sp>
      <p:sp>
        <p:nvSpPr>
          <p:cNvPr id="25" name="Shape 10">
            <a:extLst>
              <a:ext uri="{FF2B5EF4-FFF2-40B4-BE49-F238E27FC236}">
                <a16:creationId xmlns:a16="http://schemas.microsoft.com/office/drawing/2014/main" id="{ED3A6C85-BB5B-C9BA-705D-43DFAF9CD092}"/>
              </a:ext>
            </a:extLst>
          </p:cNvPr>
          <p:cNvSpPr/>
          <p:nvPr/>
        </p:nvSpPr>
        <p:spPr>
          <a:xfrm>
            <a:off x="5577840" y="3886200"/>
            <a:ext cx="731520" cy="731520"/>
          </a:xfrm>
          <a:prstGeom prst="ellipse">
            <a:avLst/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7" name="Image 3" descr="/home/claude/pptx/icons/fileSig_rust.png">
            <a:extLst>
              <a:ext uri="{FF2B5EF4-FFF2-40B4-BE49-F238E27FC236}">
                <a16:creationId xmlns:a16="http://schemas.microsoft.com/office/drawing/2014/main" id="{890C9B60-2B68-C9E1-7040-2E4DEC7118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3405" y="4061765"/>
            <a:ext cx="380390" cy="380390"/>
          </a:xfrm>
          <a:prstGeom prst="rect">
            <a:avLst/>
          </a:prstGeom>
        </p:spPr>
      </p:pic>
      <p:sp>
        <p:nvSpPr>
          <p:cNvPr id="29" name="Text 11">
            <a:extLst>
              <a:ext uri="{FF2B5EF4-FFF2-40B4-BE49-F238E27FC236}">
                <a16:creationId xmlns:a16="http://schemas.microsoft.com/office/drawing/2014/main" id="{D89797EC-25A8-B538-B632-05D86E1B1EC0}"/>
              </a:ext>
            </a:extLst>
          </p:cNvPr>
          <p:cNvSpPr/>
          <p:nvPr/>
        </p:nvSpPr>
        <p:spPr>
          <a:xfrm>
            <a:off x="6537960" y="3931920"/>
            <a:ext cx="5074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Continuity across elected leadership</a:t>
            </a:r>
            <a:endParaRPr lang="en-US" sz="1600" dirty="0"/>
          </a:p>
        </p:txBody>
      </p:sp>
      <p:sp>
        <p:nvSpPr>
          <p:cNvPr id="31" name="Shape 12">
            <a:extLst>
              <a:ext uri="{FF2B5EF4-FFF2-40B4-BE49-F238E27FC236}">
                <a16:creationId xmlns:a16="http://schemas.microsoft.com/office/drawing/2014/main" id="{4549EA05-6204-BDBD-7061-946EBCF13DC1}"/>
              </a:ext>
            </a:extLst>
          </p:cNvPr>
          <p:cNvSpPr/>
          <p:nvPr/>
        </p:nvSpPr>
        <p:spPr>
          <a:xfrm>
            <a:off x="548640" y="5020056"/>
            <a:ext cx="11064240" cy="329184"/>
          </a:xfrm>
          <a:prstGeom prst="roundRect">
            <a:avLst>
              <a:gd name="adj" fmla="val 5455"/>
            </a:avLst>
          </a:prstGeom>
          <a:solidFill>
            <a:srgbClr val="EFE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13">
            <a:extLst>
              <a:ext uri="{FF2B5EF4-FFF2-40B4-BE49-F238E27FC236}">
                <a16:creationId xmlns:a16="http://schemas.microsoft.com/office/drawing/2014/main" id="{F5DA8C3E-8C00-FD0C-1005-1A4A5992905A}"/>
              </a:ext>
            </a:extLst>
          </p:cNvPr>
          <p:cNvSpPr/>
          <p:nvPr/>
        </p:nvSpPr>
        <p:spPr>
          <a:xfrm>
            <a:off x="875995" y="4681728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C465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If your office has none: </a:t>
            </a:r>
            <a:r>
              <a:rPr lang="en-US" sz="15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a fund balance / reserve policy is the single highest-value place to start.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89625368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1">
      <a:dk1>
        <a:srgbClr val="3A4751"/>
      </a:dk1>
      <a:lt1>
        <a:srgbClr val="FFFFFF"/>
      </a:lt1>
      <a:dk2>
        <a:srgbClr val="3A4751"/>
      </a:dk2>
      <a:lt2>
        <a:srgbClr val="C8C9CA"/>
      </a:lt2>
      <a:accent1>
        <a:srgbClr val="9F3728"/>
      </a:accent1>
      <a:accent2>
        <a:srgbClr val="305352"/>
      </a:accent2>
      <a:accent3>
        <a:srgbClr val="F2F2F2"/>
      </a:accent3>
      <a:accent4>
        <a:srgbClr val="BFBFBF"/>
      </a:accent4>
      <a:accent5>
        <a:srgbClr val="305352"/>
      </a:accent5>
      <a:accent6>
        <a:srgbClr val="FFFFFF"/>
      </a:accent6>
      <a:hlink>
        <a:srgbClr val="9F3728"/>
      </a:hlink>
      <a:folHlink>
        <a:srgbClr val="626466"/>
      </a:folHlink>
    </a:clrScheme>
    <a:fontScheme name="AdaCounty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erks Office Template" id="{1B9482ED-021C-4C4F-8583-FBFE8808EA3A}" vid="{DEBF3723-F204-47D8-BFB8-7074FD9FBE7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0B55CD9916F747BE549AD3A7E9F436" ma:contentTypeVersion="19" ma:contentTypeDescription="Create a new document." ma:contentTypeScope="" ma:versionID="9895b2ad754eccb17290bedc149b8e79">
  <xsd:schema xmlns:xsd="http://www.w3.org/2001/XMLSchema" xmlns:xs="http://www.w3.org/2001/XMLSchema" xmlns:p="http://schemas.microsoft.com/office/2006/metadata/properties" xmlns:ns2="de54f1a8-74bd-459e-bbc3-9384396da25e" xmlns:ns3="a87ddc62-4791-434d-b9dd-1a571710995d" targetNamespace="http://schemas.microsoft.com/office/2006/metadata/properties" ma:root="true" ma:fieldsID="b314199dd6f9546503e0000272f80303" ns2:_="" ns3:_="">
    <xsd:import namespace="de54f1a8-74bd-459e-bbc3-9384396da25e"/>
    <xsd:import namespace="a87ddc62-4791-434d-b9dd-1a57171099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54f1a8-74bd-459e-bbc3-9384396da2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ce670dd6-87ae-47d8-8196-c0caa90b0d8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7ddc62-4791-434d-b9dd-1a571710995d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3c8b5d0d-be75-457d-99fa-ae33aea27bba}" ma:internalName="TaxCatchAll" ma:showField="CatchAllData" ma:web="a87ddc62-4791-434d-b9dd-1a57171099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87ddc62-4791-434d-b9dd-1a571710995d" xsi:nil="true"/>
    <lcf76f155ced4ddcb4097134ff3c332f xmlns="de54f1a8-74bd-459e-bbc3-9384396da25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/>
</file>

<file path=customXml/itemProps1.xml><?xml version="1.0" encoding="utf-8"?>
<ds:datastoreItem xmlns:ds="http://schemas.openxmlformats.org/officeDocument/2006/customXml" ds:itemID="{287D2039-BDBA-4823-A7D2-3C258FFD0C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e54f1a8-74bd-459e-bbc3-9384396da25e"/>
    <ds:schemaRef ds:uri="a87ddc62-4791-434d-b9dd-1a57171099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C9216EC-ABF5-49CB-913B-2DAD3291C0E4}">
  <ds:schemaRefs>
    <ds:schemaRef ds:uri="http://schemas.microsoft.com/office/2006/metadata/properties"/>
    <ds:schemaRef ds:uri="http://schemas.microsoft.com/office/infopath/2007/PartnerControls"/>
    <ds:schemaRef ds:uri="a87ddc62-4791-434d-b9dd-1a571710995d"/>
    <ds:schemaRef ds:uri="de54f1a8-74bd-459e-bbc3-9384396da25e"/>
  </ds:schemaRefs>
</ds:datastoreItem>
</file>

<file path=customXml/itemProps3.xml><?xml version="1.0" encoding="utf-8"?>
<ds:datastoreItem xmlns:ds="http://schemas.openxmlformats.org/officeDocument/2006/customXml" ds:itemID="{05948230-3F7C-4A4E-91EA-0A0036F5515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871a3f7-29a7-41aa-b673-abcba3d8650a}" enabled="0" method="" siteId="{d871a3f7-29a7-41aa-b673-abcba3d8650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Clerks Office Template (1)</Template>
  <TotalTime>201</TotalTime>
  <Words>1337</Words>
  <Application>Microsoft Office PowerPoint</Application>
  <PresentationFormat>Widescreen</PresentationFormat>
  <Paragraphs>227</Paragraphs>
  <Slides>28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Tahoma</vt:lpstr>
      <vt:lpstr>Custom Design</vt:lpstr>
      <vt:lpstr>PowerPoint Presentation</vt:lpstr>
      <vt:lpstr>TODAY'S ROADMAP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Ada County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Daisy Lewis</dc:creator>
  <cp:lastModifiedBy>Timothy Sturges</cp:lastModifiedBy>
  <cp:revision>1</cp:revision>
  <dcterms:created xsi:type="dcterms:W3CDTF">2026-07-23T18:23:06Z</dcterms:created>
  <dcterms:modified xsi:type="dcterms:W3CDTF">2026-07-27T22:03:06Z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0x010100F40B55CD9916F747BE549AD3A7E9F436</vt:lpwstr>
  </property>
</Properties>
</file>